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4">
  <p:sldMasterIdLst>
    <p:sldMasterId id="2147483685" r:id="rId1"/>
    <p:sldMasterId id="2147483698" r:id="rId2"/>
  </p:sldMasterIdLst>
  <p:notesMasterIdLst>
    <p:notesMasterId r:id="rId69"/>
  </p:notesMasterIdLst>
  <p:sldIdLst>
    <p:sldId id="543" r:id="rId3"/>
    <p:sldId id="353" r:id="rId4"/>
    <p:sldId id="333" r:id="rId5"/>
    <p:sldId id="607" r:id="rId6"/>
    <p:sldId id="900" r:id="rId7"/>
    <p:sldId id="539" r:id="rId8"/>
    <p:sldId id="541" r:id="rId9"/>
    <p:sldId id="489" r:id="rId10"/>
    <p:sldId id="658" r:id="rId11"/>
    <p:sldId id="618" r:id="rId12"/>
    <p:sldId id="632" r:id="rId13"/>
    <p:sldId id="455" r:id="rId14"/>
    <p:sldId id="744" r:id="rId15"/>
    <p:sldId id="787" r:id="rId16"/>
    <p:sldId id="788" r:id="rId17"/>
    <p:sldId id="789" r:id="rId18"/>
    <p:sldId id="790" r:id="rId19"/>
    <p:sldId id="817" r:id="rId20"/>
    <p:sldId id="818" r:id="rId21"/>
    <p:sldId id="546" r:id="rId22"/>
    <p:sldId id="547" r:id="rId23"/>
    <p:sldId id="791" r:id="rId24"/>
    <p:sldId id="792" r:id="rId25"/>
    <p:sldId id="793" r:id="rId26"/>
    <p:sldId id="794" r:id="rId27"/>
    <p:sldId id="795" r:id="rId28"/>
    <p:sldId id="796" r:id="rId29"/>
    <p:sldId id="797" r:id="rId30"/>
    <p:sldId id="820" r:id="rId31"/>
    <p:sldId id="753" r:id="rId32"/>
    <p:sldId id="759" r:id="rId33"/>
    <p:sldId id="417" r:id="rId34"/>
    <p:sldId id="643" r:id="rId35"/>
    <p:sldId id="814" r:id="rId36"/>
    <p:sldId id="815" r:id="rId37"/>
    <p:sldId id="823" r:id="rId38"/>
    <p:sldId id="819" r:id="rId39"/>
    <p:sldId id="821" r:id="rId40"/>
    <p:sldId id="822" r:id="rId41"/>
    <p:sldId id="636" r:id="rId42"/>
    <p:sldId id="768" r:id="rId43"/>
    <p:sldId id="397" r:id="rId44"/>
    <p:sldId id="443" r:id="rId45"/>
    <p:sldId id="444" r:id="rId46"/>
    <p:sldId id="891" r:id="rId47"/>
    <p:sldId id="441" r:id="rId48"/>
    <p:sldId id="442" r:id="rId49"/>
    <p:sldId id="271" r:id="rId50"/>
    <p:sldId id="272" r:id="rId51"/>
    <p:sldId id="273" r:id="rId52"/>
    <p:sldId id="710" r:id="rId53"/>
    <p:sldId id="276" r:id="rId54"/>
    <p:sldId id="869" r:id="rId55"/>
    <p:sldId id="277" r:id="rId56"/>
    <p:sldId id="279" r:id="rId57"/>
    <p:sldId id="890" r:id="rId58"/>
    <p:sldId id="868" r:id="rId59"/>
    <p:sldId id="892" r:id="rId60"/>
    <p:sldId id="893" r:id="rId61"/>
    <p:sldId id="894" r:id="rId62"/>
    <p:sldId id="895" r:id="rId63"/>
    <p:sldId id="896" r:id="rId64"/>
    <p:sldId id="897" r:id="rId65"/>
    <p:sldId id="898" r:id="rId66"/>
    <p:sldId id="899" r:id="rId67"/>
    <p:sldId id="889" r:id="rId68"/>
  </p:sldIdLst>
  <p:sldSz cx="9906000" cy="6858000" type="A4"/>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D9C4"/>
    <a:srgbClr val="EAFFD5"/>
    <a:srgbClr val="800000"/>
    <a:srgbClr val="FF9933"/>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997" autoAdjust="0"/>
    <p:restoredTop sz="94434" autoAdjust="0"/>
  </p:normalViewPr>
  <p:slideViewPr>
    <p:cSldViewPr>
      <p:cViewPr varScale="1">
        <p:scale>
          <a:sx n="70" d="100"/>
          <a:sy n="70" d="100"/>
        </p:scale>
        <p:origin x="858" y="72"/>
      </p:cViewPr>
      <p:guideLst>
        <p:guide orient="horz" pos="2160"/>
        <p:guide pos="3120"/>
      </p:guideLst>
    </p:cSldViewPr>
  </p:slideViewPr>
  <p:outlineViewPr>
    <p:cViewPr>
      <p:scale>
        <a:sx n="33" d="100"/>
        <a:sy n="33" d="100"/>
      </p:scale>
      <p:origin x="0" y="1306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FE749D-59C3-4931-B4D8-C76B5C32FB65}" type="doc">
      <dgm:prSet loTypeId="urn:microsoft.com/office/officeart/2005/8/layout/orgChart1" loCatId="hierarchy" qsTypeId="urn:microsoft.com/office/officeart/2005/8/quickstyle/3d2" qsCatId="3D" csTypeId="urn:microsoft.com/office/officeart/2005/8/colors/colorful2" csCatId="colorful" phldr="1"/>
      <dgm:spPr/>
      <dgm:t>
        <a:bodyPr/>
        <a:lstStyle/>
        <a:p>
          <a:pPr rtl="1"/>
          <a:endParaRPr lang="fa-IR"/>
        </a:p>
      </dgm:t>
    </dgm:pt>
    <dgm:pt modelId="{77022D6F-34F1-41EA-8EBD-20279546E4E4}">
      <dgm:prSet phldrT="[Text]" custT="1"/>
      <dgm:spPr/>
      <dgm:t>
        <a:bodyPr/>
        <a:lstStyle/>
        <a:p>
          <a:pPr rtl="1">
            <a:lnSpc>
              <a:spcPct val="100000"/>
            </a:lnSpc>
          </a:pPr>
          <a:r>
            <a:rPr lang="fa-IR" sz="2000" dirty="0" smtClean="0">
              <a:solidFill>
                <a:schemeClr val="tx1"/>
              </a:solidFill>
              <a:cs typeface="B Titr" pitchFamily="2" charset="-78"/>
            </a:rPr>
            <a:t>کشورهای</a:t>
          </a:r>
          <a:r>
            <a:rPr lang="en-US" sz="2000" dirty="0" smtClean="0">
              <a:solidFill>
                <a:schemeClr val="tx1"/>
              </a:solidFill>
              <a:cs typeface="B Titr" pitchFamily="2" charset="-78"/>
            </a:rPr>
            <a:t>HUB</a:t>
          </a:r>
          <a:r>
            <a:rPr lang="fa-IR" sz="2000" dirty="0" smtClean="0">
              <a:solidFill>
                <a:schemeClr val="tx1"/>
              </a:solidFill>
              <a:cs typeface="B Titr" pitchFamily="2" charset="-78"/>
            </a:rPr>
            <a:t> </a:t>
          </a:r>
          <a:r>
            <a:rPr lang="fa-IR" sz="2000" dirty="0">
              <a:solidFill>
                <a:schemeClr val="tx1"/>
              </a:solidFill>
              <a:cs typeface="B Titr" pitchFamily="2" charset="-78"/>
            </a:rPr>
            <a:t>آفریقا</a:t>
          </a:r>
        </a:p>
      </dgm:t>
    </dgm:pt>
    <dgm:pt modelId="{86AA25D1-0AB7-4E8E-B989-223BA029F28D}" type="parTrans" cxnId="{5D7AB002-2534-468E-B8F6-2A184B59170A}">
      <dgm:prSet/>
      <dgm:spPr/>
      <dgm:t>
        <a:bodyPr/>
        <a:lstStyle/>
        <a:p>
          <a:pPr rtl="1"/>
          <a:endParaRPr lang="fa-IR"/>
        </a:p>
      </dgm:t>
    </dgm:pt>
    <dgm:pt modelId="{90B71C7F-194C-4F03-AD3F-493B2A5B27AE}" type="sibTrans" cxnId="{5D7AB002-2534-468E-B8F6-2A184B59170A}">
      <dgm:prSet/>
      <dgm:spPr/>
      <dgm:t>
        <a:bodyPr/>
        <a:lstStyle/>
        <a:p>
          <a:pPr rtl="1"/>
          <a:endParaRPr lang="fa-IR"/>
        </a:p>
      </dgm:t>
    </dgm:pt>
    <dgm:pt modelId="{30D7A04D-1ECB-42F5-B0B8-77E38D2A5EC1}">
      <dgm:prSet phldrT="[Text]" custT="1"/>
      <dgm:spPr/>
      <dgm:t>
        <a:bodyPr/>
        <a:lstStyle/>
        <a:p>
          <a:pPr rtl="1"/>
          <a:r>
            <a:rPr lang="fa-IR" sz="2000" dirty="0">
              <a:solidFill>
                <a:schemeClr val="tx1"/>
              </a:solidFill>
              <a:cs typeface="B Titr" pitchFamily="2" charset="-78"/>
            </a:rPr>
            <a:t>آفریقای جنوبی در </a:t>
          </a:r>
          <a:r>
            <a:rPr lang="fa-IR" sz="2000" dirty="0" smtClean="0">
              <a:solidFill>
                <a:schemeClr val="tx1"/>
              </a:solidFill>
              <a:cs typeface="B Titr" pitchFamily="2" charset="-78"/>
            </a:rPr>
            <a:t>جنوب</a:t>
          </a:r>
          <a:endParaRPr lang="fa-IR" sz="2000" dirty="0">
            <a:solidFill>
              <a:schemeClr val="tx1"/>
            </a:solidFill>
            <a:cs typeface="B Titr" pitchFamily="2" charset="-78"/>
          </a:endParaRPr>
        </a:p>
      </dgm:t>
    </dgm:pt>
    <dgm:pt modelId="{772B2ABF-1D96-4F86-8E53-BEBC7790A4E6}" type="parTrans" cxnId="{7B47C6FD-13E7-4C3D-B842-5779916C1FF4}">
      <dgm:prSet/>
      <dgm:spPr/>
      <dgm:t>
        <a:bodyPr/>
        <a:lstStyle/>
        <a:p>
          <a:pPr rtl="1"/>
          <a:endParaRPr lang="fa-IR"/>
        </a:p>
      </dgm:t>
    </dgm:pt>
    <dgm:pt modelId="{52DF43A8-97A1-4DD0-9542-F36318394C37}" type="sibTrans" cxnId="{7B47C6FD-13E7-4C3D-B842-5779916C1FF4}">
      <dgm:prSet/>
      <dgm:spPr/>
      <dgm:t>
        <a:bodyPr/>
        <a:lstStyle/>
        <a:p>
          <a:pPr rtl="1"/>
          <a:endParaRPr lang="fa-IR"/>
        </a:p>
      </dgm:t>
    </dgm:pt>
    <dgm:pt modelId="{7B259866-63E0-4AD8-998C-B229B7DCA19C}">
      <dgm:prSet phldrT="[Text]" custT="1"/>
      <dgm:spPr/>
      <dgm:t>
        <a:bodyPr/>
        <a:lstStyle/>
        <a:p>
          <a:pPr rtl="1"/>
          <a:r>
            <a:rPr lang="fa-IR" sz="2000" dirty="0" smtClean="0">
              <a:solidFill>
                <a:schemeClr val="tx1"/>
              </a:solidFill>
              <a:cs typeface="B Titr" pitchFamily="2" charset="-78"/>
            </a:rPr>
            <a:t>الجزایر </a:t>
          </a:r>
        </a:p>
        <a:p>
          <a:pPr rtl="1"/>
          <a:r>
            <a:rPr lang="fa-IR" sz="2000" dirty="0" smtClean="0">
              <a:solidFill>
                <a:schemeClr val="tx1"/>
              </a:solidFill>
              <a:cs typeface="B Titr" pitchFamily="2" charset="-78"/>
            </a:rPr>
            <a:t>در شمال</a:t>
          </a:r>
          <a:endParaRPr lang="fa-IR" sz="2000" dirty="0">
            <a:solidFill>
              <a:schemeClr val="tx1"/>
            </a:solidFill>
            <a:cs typeface="B Titr" pitchFamily="2" charset="-78"/>
          </a:endParaRPr>
        </a:p>
      </dgm:t>
    </dgm:pt>
    <dgm:pt modelId="{94EA08C6-721F-4F65-BF4A-EE5AD1F2B385}" type="parTrans" cxnId="{A8BE8EFB-BB79-4B8D-9321-4D718FAF308F}">
      <dgm:prSet/>
      <dgm:spPr/>
      <dgm:t>
        <a:bodyPr/>
        <a:lstStyle/>
        <a:p>
          <a:pPr rtl="1"/>
          <a:endParaRPr lang="fa-IR"/>
        </a:p>
      </dgm:t>
    </dgm:pt>
    <dgm:pt modelId="{DA765728-9898-46CF-8048-12E90E4568E1}" type="sibTrans" cxnId="{A8BE8EFB-BB79-4B8D-9321-4D718FAF308F}">
      <dgm:prSet/>
      <dgm:spPr/>
      <dgm:t>
        <a:bodyPr/>
        <a:lstStyle/>
        <a:p>
          <a:pPr rtl="1"/>
          <a:endParaRPr lang="fa-IR"/>
        </a:p>
      </dgm:t>
    </dgm:pt>
    <dgm:pt modelId="{F763CA9C-4779-4F25-8E98-C082F0405BDA}">
      <dgm:prSet phldrT="[Text]" custT="1"/>
      <dgm:spPr/>
      <dgm:t>
        <a:bodyPr/>
        <a:lstStyle/>
        <a:p>
          <a:pPr rtl="1">
            <a:lnSpc>
              <a:spcPct val="100000"/>
            </a:lnSpc>
          </a:pPr>
          <a:r>
            <a:rPr lang="fa-IR" sz="2000" dirty="0">
              <a:solidFill>
                <a:schemeClr val="tx1"/>
              </a:solidFill>
              <a:cs typeface="B Titr" pitchFamily="2" charset="-78"/>
            </a:rPr>
            <a:t>کنیا </a:t>
          </a:r>
          <a:endParaRPr lang="fa-IR" sz="2000" dirty="0" smtClean="0">
            <a:solidFill>
              <a:schemeClr val="tx1"/>
            </a:solidFill>
            <a:cs typeface="B Titr" pitchFamily="2" charset="-78"/>
          </a:endParaRPr>
        </a:p>
        <a:p>
          <a:pPr rtl="1">
            <a:lnSpc>
              <a:spcPct val="100000"/>
            </a:lnSpc>
          </a:pPr>
          <a:r>
            <a:rPr lang="fa-IR" sz="2000" dirty="0" smtClean="0">
              <a:solidFill>
                <a:schemeClr val="tx1"/>
              </a:solidFill>
              <a:cs typeface="B Titr" pitchFamily="2" charset="-78"/>
            </a:rPr>
            <a:t>در شرق</a:t>
          </a:r>
          <a:endParaRPr lang="fa-IR" sz="2000" dirty="0">
            <a:solidFill>
              <a:schemeClr val="tx1"/>
            </a:solidFill>
            <a:cs typeface="B Titr" pitchFamily="2" charset="-78"/>
          </a:endParaRPr>
        </a:p>
      </dgm:t>
    </dgm:pt>
    <dgm:pt modelId="{64AD21E6-D4D0-409E-8F8E-08714CC00060}" type="parTrans" cxnId="{D65C75DD-65D5-4339-BA9B-5090EAC3A439}">
      <dgm:prSet/>
      <dgm:spPr/>
      <dgm:t>
        <a:bodyPr/>
        <a:lstStyle/>
        <a:p>
          <a:pPr rtl="1"/>
          <a:endParaRPr lang="fa-IR"/>
        </a:p>
      </dgm:t>
    </dgm:pt>
    <dgm:pt modelId="{2AF96685-DF2C-4BE6-8629-4E60FC425C0F}" type="sibTrans" cxnId="{D65C75DD-65D5-4339-BA9B-5090EAC3A439}">
      <dgm:prSet/>
      <dgm:spPr/>
      <dgm:t>
        <a:bodyPr/>
        <a:lstStyle/>
        <a:p>
          <a:pPr rtl="1"/>
          <a:endParaRPr lang="fa-IR"/>
        </a:p>
      </dgm:t>
    </dgm:pt>
    <dgm:pt modelId="{3184D1DD-198E-4941-8506-F21CD56AF120}">
      <dgm:prSet phldrT="[Text]" custT="1"/>
      <dgm:spPr/>
      <dgm:t>
        <a:bodyPr/>
        <a:lstStyle/>
        <a:p>
          <a:pPr rtl="1"/>
          <a:r>
            <a:rPr lang="fa-IR" sz="2000" dirty="0" smtClean="0">
              <a:solidFill>
                <a:schemeClr val="tx1"/>
              </a:solidFill>
              <a:cs typeface="B Titr" pitchFamily="2" charset="-78"/>
            </a:rPr>
            <a:t> نيجريه </a:t>
          </a:r>
        </a:p>
        <a:p>
          <a:pPr rtl="1"/>
          <a:r>
            <a:rPr lang="fa-IR" sz="2000" dirty="0" smtClean="0">
              <a:solidFill>
                <a:schemeClr val="tx1"/>
              </a:solidFill>
              <a:cs typeface="B Titr" pitchFamily="2" charset="-78"/>
            </a:rPr>
            <a:t>درغرب</a:t>
          </a:r>
          <a:endParaRPr lang="fa-IR" sz="2000" dirty="0">
            <a:solidFill>
              <a:schemeClr val="tx1"/>
            </a:solidFill>
            <a:cs typeface="B Titr" pitchFamily="2" charset="-78"/>
          </a:endParaRPr>
        </a:p>
      </dgm:t>
    </dgm:pt>
    <dgm:pt modelId="{635118E4-A000-40A3-921B-5BD6981E9722}" type="parTrans" cxnId="{DA7BC048-3497-4BA7-8CB6-DE0D672330BD}">
      <dgm:prSet/>
      <dgm:spPr/>
      <dgm:t>
        <a:bodyPr/>
        <a:lstStyle/>
        <a:p>
          <a:pPr rtl="1"/>
          <a:endParaRPr lang="fa-IR"/>
        </a:p>
      </dgm:t>
    </dgm:pt>
    <dgm:pt modelId="{198CD5A5-8628-4230-B646-707E8F0775F6}" type="sibTrans" cxnId="{DA7BC048-3497-4BA7-8CB6-DE0D672330BD}">
      <dgm:prSet/>
      <dgm:spPr/>
      <dgm:t>
        <a:bodyPr/>
        <a:lstStyle/>
        <a:p>
          <a:pPr rtl="1"/>
          <a:endParaRPr lang="fa-IR"/>
        </a:p>
      </dgm:t>
    </dgm:pt>
    <dgm:pt modelId="{3F26F7C5-266E-4787-BC57-63F83902E5FA}" type="pres">
      <dgm:prSet presAssocID="{D4FE749D-59C3-4931-B4D8-C76B5C32FB65}" presName="hierChild1" presStyleCnt="0">
        <dgm:presLayoutVars>
          <dgm:orgChart val="1"/>
          <dgm:chPref val="1"/>
          <dgm:dir/>
          <dgm:animOne val="branch"/>
          <dgm:animLvl val="lvl"/>
          <dgm:resizeHandles/>
        </dgm:presLayoutVars>
      </dgm:prSet>
      <dgm:spPr/>
      <dgm:t>
        <a:bodyPr/>
        <a:lstStyle/>
        <a:p>
          <a:pPr rtl="1"/>
          <a:endParaRPr lang="fa-IR"/>
        </a:p>
      </dgm:t>
    </dgm:pt>
    <dgm:pt modelId="{DA86C1B5-231C-444A-843E-8EC17D8AC59C}" type="pres">
      <dgm:prSet presAssocID="{77022D6F-34F1-41EA-8EBD-20279546E4E4}" presName="hierRoot1" presStyleCnt="0">
        <dgm:presLayoutVars>
          <dgm:hierBranch val="init"/>
        </dgm:presLayoutVars>
      </dgm:prSet>
      <dgm:spPr/>
    </dgm:pt>
    <dgm:pt modelId="{0E86D102-ED62-4F1B-A1E5-2FDB3D2EA172}" type="pres">
      <dgm:prSet presAssocID="{77022D6F-34F1-41EA-8EBD-20279546E4E4}" presName="rootComposite1" presStyleCnt="0"/>
      <dgm:spPr/>
    </dgm:pt>
    <dgm:pt modelId="{B84F502D-A1DC-47FD-80C4-A23EF2EF3473}" type="pres">
      <dgm:prSet presAssocID="{77022D6F-34F1-41EA-8EBD-20279546E4E4}" presName="rootText1" presStyleLbl="node0" presStyleIdx="0" presStyleCnt="1" custScaleX="165283" custScaleY="158576">
        <dgm:presLayoutVars>
          <dgm:chPref val="3"/>
        </dgm:presLayoutVars>
      </dgm:prSet>
      <dgm:spPr/>
      <dgm:t>
        <a:bodyPr/>
        <a:lstStyle/>
        <a:p>
          <a:pPr rtl="1"/>
          <a:endParaRPr lang="fa-IR"/>
        </a:p>
      </dgm:t>
    </dgm:pt>
    <dgm:pt modelId="{4671A904-EE27-495F-85CD-D3D5831082D7}" type="pres">
      <dgm:prSet presAssocID="{77022D6F-34F1-41EA-8EBD-20279546E4E4}" presName="rootConnector1" presStyleLbl="node1" presStyleIdx="0" presStyleCnt="0"/>
      <dgm:spPr/>
      <dgm:t>
        <a:bodyPr/>
        <a:lstStyle/>
        <a:p>
          <a:pPr rtl="1"/>
          <a:endParaRPr lang="fa-IR"/>
        </a:p>
      </dgm:t>
    </dgm:pt>
    <dgm:pt modelId="{99F3332A-EED5-4745-A31E-3532B4D634B6}" type="pres">
      <dgm:prSet presAssocID="{77022D6F-34F1-41EA-8EBD-20279546E4E4}" presName="hierChild2" presStyleCnt="0"/>
      <dgm:spPr/>
    </dgm:pt>
    <dgm:pt modelId="{4329187A-E42B-43EF-BFDF-AE6835497F75}" type="pres">
      <dgm:prSet presAssocID="{772B2ABF-1D96-4F86-8E53-BEBC7790A4E6}" presName="Name37" presStyleLbl="parChTrans1D2" presStyleIdx="0" presStyleCnt="4"/>
      <dgm:spPr/>
      <dgm:t>
        <a:bodyPr/>
        <a:lstStyle/>
        <a:p>
          <a:pPr rtl="1"/>
          <a:endParaRPr lang="fa-IR"/>
        </a:p>
      </dgm:t>
    </dgm:pt>
    <dgm:pt modelId="{C4F0A70C-7D81-4674-B1AE-005CD07C4AE7}" type="pres">
      <dgm:prSet presAssocID="{30D7A04D-1ECB-42F5-B0B8-77E38D2A5EC1}" presName="hierRoot2" presStyleCnt="0">
        <dgm:presLayoutVars>
          <dgm:hierBranch val="init"/>
        </dgm:presLayoutVars>
      </dgm:prSet>
      <dgm:spPr/>
    </dgm:pt>
    <dgm:pt modelId="{0E555D3D-E28C-4045-AAF0-8BD622EE8E8B}" type="pres">
      <dgm:prSet presAssocID="{30D7A04D-1ECB-42F5-B0B8-77E38D2A5EC1}" presName="rootComposite" presStyleCnt="0"/>
      <dgm:spPr/>
    </dgm:pt>
    <dgm:pt modelId="{61175A1C-1078-4AA7-8A98-400E01A8698C}" type="pres">
      <dgm:prSet presAssocID="{30D7A04D-1ECB-42F5-B0B8-77E38D2A5EC1}" presName="rootText" presStyleLbl="node2" presStyleIdx="0" presStyleCnt="4" custScaleY="158576">
        <dgm:presLayoutVars>
          <dgm:chPref val="3"/>
        </dgm:presLayoutVars>
      </dgm:prSet>
      <dgm:spPr/>
      <dgm:t>
        <a:bodyPr/>
        <a:lstStyle/>
        <a:p>
          <a:pPr rtl="1"/>
          <a:endParaRPr lang="fa-IR"/>
        </a:p>
      </dgm:t>
    </dgm:pt>
    <dgm:pt modelId="{D3B27BB3-200F-4E7E-B9A3-1EF9EE94546A}" type="pres">
      <dgm:prSet presAssocID="{30D7A04D-1ECB-42F5-B0B8-77E38D2A5EC1}" presName="rootConnector" presStyleLbl="node2" presStyleIdx="0" presStyleCnt="4"/>
      <dgm:spPr/>
      <dgm:t>
        <a:bodyPr/>
        <a:lstStyle/>
        <a:p>
          <a:pPr rtl="1"/>
          <a:endParaRPr lang="fa-IR"/>
        </a:p>
      </dgm:t>
    </dgm:pt>
    <dgm:pt modelId="{0210FB52-CE20-414F-934D-1AAFEAF18C61}" type="pres">
      <dgm:prSet presAssocID="{30D7A04D-1ECB-42F5-B0B8-77E38D2A5EC1}" presName="hierChild4" presStyleCnt="0"/>
      <dgm:spPr/>
    </dgm:pt>
    <dgm:pt modelId="{CA5826EC-8130-46DD-8EF7-599C1BE91807}" type="pres">
      <dgm:prSet presAssocID="{30D7A04D-1ECB-42F5-B0B8-77E38D2A5EC1}" presName="hierChild5" presStyleCnt="0"/>
      <dgm:spPr/>
    </dgm:pt>
    <dgm:pt modelId="{5A2D800F-B682-4827-A575-5DE624819C10}" type="pres">
      <dgm:prSet presAssocID="{94EA08C6-721F-4F65-BF4A-EE5AD1F2B385}" presName="Name37" presStyleLbl="parChTrans1D2" presStyleIdx="1" presStyleCnt="4"/>
      <dgm:spPr/>
      <dgm:t>
        <a:bodyPr/>
        <a:lstStyle/>
        <a:p>
          <a:pPr rtl="1"/>
          <a:endParaRPr lang="fa-IR"/>
        </a:p>
      </dgm:t>
    </dgm:pt>
    <dgm:pt modelId="{A3741702-57F0-483B-AF5D-2BC54A843FF3}" type="pres">
      <dgm:prSet presAssocID="{7B259866-63E0-4AD8-998C-B229B7DCA19C}" presName="hierRoot2" presStyleCnt="0">
        <dgm:presLayoutVars>
          <dgm:hierBranch val="init"/>
        </dgm:presLayoutVars>
      </dgm:prSet>
      <dgm:spPr/>
    </dgm:pt>
    <dgm:pt modelId="{670DCF4E-3DD6-4068-A6B9-477101341A77}" type="pres">
      <dgm:prSet presAssocID="{7B259866-63E0-4AD8-998C-B229B7DCA19C}" presName="rootComposite" presStyleCnt="0"/>
      <dgm:spPr/>
    </dgm:pt>
    <dgm:pt modelId="{8EA965E3-B632-418B-BB2E-B30DECDC150C}" type="pres">
      <dgm:prSet presAssocID="{7B259866-63E0-4AD8-998C-B229B7DCA19C}" presName="rootText" presStyleLbl="node2" presStyleIdx="1" presStyleCnt="4" custScaleY="158576">
        <dgm:presLayoutVars>
          <dgm:chPref val="3"/>
        </dgm:presLayoutVars>
      </dgm:prSet>
      <dgm:spPr/>
      <dgm:t>
        <a:bodyPr/>
        <a:lstStyle/>
        <a:p>
          <a:pPr rtl="1"/>
          <a:endParaRPr lang="fa-IR"/>
        </a:p>
      </dgm:t>
    </dgm:pt>
    <dgm:pt modelId="{87E61AD7-806B-4A49-9437-E11989EF8F65}" type="pres">
      <dgm:prSet presAssocID="{7B259866-63E0-4AD8-998C-B229B7DCA19C}" presName="rootConnector" presStyleLbl="node2" presStyleIdx="1" presStyleCnt="4"/>
      <dgm:spPr/>
      <dgm:t>
        <a:bodyPr/>
        <a:lstStyle/>
        <a:p>
          <a:pPr rtl="1"/>
          <a:endParaRPr lang="fa-IR"/>
        </a:p>
      </dgm:t>
    </dgm:pt>
    <dgm:pt modelId="{ECC81307-59B4-4801-ADB7-C777D5FEB1A4}" type="pres">
      <dgm:prSet presAssocID="{7B259866-63E0-4AD8-998C-B229B7DCA19C}" presName="hierChild4" presStyleCnt="0"/>
      <dgm:spPr/>
    </dgm:pt>
    <dgm:pt modelId="{245183A9-B79C-4898-8B5D-00BFD0C4BC5E}" type="pres">
      <dgm:prSet presAssocID="{7B259866-63E0-4AD8-998C-B229B7DCA19C}" presName="hierChild5" presStyleCnt="0"/>
      <dgm:spPr/>
    </dgm:pt>
    <dgm:pt modelId="{436FD614-F7B7-428C-9EB6-496236B8ACF6}" type="pres">
      <dgm:prSet presAssocID="{635118E4-A000-40A3-921B-5BD6981E9722}" presName="Name37" presStyleLbl="parChTrans1D2" presStyleIdx="2" presStyleCnt="4"/>
      <dgm:spPr/>
      <dgm:t>
        <a:bodyPr/>
        <a:lstStyle/>
        <a:p>
          <a:pPr rtl="1"/>
          <a:endParaRPr lang="fa-IR"/>
        </a:p>
      </dgm:t>
    </dgm:pt>
    <dgm:pt modelId="{DC9890FF-9EDB-4BFE-BD09-F7A2E6E1752E}" type="pres">
      <dgm:prSet presAssocID="{3184D1DD-198E-4941-8506-F21CD56AF120}" presName="hierRoot2" presStyleCnt="0">
        <dgm:presLayoutVars>
          <dgm:hierBranch val="init"/>
        </dgm:presLayoutVars>
      </dgm:prSet>
      <dgm:spPr/>
    </dgm:pt>
    <dgm:pt modelId="{F8383BF1-64CE-435F-84A9-E4E8653F4628}" type="pres">
      <dgm:prSet presAssocID="{3184D1DD-198E-4941-8506-F21CD56AF120}" presName="rootComposite" presStyleCnt="0"/>
      <dgm:spPr/>
    </dgm:pt>
    <dgm:pt modelId="{5887EFC8-CD82-4F0F-835D-655FE97AA2B1}" type="pres">
      <dgm:prSet presAssocID="{3184D1DD-198E-4941-8506-F21CD56AF120}" presName="rootText" presStyleLbl="node2" presStyleIdx="2" presStyleCnt="4" custScaleY="158576" custLinFactNeighborX="4729" custLinFactNeighborY="4147">
        <dgm:presLayoutVars>
          <dgm:chPref val="3"/>
        </dgm:presLayoutVars>
      </dgm:prSet>
      <dgm:spPr/>
      <dgm:t>
        <a:bodyPr/>
        <a:lstStyle/>
        <a:p>
          <a:pPr rtl="1"/>
          <a:endParaRPr lang="fa-IR"/>
        </a:p>
      </dgm:t>
    </dgm:pt>
    <dgm:pt modelId="{37ACB4A8-9946-4DD3-8844-498D15F551B7}" type="pres">
      <dgm:prSet presAssocID="{3184D1DD-198E-4941-8506-F21CD56AF120}" presName="rootConnector" presStyleLbl="node2" presStyleIdx="2" presStyleCnt="4"/>
      <dgm:spPr/>
      <dgm:t>
        <a:bodyPr/>
        <a:lstStyle/>
        <a:p>
          <a:pPr rtl="1"/>
          <a:endParaRPr lang="fa-IR"/>
        </a:p>
      </dgm:t>
    </dgm:pt>
    <dgm:pt modelId="{389B9F76-F901-45C7-8DCB-694A156437DE}" type="pres">
      <dgm:prSet presAssocID="{3184D1DD-198E-4941-8506-F21CD56AF120}" presName="hierChild4" presStyleCnt="0"/>
      <dgm:spPr/>
    </dgm:pt>
    <dgm:pt modelId="{47C2E73C-4D3B-406B-9C78-69BEA632C262}" type="pres">
      <dgm:prSet presAssocID="{3184D1DD-198E-4941-8506-F21CD56AF120}" presName="hierChild5" presStyleCnt="0"/>
      <dgm:spPr/>
    </dgm:pt>
    <dgm:pt modelId="{F77478F1-A7BA-4DCD-92F5-07B1D8CF885B}" type="pres">
      <dgm:prSet presAssocID="{64AD21E6-D4D0-409E-8F8E-08714CC00060}" presName="Name37" presStyleLbl="parChTrans1D2" presStyleIdx="3" presStyleCnt="4"/>
      <dgm:spPr/>
      <dgm:t>
        <a:bodyPr/>
        <a:lstStyle/>
        <a:p>
          <a:pPr rtl="1"/>
          <a:endParaRPr lang="fa-IR"/>
        </a:p>
      </dgm:t>
    </dgm:pt>
    <dgm:pt modelId="{4B89778A-F72F-4446-A027-A076CDC81EB5}" type="pres">
      <dgm:prSet presAssocID="{F763CA9C-4779-4F25-8E98-C082F0405BDA}" presName="hierRoot2" presStyleCnt="0">
        <dgm:presLayoutVars>
          <dgm:hierBranch val="init"/>
        </dgm:presLayoutVars>
      </dgm:prSet>
      <dgm:spPr/>
    </dgm:pt>
    <dgm:pt modelId="{87E905B6-C0F0-4477-BDFD-A80F5D37EC07}" type="pres">
      <dgm:prSet presAssocID="{F763CA9C-4779-4F25-8E98-C082F0405BDA}" presName="rootComposite" presStyleCnt="0"/>
      <dgm:spPr/>
    </dgm:pt>
    <dgm:pt modelId="{345648A8-1918-4D09-9427-185D0DF0BC86}" type="pres">
      <dgm:prSet presAssocID="{F763CA9C-4779-4F25-8E98-C082F0405BDA}" presName="rootText" presStyleLbl="node2" presStyleIdx="3" presStyleCnt="4" custScaleY="158576">
        <dgm:presLayoutVars>
          <dgm:chPref val="3"/>
        </dgm:presLayoutVars>
      </dgm:prSet>
      <dgm:spPr/>
      <dgm:t>
        <a:bodyPr/>
        <a:lstStyle/>
        <a:p>
          <a:pPr rtl="1"/>
          <a:endParaRPr lang="fa-IR"/>
        </a:p>
      </dgm:t>
    </dgm:pt>
    <dgm:pt modelId="{09BF91F7-E5C3-499D-BF22-25AD8966C8D0}" type="pres">
      <dgm:prSet presAssocID="{F763CA9C-4779-4F25-8E98-C082F0405BDA}" presName="rootConnector" presStyleLbl="node2" presStyleIdx="3" presStyleCnt="4"/>
      <dgm:spPr/>
      <dgm:t>
        <a:bodyPr/>
        <a:lstStyle/>
        <a:p>
          <a:pPr rtl="1"/>
          <a:endParaRPr lang="fa-IR"/>
        </a:p>
      </dgm:t>
    </dgm:pt>
    <dgm:pt modelId="{8BDA0FE6-7C13-4DF3-8D6C-0ED95CAF4165}" type="pres">
      <dgm:prSet presAssocID="{F763CA9C-4779-4F25-8E98-C082F0405BDA}" presName="hierChild4" presStyleCnt="0"/>
      <dgm:spPr/>
    </dgm:pt>
    <dgm:pt modelId="{1553BD27-32AF-47E2-93D5-81E8B4551EA0}" type="pres">
      <dgm:prSet presAssocID="{F763CA9C-4779-4F25-8E98-C082F0405BDA}" presName="hierChild5" presStyleCnt="0"/>
      <dgm:spPr/>
    </dgm:pt>
    <dgm:pt modelId="{6DB0F6D6-E5D8-4D0D-BCBD-EBAB8FA524C1}" type="pres">
      <dgm:prSet presAssocID="{77022D6F-34F1-41EA-8EBD-20279546E4E4}" presName="hierChild3" presStyleCnt="0"/>
      <dgm:spPr/>
    </dgm:pt>
  </dgm:ptLst>
  <dgm:cxnLst>
    <dgm:cxn modelId="{8B7A1DFE-97C5-44C6-BD5D-12C35CDED2EE}" type="presOf" srcId="{64AD21E6-D4D0-409E-8F8E-08714CC00060}" destId="{F77478F1-A7BA-4DCD-92F5-07B1D8CF885B}" srcOrd="0" destOrd="0" presId="urn:microsoft.com/office/officeart/2005/8/layout/orgChart1"/>
    <dgm:cxn modelId="{4DCD2FD0-C4C4-4460-8F92-EE24B94EB5BB}" type="presOf" srcId="{7B259866-63E0-4AD8-998C-B229B7DCA19C}" destId="{87E61AD7-806B-4A49-9437-E11989EF8F65}" srcOrd="1" destOrd="0" presId="urn:microsoft.com/office/officeart/2005/8/layout/orgChart1"/>
    <dgm:cxn modelId="{77153FA6-AAAC-4678-B294-246963370FA5}" type="presOf" srcId="{30D7A04D-1ECB-42F5-B0B8-77E38D2A5EC1}" destId="{D3B27BB3-200F-4E7E-B9A3-1EF9EE94546A}" srcOrd="1" destOrd="0" presId="urn:microsoft.com/office/officeart/2005/8/layout/orgChart1"/>
    <dgm:cxn modelId="{1963BDD8-CFDD-4A7A-86F3-8A05640EDE53}" type="presOf" srcId="{77022D6F-34F1-41EA-8EBD-20279546E4E4}" destId="{B84F502D-A1DC-47FD-80C4-A23EF2EF3473}" srcOrd="0" destOrd="0" presId="urn:microsoft.com/office/officeart/2005/8/layout/orgChart1"/>
    <dgm:cxn modelId="{5D7AB002-2534-468E-B8F6-2A184B59170A}" srcId="{D4FE749D-59C3-4931-B4D8-C76B5C32FB65}" destId="{77022D6F-34F1-41EA-8EBD-20279546E4E4}" srcOrd="0" destOrd="0" parTransId="{86AA25D1-0AB7-4E8E-B989-223BA029F28D}" sibTransId="{90B71C7F-194C-4F03-AD3F-493B2A5B27AE}"/>
    <dgm:cxn modelId="{8C44A228-35D7-4F59-9686-0AF756FF1EEE}" type="presOf" srcId="{3184D1DD-198E-4941-8506-F21CD56AF120}" destId="{5887EFC8-CD82-4F0F-835D-655FE97AA2B1}" srcOrd="0" destOrd="0" presId="urn:microsoft.com/office/officeart/2005/8/layout/orgChart1"/>
    <dgm:cxn modelId="{9C629D75-97DF-45AC-96BA-569CB9EAFE7E}" type="presOf" srcId="{F763CA9C-4779-4F25-8E98-C082F0405BDA}" destId="{345648A8-1918-4D09-9427-185D0DF0BC86}" srcOrd="0" destOrd="0" presId="urn:microsoft.com/office/officeart/2005/8/layout/orgChart1"/>
    <dgm:cxn modelId="{8CBFA0E9-6016-4784-AEA3-B175776B3240}" type="presOf" srcId="{7B259866-63E0-4AD8-998C-B229B7DCA19C}" destId="{8EA965E3-B632-418B-BB2E-B30DECDC150C}" srcOrd="0" destOrd="0" presId="urn:microsoft.com/office/officeart/2005/8/layout/orgChart1"/>
    <dgm:cxn modelId="{D65C75DD-65D5-4339-BA9B-5090EAC3A439}" srcId="{77022D6F-34F1-41EA-8EBD-20279546E4E4}" destId="{F763CA9C-4779-4F25-8E98-C082F0405BDA}" srcOrd="3" destOrd="0" parTransId="{64AD21E6-D4D0-409E-8F8E-08714CC00060}" sibTransId="{2AF96685-DF2C-4BE6-8629-4E60FC425C0F}"/>
    <dgm:cxn modelId="{7B47C6FD-13E7-4C3D-B842-5779916C1FF4}" srcId="{77022D6F-34F1-41EA-8EBD-20279546E4E4}" destId="{30D7A04D-1ECB-42F5-B0B8-77E38D2A5EC1}" srcOrd="0" destOrd="0" parTransId="{772B2ABF-1D96-4F86-8E53-BEBC7790A4E6}" sibTransId="{52DF43A8-97A1-4DD0-9542-F36318394C37}"/>
    <dgm:cxn modelId="{02FB17BA-D26B-4F79-B6CB-BFD9F4AB5502}" type="presOf" srcId="{94EA08C6-721F-4F65-BF4A-EE5AD1F2B385}" destId="{5A2D800F-B682-4827-A575-5DE624819C10}" srcOrd="0" destOrd="0" presId="urn:microsoft.com/office/officeart/2005/8/layout/orgChart1"/>
    <dgm:cxn modelId="{DA7BC048-3497-4BA7-8CB6-DE0D672330BD}" srcId="{77022D6F-34F1-41EA-8EBD-20279546E4E4}" destId="{3184D1DD-198E-4941-8506-F21CD56AF120}" srcOrd="2" destOrd="0" parTransId="{635118E4-A000-40A3-921B-5BD6981E9722}" sibTransId="{198CD5A5-8628-4230-B646-707E8F0775F6}"/>
    <dgm:cxn modelId="{DBC9DA28-9C74-415D-83D9-A4B453A966B5}" type="presOf" srcId="{635118E4-A000-40A3-921B-5BD6981E9722}" destId="{436FD614-F7B7-428C-9EB6-496236B8ACF6}" srcOrd="0" destOrd="0" presId="urn:microsoft.com/office/officeart/2005/8/layout/orgChart1"/>
    <dgm:cxn modelId="{894111E4-3318-46A3-A591-B943D9BB7194}" type="presOf" srcId="{77022D6F-34F1-41EA-8EBD-20279546E4E4}" destId="{4671A904-EE27-495F-85CD-D3D5831082D7}" srcOrd="1" destOrd="0" presId="urn:microsoft.com/office/officeart/2005/8/layout/orgChart1"/>
    <dgm:cxn modelId="{A8BE8EFB-BB79-4B8D-9321-4D718FAF308F}" srcId="{77022D6F-34F1-41EA-8EBD-20279546E4E4}" destId="{7B259866-63E0-4AD8-998C-B229B7DCA19C}" srcOrd="1" destOrd="0" parTransId="{94EA08C6-721F-4F65-BF4A-EE5AD1F2B385}" sibTransId="{DA765728-9898-46CF-8048-12E90E4568E1}"/>
    <dgm:cxn modelId="{195DBE2D-DB6D-45ED-8387-EB851FC4B714}" type="presOf" srcId="{772B2ABF-1D96-4F86-8E53-BEBC7790A4E6}" destId="{4329187A-E42B-43EF-BFDF-AE6835497F75}" srcOrd="0" destOrd="0" presId="urn:microsoft.com/office/officeart/2005/8/layout/orgChart1"/>
    <dgm:cxn modelId="{85C0F696-7D29-4323-9850-D1C2551CC310}" type="presOf" srcId="{3184D1DD-198E-4941-8506-F21CD56AF120}" destId="{37ACB4A8-9946-4DD3-8844-498D15F551B7}" srcOrd="1" destOrd="0" presId="urn:microsoft.com/office/officeart/2005/8/layout/orgChart1"/>
    <dgm:cxn modelId="{ABB090B5-64D0-46C2-BAAF-0A37FC943066}" type="presOf" srcId="{F763CA9C-4779-4F25-8E98-C082F0405BDA}" destId="{09BF91F7-E5C3-499D-BF22-25AD8966C8D0}" srcOrd="1" destOrd="0" presId="urn:microsoft.com/office/officeart/2005/8/layout/orgChart1"/>
    <dgm:cxn modelId="{EB92641D-911B-40FB-A144-6CB429A3B643}" type="presOf" srcId="{D4FE749D-59C3-4931-B4D8-C76B5C32FB65}" destId="{3F26F7C5-266E-4787-BC57-63F83902E5FA}" srcOrd="0" destOrd="0" presId="urn:microsoft.com/office/officeart/2005/8/layout/orgChart1"/>
    <dgm:cxn modelId="{2417E874-8664-4194-B0DF-4927A6DFA0DF}" type="presOf" srcId="{30D7A04D-1ECB-42F5-B0B8-77E38D2A5EC1}" destId="{61175A1C-1078-4AA7-8A98-400E01A8698C}" srcOrd="0" destOrd="0" presId="urn:microsoft.com/office/officeart/2005/8/layout/orgChart1"/>
    <dgm:cxn modelId="{37EB70D7-1DCF-45FD-A610-BF8324EE40C8}" type="presParOf" srcId="{3F26F7C5-266E-4787-BC57-63F83902E5FA}" destId="{DA86C1B5-231C-444A-843E-8EC17D8AC59C}" srcOrd="0" destOrd="0" presId="urn:microsoft.com/office/officeart/2005/8/layout/orgChart1"/>
    <dgm:cxn modelId="{5C29BDE7-415C-405C-BAB1-EF07EBE0ED32}" type="presParOf" srcId="{DA86C1B5-231C-444A-843E-8EC17D8AC59C}" destId="{0E86D102-ED62-4F1B-A1E5-2FDB3D2EA172}" srcOrd="0" destOrd="0" presId="urn:microsoft.com/office/officeart/2005/8/layout/orgChart1"/>
    <dgm:cxn modelId="{A44C43BC-E94D-4267-818F-822318B6639E}" type="presParOf" srcId="{0E86D102-ED62-4F1B-A1E5-2FDB3D2EA172}" destId="{B84F502D-A1DC-47FD-80C4-A23EF2EF3473}" srcOrd="0" destOrd="0" presId="urn:microsoft.com/office/officeart/2005/8/layout/orgChart1"/>
    <dgm:cxn modelId="{45BD6B65-C375-4DFE-B175-C5568DBD1BC1}" type="presParOf" srcId="{0E86D102-ED62-4F1B-A1E5-2FDB3D2EA172}" destId="{4671A904-EE27-495F-85CD-D3D5831082D7}" srcOrd="1" destOrd="0" presId="urn:microsoft.com/office/officeart/2005/8/layout/orgChart1"/>
    <dgm:cxn modelId="{E0D7B7A6-9185-4460-BDB2-0216B7AC07B7}" type="presParOf" srcId="{DA86C1B5-231C-444A-843E-8EC17D8AC59C}" destId="{99F3332A-EED5-4745-A31E-3532B4D634B6}" srcOrd="1" destOrd="0" presId="urn:microsoft.com/office/officeart/2005/8/layout/orgChart1"/>
    <dgm:cxn modelId="{E39CC4D5-7CE3-450A-B82E-9418E9C2E875}" type="presParOf" srcId="{99F3332A-EED5-4745-A31E-3532B4D634B6}" destId="{4329187A-E42B-43EF-BFDF-AE6835497F75}" srcOrd="0" destOrd="0" presId="urn:microsoft.com/office/officeart/2005/8/layout/orgChart1"/>
    <dgm:cxn modelId="{C2015DCD-FFC9-45D3-B42B-D4C5D0510499}" type="presParOf" srcId="{99F3332A-EED5-4745-A31E-3532B4D634B6}" destId="{C4F0A70C-7D81-4674-B1AE-005CD07C4AE7}" srcOrd="1" destOrd="0" presId="urn:microsoft.com/office/officeart/2005/8/layout/orgChart1"/>
    <dgm:cxn modelId="{E67C8D76-7C8B-4AF0-947F-A061DB6D7F04}" type="presParOf" srcId="{C4F0A70C-7D81-4674-B1AE-005CD07C4AE7}" destId="{0E555D3D-E28C-4045-AAF0-8BD622EE8E8B}" srcOrd="0" destOrd="0" presId="urn:microsoft.com/office/officeart/2005/8/layout/orgChart1"/>
    <dgm:cxn modelId="{A0F48880-F360-46C1-B1CA-028AAE93E045}" type="presParOf" srcId="{0E555D3D-E28C-4045-AAF0-8BD622EE8E8B}" destId="{61175A1C-1078-4AA7-8A98-400E01A8698C}" srcOrd="0" destOrd="0" presId="urn:microsoft.com/office/officeart/2005/8/layout/orgChart1"/>
    <dgm:cxn modelId="{F8C6FC73-C48C-4DD0-A963-569305E1EB1F}" type="presParOf" srcId="{0E555D3D-E28C-4045-AAF0-8BD622EE8E8B}" destId="{D3B27BB3-200F-4E7E-B9A3-1EF9EE94546A}" srcOrd="1" destOrd="0" presId="urn:microsoft.com/office/officeart/2005/8/layout/orgChart1"/>
    <dgm:cxn modelId="{09EAC0C9-4C5E-4ABE-B544-99238A362874}" type="presParOf" srcId="{C4F0A70C-7D81-4674-B1AE-005CD07C4AE7}" destId="{0210FB52-CE20-414F-934D-1AAFEAF18C61}" srcOrd="1" destOrd="0" presId="urn:microsoft.com/office/officeart/2005/8/layout/orgChart1"/>
    <dgm:cxn modelId="{F9C3973D-C757-489F-936E-77895625B122}" type="presParOf" srcId="{C4F0A70C-7D81-4674-B1AE-005CD07C4AE7}" destId="{CA5826EC-8130-46DD-8EF7-599C1BE91807}" srcOrd="2" destOrd="0" presId="urn:microsoft.com/office/officeart/2005/8/layout/orgChart1"/>
    <dgm:cxn modelId="{0AD8D34D-EED1-43E0-90C6-2DF88299EDD5}" type="presParOf" srcId="{99F3332A-EED5-4745-A31E-3532B4D634B6}" destId="{5A2D800F-B682-4827-A575-5DE624819C10}" srcOrd="2" destOrd="0" presId="urn:microsoft.com/office/officeart/2005/8/layout/orgChart1"/>
    <dgm:cxn modelId="{DE02ADBB-A3CE-49DE-9D9B-70DFB0FA0364}" type="presParOf" srcId="{99F3332A-EED5-4745-A31E-3532B4D634B6}" destId="{A3741702-57F0-483B-AF5D-2BC54A843FF3}" srcOrd="3" destOrd="0" presId="urn:microsoft.com/office/officeart/2005/8/layout/orgChart1"/>
    <dgm:cxn modelId="{8BBF5651-7131-41CD-ABC6-F1B49786284E}" type="presParOf" srcId="{A3741702-57F0-483B-AF5D-2BC54A843FF3}" destId="{670DCF4E-3DD6-4068-A6B9-477101341A77}" srcOrd="0" destOrd="0" presId="urn:microsoft.com/office/officeart/2005/8/layout/orgChart1"/>
    <dgm:cxn modelId="{180C5216-3C90-4F78-98FE-4C502D7F5CAC}" type="presParOf" srcId="{670DCF4E-3DD6-4068-A6B9-477101341A77}" destId="{8EA965E3-B632-418B-BB2E-B30DECDC150C}" srcOrd="0" destOrd="0" presId="urn:microsoft.com/office/officeart/2005/8/layout/orgChart1"/>
    <dgm:cxn modelId="{A0FACC36-8753-4C87-926B-E73FF41178E7}" type="presParOf" srcId="{670DCF4E-3DD6-4068-A6B9-477101341A77}" destId="{87E61AD7-806B-4A49-9437-E11989EF8F65}" srcOrd="1" destOrd="0" presId="urn:microsoft.com/office/officeart/2005/8/layout/orgChart1"/>
    <dgm:cxn modelId="{5CA9B2D0-6721-4CF1-B02F-90A395B82297}" type="presParOf" srcId="{A3741702-57F0-483B-AF5D-2BC54A843FF3}" destId="{ECC81307-59B4-4801-ADB7-C777D5FEB1A4}" srcOrd="1" destOrd="0" presId="urn:microsoft.com/office/officeart/2005/8/layout/orgChart1"/>
    <dgm:cxn modelId="{7E0C2A1E-3A6C-4E74-9F4C-44AE71E8739D}" type="presParOf" srcId="{A3741702-57F0-483B-AF5D-2BC54A843FF3}" destId="{245183A9-B79C-4898-8B5D-00BFD0C4BC5E}" srcOrd="2" destOrd="0" presId="urn:microsoft.com/office/officeart/2005/8/layout/orgChart1"/>
    <dgm:cxn modelId="{00A8AFBE-B29C-4359-9BA5-E1F3AA8D5EEF}" type="presParOf" srcId="{99F3332A-EED5-4745-A31E-3532B4D634B6}" destId="{436FD614-F7B7-428C-9EB6-496236B8ACF6}" srcOrd="4" destOrd="0" presId="urn:microsoft.com/office/officeart/2005/8/layout/orgChart1"/>
    <dgm:cxn modelId="{766DEB1F-8D69-4941-A86C-0F0C2FA9E099}" type="presParOf" srcId="{99F3332A-EED5-4745-A31E-3532B4D634B6}" destId="{DC9890FF-9EDB-4BFE-BD09-F7A2E6E1752E}" srcOrd="5" destOrd="0" presId="urn:microsoft.com/office/officeart/2005/8/layout/orgChart1"/>
    <dgm:cxn modelId="{6F4E7A8D-B8FF-495C-BE8D-EBCDFFBC3EA7}" type="presParOf" srcId="{DC9890FF-9EDB-4BFE-BD09-F7A2E6E1752E}" destId="{F8383BF1-64CE-435F-84A9-E4E8653F4628}" srcOrd="0" destOrd="0" presId="urn:microsoft.com/office/officeart/2005/8/layout/orgChart1"/>
    <dgm:cxn modelId="{2FD1A764-2217-411D-A5FF-28A89674B664}" type="presParOf" srcId="{F8383BF1-64CE-435F-84A9-E4E8653F4628}" destId="{5887EFC8-CD82-4F0F-835D-655FE97AA2B1}" srcOrd="0" destOrd="0" presId="urn:microsoft.com/office/officeart/2005/8/layout/orgChart1"/>
    <dgm:cxn modelId="{31195F78-03B4-4458-8E2E-003249809924}" type="presParOf" srcId="{F8383BF1-64CE-435F-84A9-E4E8653F4628}" destId="{37ACB4A8-9946-4DD3-8844-498D15F551B7}" srcOrd="1" destOrd="0" presId="urn:microsoft.com/office/officeart/2005/8/layout/orgChart1"/>
    <dgm:cxn modelId="{8B49C3B2-D5E5-4E4F-B9F8-700F97CA122B}" type="presParOf" srcId="{DC9890FF-9EDB-4BFE-BD09-F7A2E6E1752E}" destId="{389B9F76-F901-45C7-8DCB-694A156437DE}" srcOrd="1" destOrd="0" presId="urn:microsoft.com/office/officeart/2005/8/layout/orgChart1"/>
    <dgm:cxn modelId="{16916D27-B14A-4732-A8F6-8C0A004D644F}" type="presParOf" srcId="{DC9890FF-9EDB-4BFE-BD09-F7A2E6E1752E}" destId="{47C2E73C-4D3B-406B-9C78-69BEA632C262}" srcOrd="2" destOrd="0" presId="urn:microsoft.com/office/officeart/2005/8/layout/orgChart1"/>
    <dgm:cxn modelId="{81DB3E99-B286-45CD-A6A0-336931AD3B2F}" type="presParOf" srcId="{99F3332A-EED5-4745-A31E-3532B4D634B6}" destId="{F77478F1-A7BA-4DCD-92F5-07B1D8CF885B}" srcOrd="6" destOrd="0" presId="urn:microsoft.com/office/officeart/2005/8/layout/orgChart1"/>
    <dgm:cxn modelId="{2301E496-8BE3-47E3-A040-6194ADC79652}" type="presParOf" srcId="{99F3332A-EED5-4745-A31E-3532B4D634B6}" destId="{4B89778A-F72F-4446-A027-A076CDC81EB5}" srcOrd="7" destOrd="0" presId="urn:microsoft.com/office/officeart/2005/8/layout/orgChart1"/>
    <dgm:cxn modelId="{1DE73C2F-23C2-42CB-9307-F6653BB88C71}" type="presParOf" srcId="{4B89778A-F72F-4446-A027-A076CDC81EB5}" destId="{87E905B6-C0F0-4477-BDFD-A80F5D37EC07}" srcOrd="0" destOrd="0" presId="urn:microsoft.com/office/officeart/2005/8/layout/orgChart1"/>
    <dgm:cxn modelId="{4504696D-3492-44D6-8FAE-E20932889750}" type="presParOf" srcId="{87E905B6-C0F0-4477-BDFD-A80F5D37EC07}" destId="{345648A8-1918-4D09-9427-185D0DF0BC86}" srcOrd="0" destOrd="0" presId="urn:microsoft.com/office/officeart/2005/8/layout/orgChart1"/>
    <dgm:cxn modelId="{5A2EE214-809F-4FC6-B753-5E5DCB94E2C0}" type="presParOf" srcId="{87E905B6-C0F0-4477-BDFD-A80F5D37EC07}" destId="{09BF91F7-E5C3-499D-BF22-25AD8966C8D0}" srcOrd="1" destOrd="0" presId="urn:microsoft.com/office/officeart/2005/8/layout/orgChart1"/>
    <dgm:cxn modelId="{D7F51C57-9D32-4E55-8B23-E478E75A5B4B}" type="presParOf" srcId="{4B89778A-F72F-4446-A027-A076CDC81EB5}" destId="{8BDA0FE6-7C13-4DF3-8D6C-0ED95CAF4165}" srcOrd="1" destOrd="0" presId="urn:microsoft.com/office/officeart/2005/8/layout/orgChart1"/>
    <dgm:cxn modelId="{5CF31300-EF5B-4091-9558-FC7756ADB5D6}" type="presParOf" srcId="{4B89778A-F72F-4446-A027-A076CDC81EB5}" destId="{1553BD27-32AF-47E2-93D5-81E8B4551EA0}" srcOrd="2" destOrd="0" presId="urn:microsoft.com/office/officeart/2005/8/layout/orgChart1"/>
    <dgm:cxn modelId="{529B3283-98FC-418A-A732-52D89B754EBF}" type="presParOf" srcId="{DA86C1B5-231C-444A-843E-8EC17D8AC59C}" destId="{6DB0F6D6-E5D8-4D0D-BCBD-EBAB8FA524C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429DCAF-76BD-4658-B038-FDDAEF2A13A8}" type="datetimeFigureOut">
              <a:rPr lang="fa-IR" smtClean="0"/>
              <a:pPr/>
              <a:t>05/23/1438</a:t>
            </a:fld>
            <a:endParaRPr lang="fa-IR"/>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CF5F768-1331-4987-9C0A-E41E4B76641C}" type="slidenum">
              <a:rPr lang="fa-IR" smtClean="0"/>
              <a:pPr/>
              <a:t>‹#›</a:t>
            </a:fld>
            <a:endParaRPr lang="fa-IR"/>
          </a:p>
        </p:txBody>
      </p:sp>
    </p:spTree>
    <p:extLst>
      <p:ext uri="{BB962C8B-B14F-4D97-AF65-F5344CB8AC3E}">
        <p14:creationId xmlns:p14="http://schemas.microsoft.com/office/powerpoint/2010/main" val="52541525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fa-IR"/>
          </a:p>
        </p:txBody>
      </p:sp>
    </p:spTree>
    <p:extLst>
      <p:ext uri="{BB962C8B-B14F-4D97-AF65-F5344CB8AC3E}">
        <p14:creationId xmlns:p14="http://schemas.microsoft.com/office/powerpoint/2010/main" val="423947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fa-IR"/>
          </a:p>
        </p:txBody>
      </p:sp>
    </p:spTree>
    <p:extLst>
      <p:ext uri="{BB962C8B-B14F-4D97-AF65-F5344CB8AC3E}">
        <p14:creationId xmlns:p14="http://schemas.microsoft.com/office/powerpoint/2010/main" val="3924813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fa-IR"/>
          </a:p>
        </p:txBody>
      </p:sp>
    </p:spTree>
    <p:extLst>
      <p:ext uri="{BB962C8B-B14F-4D97-AF65-F5344CB8AC3E}">
        <p14:creationId xmlns:p14="http://schemas.microsoft.com/office/powerpoint/2010/main" val="2288408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6F2F941-7C8B-4DAA-A481-7E032642DAFF}" type="datetime8">
              <a:rPr lang="fa-IR" smtClean="0">
                <a:solidFill>
                  <a:prstClr val="white">
                    <a:tint val="75000"/>
                  </a:prstClr>
                </a:solidFill>
              </a:rPr>
              <a:pPr/>
              <a:t>فوريه 19، 17</a:t>
            </a:fld>
            <a:endParaRPr lang="fa-IR">
              <a:solidFill>
                <a:prstClr val="white">
                  <a:tint val="75000"/>
                </a:prstClr>
              </a:solidFill>
            </a:endParaRPr>
          </a:p>
        </p:txBody>
      </p:sp>
      <p:sp>
        <p:nvSpPr>
          <p:cNvPr id="5" name="Footer Placeholder 4"/>
          <p:cNvSpPr>
            <a:spLocks noGrp="1"/>
          </p:cNvSpPr>
          <p:nvPr>
            <p:ph type="ftr" sz="quarter" idx="11"/>
          </p:nvPr>
        </p:nvSpPr>
        <p:spPr/>
        <p:txBody>
          <a:bodyPr/>
          <a:lstStyle/>
          <a:p>
            <a:endParaRPr lang="fa-IR">
              <a:solidFill>
                <a:prstClr val="white">
                  <a:tint val="75000"/>
                </a:prstClr>
              </a:solidFill>
            </a:endParaRPr>
          </a:p>
        </p:txBody>
      </p:sp>
      <p:sp>
        <p:nvSpPr>
          <p:cNvPr id="6" name="Slide Number Placeholder 5"/>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3D5C8FC-AEAA-47CC-98E5-57A40A34D5CC}" type="datetime8">
              <a:rPr lang="fa-IR" smtClean="0">
                <a:solidFill>
                  <a:prstClr val="white">
                    <a:tint val="75000"/>
                  </a:prstClr>
                </a:solidFill>
              </a:rPr>
              <a:pPr/>
              <a:t>فوريه 19، 17</a:t>
            </a:fld>
            <a:endParaRPr lang="fa-IR">
              <a:solidFill>
                <a:prstClr val="white">
                  <a:tint val="75000"/>
                </a:prstClr>
              </a:solidFill>
            </a:endParaRPr>
          </a:p>
        </p:txBody>
      </p:sp>
      <p:sp>
        <p:nvSpPr>
          <p:cNvPr id="5" name="Footer Placeholder 4"/>
          <p:cNvSpPr>
            <a:spLocks noGrp="1"/>
          </p:cNvSpPr>
          <p:nvPr>
            <p:ph type="ftr" sz="quarter" idx="11"/>
          </p:nvPr>
        </p:nvSpPr>
        <p:spPr/>
        <p:txBody>
          <a:bodyPr/>
          <a:lstStyle/>
          <a:p>
            <a:endParaRPr lang="fa-IR">
              <a:solidFill>
                <a:prstClr val="white">
                  <a:tint val="75000"/>
                </a:prstClr>
              </a:solidFill>
            </a:endParaRPr>
          </a:p>
        </p:txBody>
      </p:sp>
      <p:sp>
        <p:nvSpPr>
          <p:cNvPr id="6" name="Slide Number Placeholder 5"/>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091ED1C-4D4B-4B8D-93D9-509D97061963}" type="datetime8">
              <a:rPr lang="fa-IR" smtClean="0">
                <a:solidFill>
                  <a:prstClr val="white">
                    <a:tint val="75000"/>
                  </a:prstClr>
                </a:solidFill>
              </a:rPr>
              <a:pPr/>
              <a:t>فوريه 19، 17</a:t>
            </a:fld>
            <a:endParaRPr lang="fa-IR">
              <a:solidFill>
                <a:prstClr val="white">
                  <a:tint val="75000"/>
                </a:prstClr>
              </a:solidFill>
            </a:endParaRPr>
          </a:p>
        </p:txBody>
      </p:sp>
      <p:sp>
        <p:nvSpPr>
          <p:cNvPr id="5" name="Footer Placeholder 4"/>
          <p:cNvSpPr>
            <a:spLocks noGrp="1"/>
          </p:cNvSpPr>
          <p:nvPr>
            <p:ph type="ftr" sz="quarter" idx="11"/>
          </p:nvPr>
        </p:nvSpPr>
        <p:spPr/>
        <p:txBody>
          <a:bodyPr/>
          <a:lstStyle/>
          <a:p>
            <a:endParaRPr lang="fa-IR">
              <a:solidFill>
                <a:prstClr val="white">
                  <a:tint val="75000"/>
                </a:prstClr>
              </a:solidFill>
            </a:endParaRPr>
          </a:p>
        </p:txBody>
      </p:sp>
      <p:sp>
        <p:nvSpPr>
          <p:cNvPr id="6" name="Slide Number Placeholder 5"/>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04284" y="2514601"/>
            <a:ext cx="715048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104284" y="4777381"/>
            <a:ext cx="715048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8"/>
          <p:cNvSpPr/>
          <p:nvPr/>
        </p:nvSpPr>
        <p:spPr bwMode="auto">
          <a:xfrm>
            <a:off x="-34362" y="4321159"/>
            <a:ext cx="1511762"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58612" y="4529542"/>
            <a:ext cx="633726"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1015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07302" y="624110"/>
            <a:ext cx="71382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104284" y="2133600"/>
            <a:ext cx="7141317"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08107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04284" y="2074562"/>
            <a:ext cx="7141317"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104284" y="3581400"/>
            <a:ext cx="7141317"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7819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104285" y="2136707"/>
            <a:ext cx="3463992"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82083" y="2136707"/>
            <a:ext cx="3463517"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53830" y="787784"/>
            <a:ext cx="633726"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7559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454131" y="2226626"/>
            <a:ext cx="311414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04283" y="2802889"/>
            <a:ext cx="3463993"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7501" y="2223398"/>
            <a:ext cx="31126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78191" y="2799661"/>
            <a:ext cx="3461987"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53830" y="787784"/>
            <a:ext cx="633726"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517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07300" y="624110"/>
            <a:ext cx="71383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3498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9000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4283" y="446088"/>
            <a:ext cx="2848716"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138785" y="446090"/>
            <a:ext cx="4106815"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104283" y="1598613"/>
            <a:ext cx="2848716"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478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E4A8A11-7415-4020-A12E-5B1AD46E0DC4}" type="datetime8">
              <a:rPr lang="fa-IR" smtClean="0">
                <a:solidFill>
                  <a:prstClr val="white">
                    <a:tint val="75000"/>
                  </a:prstClr>
                </a:solidFill>
              </a:rPr>
              <a:pPr/>
              <a:t>فوريه 19، 17</a:t>
            </a:fld>
            <a:endParaRPr lang="fa-IR">
              <a:solidFill>
                <a:prstClr val="white">
                  <a:tint val="75000"/>
                </a:prstClr>
              </a:solidFill>
            </a:endParaRPr>
          </a:p>
        </p:txBody>
      </p:sp>
      <p:sp>
        <p:nvSpPr>
          <p:cNvPr id="5" name="Footer Placeholder 4"/>
          <p:cNvSpPr>
            <a:spLocks noGrp="1"/>
          </p:cNvSpPr>
          <p:nvPr>
            <p:ph type="ftr" sz="quarter" idx="11"/>
          </p:nvPr>
        </p:nvSpPr>
        <p:spPr/>
        <p:txBody>
          <a:bodyPr/>
          <a:lstStyle/>
          <a:p>
            <a:endParaRPr lang="fa-IR">
              <a:solidFill>
                <a:prstClr val="white">
                  <a:tint val="75000"/>
                </a:prstClr>
              </a:solidFill>
            </a:endParaRPr>
          </a:p>
        </p:txBody>
      </p:sp>
      <p:sp>
        <p:nvSpPr>
          <p:cNvPr id="6" name="Slide Number Placeholder 5"/>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4284" y="4800600"/>
            <a:ext cx="714131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104284" y="634965"/>
            <a:ext cx="7141317"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104284" y="5367338"/>
            <a:ext cx="714131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14217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104284" y="609600"/>
            <a:ext cx="7141317"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rtl="0"/>
            <a:fld id="{1D8BD707-D9CF-40AE-B4C6-C98DA3205C09}" type="datetimeFigureOut">
              <a:rPr lang="en-US" smtClean="0">
                <a:solidFill>
                  <a:prstClr val="black">
                    <a:tint val="75000"/>
                  </a:prstClr>
                </a:solidFill>
              </a:rPr>
              <a:pPr rtl="0"/>
              <a:t>2/19/2017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rtl="0"/>
            <a:endParaRPr lang="en-US">
              <a:solidFill>
                <a:prstClr val="black">
                  <a:tint val="75000"/>
                </a:prstClr>
              </a:solidFill>
            </a:endParaRPr>
          </a:p>
        </p:txBody>
      </p:sp>
      <p:sp>
        <p:nvSpPr>
          <p:cNvPr id="10"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135435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617303" y="3505200"/>
            <a:ext cx="612504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rtl="0"/>
            <a:fld id="{1D8BD707-D9CF-40AE-B4C6-C98DA3205C09}" type="datetimeFigureOut">
              <a:rPr lang="en-US" smtClean="0">
                <a:solidFill>
                  <a:prstClr val="black">
                    <a:tint val="75000"/>
                  </a:prstClr>
                </a:solidFill>
              </a:rPr>
              <a:pPr rtl="0"/>
              <a:t>2/19/2017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rtl="0"/>
            <a:endParaRPr lang="en-US">
              <a:solidFill>
                <a:prstClr val="black">
                  <a:tint val="75000"/>
                </a:prstClr>
              </a:solidFill>
            </a:endParaRPr>
          </a:p>
        </p:txBody>
      </p:sp>
      <p:sp>
        <p:nvSpPr>
          <p:cNvPr id="19"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
        <p:nvSpPr>
          <p:cNvPr id="14" name="TextBox 13"/>
          <p:cNvSpPr txBox="1"/>
          <p:nvPr/>
        </p:nvSpPr>
        <p:spPr>
          <a:xfrm>
            <a:off x="1959010" y="648005"/>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850328" y="290530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58369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104284" y="2438402"/>
            <a:ext cx="7141317"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104284" y="5181600"/>
            <a:ext cx="7141317"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rtl="0"/>
            <a:fld id="{1D8BD707-D9CF-40AE-B4C6-C98DA3205C09}" type="datetimeFigureOut">
              <a:rPr lang="en-US" smtClean="0">
                <a:solidFill>
                  <a:prstClr val="black">
                    <a:tint val="75000"/>
                  </a:prstClr>
                </a:solidFill>
              </a:rPr>
              <a:pPr rtl="0"/>
              <a:t>2/19/2017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rtl="0"/>
            <a:endParaRPr lang="en-US">
              <a:solidFill>
                <a:prstClr val="black">
                  <a:tint val="75000"/>
                </a:prstClr>
              </a:solidFill>
            </a:endParaRPr>
          </a:p>
        </p:txBody>
      </p:sp>
      <p:sp>
        <p:nvSpPr>
          <p:cNvPr id="11"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551785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104283" y="4343400"/>
            <a:ext cx="72456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104283" y="5181600"/>
            <a:ext cx="72456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rtl="0"/>
            <a:fld id="{1D8BD707-D9CF-40AE-B4C6-C98DA3205C09}" type="datetimeFigureOut">
              <a:rPr lang="en-US" smtClean="0">
                <a:solidFill>
                  <a:prstClr val="black">
                    <a:tint val="75000"/>
                  </a:prstClr>
                </a:solidFill>
              </a:rPr>
              <a:pPr rtl="0"/>
              <a:t>2/19/2017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rtl="0"/>
            <a:endParaRPr lang="en-US">
              <a:solidFill>
                <a:prstClr val="black">
                  <a:tint val="75000"/>
                </a:prstClr>
              </a:solidFill>
            </a:endParaRPr>
          </a:p>
        </p:txBody>
      </p:sp>
      <p:sp>
        <p:nvSpPr>
          <p:cNvPr id="2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
        <p:nvSpPr>
          <p:cNvPr id="11" name="TextBox 10"/>
          <p:cNvSpPr txBox="1"/>
          <p:nvPr/>
        </p:nvSpPr>
        <p:spPr>
          <a:xfrm>
            <a:off x="1959010" y="648005"/>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850328" y="290530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61026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104284" y="627407"/>
            <a:ext cx="7141316"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104284" y="4343400"/>
            <a:ext cx="7141317"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104284" y="5181600"/>
            <a:ext cx="7141317"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rtl="0"/>
            <a:fld id="{1D8BD707-D9CF-40AE-B4C6-C98DA3205C09}" type="datetimeFigureOut">
              <a:rPr lang="en-US" smtClean="0">
                <a:solidFill>
                  <a:prstClr val="black">
                    <a:tint val="75000"/>
                  </a:prstClr>
                </a:solidFill>
              </a:rPr>
              <a:pPr rtl="0"/>
              <a:t>2/19/2017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rtl="0"/>
            <a:endParaRPr lang="en-US">
              <a:solidFill>
                <a:prstClr val="black">
                  <a:tint val="75000"/>
                </a:prstClr>
              </a:solidFill>
            </a:endParaRPr>
          </a:p>
        </p:txBody>
      </p:sp>
      <p:sp>
        <p:nvSpPr>
          <p:cNvPr id="1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4334193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38927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1746" y="627407"/>
            <a:ext cx="1794143"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04284" y="627407"/>
            <a:ext cx="5109377"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728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r">
              <a:defRPr sz="4333" b="1" cap="all"/>
            </a:lvl1pPr>
          </a:lstStyle>
          <a:p>
            <a:r>
              <a:rPr lang="en-US" smtClean="0"/>
              <a:t>Click to edit Master title style</a:t>
            </a:r>
            <a:endParaRPr lang="fa-I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C888B8-3CB4-472F-8D88-46ABC1D04B8F}" type="datetime8">
              <a:rPr lang="fa-IR" smtClean="0">
                <a:solidFill>
                  <a:prstClr val="white">
                    <a:tint val="75000"/>
                  </a:prstClr>
                </a:solidFill>
              </a:rPr>
              <a:pPr/>
              <a:t>فوريه 19، 17</a:t>
            </a:fld>
            <a:endParaRPr lang="fa-IR">
              <a:solidFill>
                <a:prstClr val="white">
                  <a:tint val="75000"/>
                </a:prstClr>
              </a:solidFill>
            </a:endParaRPr>
          </a:p>
        </p:txBody>
      </p:sp>
      <p:sp>
        <p:nvSpPr>
          <p:cNvPr id="5" name="Footer Placeholder 4"/>
          <p:cNvSpPr>
            <a:spLocks noGrp="1"/>
          </p:cNvSpPr>
          <p:nvPr>
            <p:ph type="ftr" sz="quarter" idx="11"/>
          </p:nvPr>
        </p:nvSpPr>
        <p:spPr/>
        <p:txBody>
          <a:bodyPr/>
          <a:lstStyle/>
          <a:p>
            <a:endParaRPr lang="fa-IR">
              <a:solidFill>
                <a:prstClr val="white">
                  <a:tint val="75000"/>
                </a:prstClr>
              </a:solidFill>
            </a:endParaRPr>
          </a:p>
        </p:txBody>
      </p:sp>
      <p:sp>
        <p:nvSpPr>
          <p:cNvPr id="6" name="Slide Number Placeholder 5"/>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95300" y="1600203"/>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5035550" y="1600203"/>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F945F0A-5A39-4FED-868B-4FAB487A4539}" type="datetime8">
              <a:rPr lang="fa-IR" smtClean="0">
                <a:solidFill>
                  <a:prstClr val="white">
                    <a:tint val="75000"/>
                  </a:prstClr>
                </a:solidFill>
              </a:rPr>
              <a:pPr/>
              <a:t>فوريه 19، 17</a:t>
            </a:fld>
            <a:endParaRPr lang="fa-IR">
              <a:solidFill>
                <a:prstClr val="white">
                  <a:tint val="75000"/>
                </a:prstClr>
              </a:solidFill>
            </a:endParaRPr>
          </a:p>
        </p:txBody>
      </p:sp>
      <p:sp>
        <p:nvSpPr>
          <p:cNvPr id="6" name="Footer Placeholder 5"/>
          <p:cNvSpPr>
            <a:spLocks noGrp="1"/>
          </p:cNvSpPr>
          <p:nvPr>
            <p:ph type="ftr" sz="quarter" idx="11"/>
          </p:nvPr>
        </p:nvSpPr>
        <p:spPr/>
        <p:txBody>
          <a:bodyPr/>
          <a:lstStyle/>
          <a:p>
            <a:endParaRPr lang="fa-IR">
              <a:solidFill>
                <a:prstClr val="white">
                  <a:tint val="75000"/>
                </a:prstClr>
              </a:solidFill>
            </a:endParaRPr>
          </a:p>
        </p:txBody>
      </p:sp>
      <p:sp>
        <p:nvSpPr>
          <p:cNvPr id="7" name="Slide Number Placeholder 6"/>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4D21D89-D619-413A-8369-FBDA69E10D12}" type="datetime8">
              <a:rPr lang="fa-IR" smtClean="0">
                <a:solidFill>
                  <a:prstClr val="white">
                    <a:tint val="75000"/>
                  </a:prstClr>
                </a:solidFill>
              </a:rPr>
              <a:pPr/>
              <a:t>فوريه 19، 17</a:t>
            </a:fld>
            <a:endParaRPr lang="fa-IR">
              <a:solidFill>
                <a:prstClr val="white">
                  <a:tint val="75000"/>
                </a:prstClr>
              </a:solidFill>
            </a:endParaRPr>
          </a:p>
        </p:txBody>
      </p:sp>
      <p:sp>
        <p:nvSpPr>
          <p:cNvPr id="8" name="Footer Placeholder 7"/>
          <p:cNvSpPr>
            <a:spLocks noGrp="1"/>
          </p:cNvSpPr>
          <p:nvPr>
            <p:ph type="ftr" sz="quarter" idx="11"/>
          </p:nvPr>
        </p:nvSpPr>
        <p:spPr/>
        <p:txBody>
          <a:bodyPr/>
          <a:lstStyle/>
          <a:p>
            <a:endParaRPr lang="fa-IR">
              <a:solidFill>
                <a:prstClr val="white">
                  <a:tint val="75000"/>
                </a:prstClr>
              </a:solidFill>
            </a:endParaRPr>
          </a:p>
        </p:txBody>
      </p:sp>
      <p:sp>
        <p:nvSpPr>
          <p:cNvPr id="9" name="Slide Number Placeholder 8"/>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6C9A388-2293-42A2-A0B2-CB8DF4A26B5C}" type="datetime8">
              <a:rPr lang="fa-IR" smtClean="0">
                <a:solidFill>
                  <a:prstClr val="white">
                    <a:tint val="75000"/>
                  </a:prstClr>
                </a:solidFill>
              </a:rPr>
              <a:pPr/>
              <a:t>فوريه 19، 17</a:t>
            </a:fld>
            <a:endParaRPr lang="fa-IR">
              <a:solidFill>
                <a:prstClr val="white">
                  <a:tint val="75000"/>
                </a:prstClr>
              </a:solidFill>
            </a:endParaRPr>
          </a:p>
        </p:txBody>
      </p:sp>
      <p:sp>
        <p:nvSpPr>
          <p:cNvPr id="4" name="Footer Placeholder 3"/>
          <p:cNvSpPr>
            <a:spLocks noGrp="1"/>
          </p:cNvSpPr>
          <p:nvPr>
            <p:ph type="ftr" sz="quarter" idx="11"/>
          </p:nvPr>
        </p:nvSpPr>
        <p:spPr/>
        <p:txBody>
          <a:bodyPr/>
          <a:lstStyle/>
          <a:p>
            <a:endParaRPr lang="fa-IR">
              <a:solidFill>
                <a:prstClr val="white">
                  <a:tint val="75000"/>
                </a:prstClr>
              </a:solidFill>
            </a:endParaRPr>
          </a:p>
        </p:txBody>
      </p:sp>
      <p:sp>
        <p:nvSpPr>
          <p:cNvPr id="5" name="Slide Number Placeholder 4"/>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CB9F3-D620-4CAF-A179-DF7787AEAFA2}" type="datetime8">
              <a:rPr lang="fa-IR" smtClean="0">
                <a:solidFill>
                  <a:prstClr val="white">
                    <a:tint val="75000"/>
                  </a:prstClr>
                </a:solidFill>
              </a:rPr>
              <a:pPr/>
              <a:t>فوريه 19، 17</a:t>
            </a:fld>
            <a:endParaRPr lang="fa-IR">
              <a:solidFill>
                <a:prstClr val="white">
                  <a:tint val="75000"/>
                </a:prstClr>
              </a:solidFill>
            </a:endParaRPr>
          </a:p>
        </p:txBody>
      </p:sp>
      <p:sp>
        <p:nvSpPr>
          <p:cNvPr id="3" name="Footer Placeholder 2"/>
          <p:cNvSpPr>
            <a:spLocks noGrp="1"/>
          </p:cNvSpPr>
          <p:nvPr>
            <p:ph type="ftr" sz="quarter" idx="11"/>
          </p:nvPr>
        </p:nvSpPr>
        <p:spPr/>
        <p:txBody>
          <a:bodyPr/>
          <a:lstStyle/>
          <a:p>
            <a:endParaRPr lang="fa-IR">
              <a:solidFill>
                <a:prstClr val="white">
                  <a:tint val="75000"/>
                </a:prstClr>
              </a:solidFill>
            </a:endParaRPr>
          </a:p>
        </p:txBody>
      </p:sp>
      <p:sp>
        <p:nvSpPr>
          <p:cNvPr id="4" name="Slide Number Placeholder 3"/>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r">
              <a:defRPr sz="2167" b="1"/>
            </a:lvl1pPr>
          </a:lstStyle>
          <a:p>
            <a:r>
              <a:rPr lang="en-US" smtClean="0"/>
              <a:t>Click to edit Master title style</a:t>
            </a:r>
            <a:endParaRPr lang="fa-IR"/>
          </a:p>
        </p:txBody>
      </p:sp>
      <p:sp>
        <p:nvSpPr>
          <p:cNvPr id="3" name="Content Placeholder 2"/>
          <p:cNvSpPr>
            <a:spLocks noGrp="1"/>
          </p:cNvSpPr>
          <p:nvPr>
            <p:ph idx="1"/>
          </p:nvPr>
        </p:nvSpPr>
        <p:spPr>
          <a:xfrm>
            <a:off x="3872971" y="273053"/>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C2FF7-8489-4F6F-AE49-9A5C767B4C83}" type="datetime8">
              <a:rPr lang="fa-IR" smtClean="0">
                <a:solidFill>
                  <a:prstClr val="white">
                    <a:tint val="75000"/>
                  </a:prstClr>
                </a:solidFill>
              </a:rPr>
              <a:pPr/>
              <a:t>فوريه 19، 17</a:t>
            </a:fld>
            <a:endParaRPr lang="fa-IR">
              <a:solidFill>
                <a:prstClr val="white">
                  <a:tint val="75000"/>
                </a:prstClr>
              </a:solidFill>
            </a:endParaRPr>
          </a:p>
        </p:txBody>
      </p:sp>
      <p:sp>
        <p:nvSpPr>
          <p:cNvPr id="6" name="Footer Placeholder 5"/>
          <p:cNvSpPr>
            <a:spLocks noGrp="1"/>
          </p:cNvSpPr>
          <p:nvPr>
            <p:ph type="ftr" sz="quarter" idx="11"/>
          </p:nvPr>
        </p:nvSpPr>
        <p:spPr/>
        <p:txBody>
          <a:bodyPr/>
          <a:lstStyle/>
          <a:p>
            <a:endParaRPr lang="fa-IR">
              <a:solidFill>
                <a:prstClr val="white">
                  <a:tint val="75000"/>
                </a:prstClr>
              </a:solidFill>
            </a:endParaRPr>
          </a:p>
        </p:txBody>
      </p:sp>
      <p:sp>
        <p:nvSpPr>
          <p:cNvPr id="7" name="Slide Number Placeholder 6"/>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r">
              <a:defRPr sz="2167" b="1"/>
            </a:lvl1pPr>
          </a:lstStyle>
          <a:p>
            <a:r>
              <a:rPr lang="en-US" smtClean="0"/>
              <a:t>Click to edit Master title style</a:t>
            </a:r>
            <a:endParaRPr lang="fa-IR"/>
          </a:p>
        </p:txBody>
      </p:sp>
      <p:sp>
        <p:nvSpPr>
          <p:cNvPr id="3" name="Picture Placeholder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fa-IR"/>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505CC-276C-4922-98F0-D4F9538CA52D}" type="datetime8">
              <a:rPr lang="fa-IR" smtClean="0">
                <a:solidFill>
                  <a:prstClr val="white">
                    <a:tint val="75000"/>
                  </a:prstClr>
                </a:solidFill>
              </a:rPr>
              <a:pPr/>
              <a:t>فوريه 19، 17</a:t>
            </a:fld>
            <a:endParaRPr lang="fa-IR">
              <a:solidFill>
                <a:prstClr val="white">
                  <a:tint val="75000"/>
                </a:prstClr>
              </a:solidFill>
            </a:endParaRPr>
          </a:p>
        </p:txBody>
      </p:sp>
      <p:sp>
        <p:nvSpPr>
          <p:cNvPr id="6" name="Footer Placeholder 5"/>
          <p:cNvSpPr>
            <a:spLocks noGrp="1"/>
          </p:cNvSpPr>
          <p:nvPr>
            <p:ph type="ftr" sz="quarter" idx="11"/>
          </p:nvPr>
        </p:nvSpPr>
        <p:spPr/>
        <p:txBody>
          <a:bodyPr/>
          <a:lstStyle/>
          <a:p>
            <a:endParaRPr lang="fa-IR">
              <a:solidFill>
                <a:prstClr val="white">
                  <a:tint val="75000"/>
                </a:prstClr>
              </a:solidFill>
            </a:endParaRPr>
          </a:p>
        </p:txBody>
      </p:sp>
      <p:sp>
        <p:nvSpPr>
          <p:cNvPr id="7" name="Slide Number Placeholder 6"/>
          <p:cNvSpPr>
            <a:spLocks noGrp="1"/>
          </p:cNvSpPr>
          <p:nvPr>
            <p:ph type="sldNum" sz="quarter" idx="12"/>
          </p:nvPr>
        </p:nvSpPr>
        <p:spPr/>
        <p:txBody>
          <a:body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7099300" y="6356353"/>
            <a:ext cx="2311400" cy="365125"/>
          </a:xfrm>
          <a:prstGeom prst="rect">
            <a:avLst/>
          </a:prstGeom>
        </p:spPr>
        <p:txBody>
          <a:bodyPr vert="horz" lIns="91440" tIns="45720" rIns="91440" bIns="45720" rtlCol="1" anchor="ctr"/>
          <a:lstStyle>
            <a:lvl1pPr algn="r">
              <a:defRPr sz="1300">
                <a:solidFill>
                  <a:schemeClr val="tx1">
                    <a:tint val="75000"/>
                  </a:schemeClr>
                </a:solidFill>
              </a:defRPr>
            </a:lvl1pPr>
          </a:lstStyle>
          <a:p>
            <a:fld id="{F37FF8B4-57AA-4ADC-8511-A72992EB7698}" type="datetime8">
              <a:rPr lang="fa-IR" smtClean="0">
                <a:solidFill>
                  <a:prstClr val="white">
                    <a:tint val="75000"/>
                  </a:prstClr>
                </a:solidFill>
              </a:rPr>
              <a:pPr/>
              <a:t>فوريه 19، 17</a:t>
            </a:fld>
            <a:endParaRPr lang="fa-IR">
              <a:solidFill>
                <a:prstClr val="white">
                  <a:tint val="75000"/>
                </a:prstClr>
              </a:solidFill>
            </a:endParaRPr>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1" anchor="ctr"/>
          <a:lstStyle>
            <a:lvl1pPr algn="ctr">
              <a:defRPr sz="1300">
                <a:solidFill>
                  <a:schemeClr val="tx1">
                    <a:tint val="75000"/>
                  </a:schemeClr>
                </a:solidFill>
              </a:defRPr>
            </a:lvl1pPr>
          </a:lstStyle>
          <a:p>
            <a:endParaRPr lang="fa-IR">
              <a:solidFill>
                <a:prstClr val="white">
                  <a:tint val="75000"/>
                </a:prstClr>
              </a:solidFill>
            </a:endParaRPr>
          </a:p>
        </p:txBody>
      </p:sp>
      <p:sp>
        <p:nvSpPr>
          <p:cNvPr id="6" name="Slide Number Placeholder 5"/>
          <p:cNvSpPr>
            <a:spLocks noGrp="1"/>
          </p:cNvSpPr>
          <p:nvPr>
            <p:ph type="sldNum" sz="quarter" idx="4"/>
          </p:nvPr>
        </p:nvSpPr>
        <p:spPr>
          <a:xfrm>
            <a:off x="495300" y="6356353"/>
            <a:ext cx="2311400" cy="365125"/>
          </a:xfrm>
          <a:prstGeom prst="rect">
            <a:avLst/>
          </a:prstGeom>
        </p:spPr>
        <p:txBody>
          <a:bodyPr vert="horz" lIns="91440" tIns="45720" rIns="91440" bIns="45720" rtlCol="1" anchor="ctr"/>
          <a:lstStyle>
            <a:lvl1pPr algn="l">
              <a:defRPr sz="1300">
                <a:solidFill>
                  <a:schemeClr val="tx1">
                    <a:tint val="75000"/>
                  </a:schemeClr>
                </a:solidFill>
              </a:defRPr>
            </a:lvl1pPr>
          </a:lstStyle>
          <a:p>
            <a:fld id="{668C02A9-16D2-4F84-A9E1-65EAF3DF88B1}" type="slidenum">
              <a:rPr lang="fa-IR" smtClean="0">
                <a:solidFill>
                  <a:prstClr val="white">
                    <a:tint val="75000"/>
                  </a:prstClr>
                </a:solidFill>
              </a:rPr>
              <a:pPr/>
              <a:t>‹#›</a:t>
            </a:fld>
            <a:endParaRPr lang="fa-IR">
              <a:solidFill>
                <a:prstClr val="white">
                  <a:tint val="75000"/>
                </a:prstClr>
              </a:solidFill>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spd="slow">
    <p:wheel spokes="8"/>
  </p:transition>
  <p:hf hdr="0" ftr="0" dt="0"/>
  <p:txStyles>
    <p:titleStyle>
      <a:lvl1pPr algn="ctr" defTabSz="990570" rtl="1" eaLnBrk="1" latinLnBrk="0" hangingPunct="1">
        <a:spcBef>
          <a:spcPct val="0"/>
        </a:spcBef>
        <a:buNone/>
        <a:defRPr sz="4767" kern="1200">
          <a:solidFill>
            <a:schemeClr val="tx1"/>
          </a:solidFill>
          <a:latin typeface="+mj-lt"/>
          <a:ea typeface="+mj-ea"/>
          <a:cs typeface="+mj-cs"/>
        </a:defRPr>
      </a:lvl1pPr>
    </p:titleStyle>
    <p:bodyStyle>
      <a:lvl1pPr marL="371464" indent="-371464" algn="r" defTabSz="990570" rtl="1" eaLnBrk="1" latinLnBrk="0" hangingPunct="1">
        <a:spcBef>
          <a:spcPct val="20000"/>
        </a:spcBef>
        <a:buFont typeface="Arial" pitchFamily="34" charset="0"/>
        <a:buChar char="•"/>
        <a:defRPr sz="3467" kern="1200">
          <a:solidFill>
            <a:schemeClr val="tx1"/>
          </a:solidFill>
          <a:latin typeface="+mn-lt"/>
          <a:ea typeface="+mn-ea"/>
          <a:cs typeface="+mn-cs"/>
        </a:defRPr>
      </a:lvl1pPr>
      <a:lvl2pPr marL="804838" indent="-309553" algn="r" defTabSz="990570" rtl="1" eaLnBrk="1" latinLnBrk="0" hangingPunct="1">
        <a:spcBef>
          <a:spcPct val="20000"/>
        </a:spcBef>
        <a:buFont typeface="Arial" pitchFamily="34" charset="0"/>
        <a:buChar char="–"/>
        <a:defRPr sz="3033" kern="1200">
          <a:solidFill>
            <a:schemeClr val="tx1"/>
          </a:solidFill>
          <a:latin typeface="+mn-lt"/>
          <a:ea typeface="+mn-ea"/>
          <a:cs typeface="+mn-cs"/>
        </a:defRPr>
      </a:lvl2pPr>
      <a:lvl3pPr marL="1238212" indent="-247642" algn="r" defTabSz="990570" rtl="1" eaLnBrk="1" latinLnBrk="0" hangingPunct="1">
        <a:spcBef>
          <a:spcPct val="20000"/>
        </a:spcBef>
        <a:buFont typeface="Arial" pitchFamily="34" charset="0"/>
        <a:buChar char="•"/>
        <a:defRPr sz="2600" kern="1200">
          <a:solidFill>
            <a:schemeClr val="tx1"/>
          </a:solidFill>
          <a:latin typeface="+mn-lt"/>
          <a:ea typeface="+mn-ea"/>
          <a:cs typeface="+mn-cs"/>
        </a:defRPr>
      </a:lvl3pPr>
      <a:lvl4pPr marL="1733497" indent="-247642" algn="r" defTabSz="990570" rtl="1" eaLnBrk="1" latinLnBrk="0" hangingPunct="1">
        <a:spcBef>
          <a:spcPct val="20000"/>
        </a:spcBef>
        <a:buFont typeface="Arial" pitchFamily="34" charset="0"/>
        <a:buChar char="–"/>
        <a:defRPr sz="2167" kern="1200">
          <a:solidFill>
            <a:schemeClr val="tx1"/>
          </a:solidFill>
          <a:latin typeface="+mn-lt"/>
          <a:ea typeface="+mn-ea"/>
          <a:cs typeface="+mn-cs"/>
        </a:defRPr>
      </a:lvl4pPr>
      <a:lvl5pPr marL="2228781" indent="-247642" algn="r" defTabSz="990570" rtl="1" eaLnBrk="1" latinLnBrk="0" hangingPunct="1">
        <a:spcBef>
          <a:spcPct val="20000"/>
        </a:spcBef>
        <a:buFont typeface="Arial" pitchFamily="34" charset="0"/>
        <a:buChar char="»"/>
        <a:defRPr sz="2167" kern="1200">
          <a:solidFill>
            <a:schemeClr val="tx1"/>
          </a:solidFill>
          <a:latin typeface="+mn-lt"/>
          <a:ea typeface="+mn-ea"/>
          <a:cs typeface="+mn-cs"/>
        </a:defRPr>
      </a:lvl5pPr>
      <a:lvl6pPr marL="2724066" indent="-247642" algn="r" defTabSz="990570" rtl="1" eaLnBrk="1" latinLnBrk="0" hangingPunct="1">
        <a:spcBef>
          <a:spcPct val="20000"/>
        </a:spcBef>
        <a:buFont typeface="Arial" pitchFamily="34" charset="0"/>
        <a:buChar char="•"/>
        <a:defRPr sz="2167" kern="1200">
          <a:solidFill>
            <a:schemeClr val="tx1"/>
          </a:solidFill>
          <a:latin typeface="+mn-lt"/>
          <a:ea typeface="+mn-ea"/>
          <a:cs typeface="+mn-cs"/>
        </a:defRPr>
      </a:lvl6pPr>
      <a:lvl7pPr marL="3219351" indent="-247642" algn="r" defTabSz="990570" rtl="1" eaLnBrk="1" latinLnBrk="0" hangingPunct="1">
        <a:spcBef>
          <a:spcPct val="20000"/>
        </a:spcBef>
        <a:buFont typeface="Arial" pitchFamily="34" charset="0"/>
        <a:buChar char="•"/>
        <a:defRPr sz="2167" kern="1200">
          <a:solidFill>
            <a:schemeClr val="tx1"/>
          </a:solidFill>
          <a:latin typeface="+mn-lt"/>
          <a:ea typeface="+mn-ea"/>
          <a:cs typeface="+mn-cs"/>
        </a:defRPr>
      </a:lvl7pPr>
      <a:lvl8pPr marL="3714636" indent="-247642" algn="r" defTabSz="990570" rtl="1" eaLnBrk="1" latinLnBrk="0" hangingPunct="1">
        <a:spcBef>
          <a:spcPct val="20000"/>
        </a:spcBef>
        <a:buFont typeface="Arial" pitchFamily="34" charset="0"/>
        <a:buChar char="•"/>
        <a:defRPr sz="2167" kern="1200">
          <a:solidFill>
            <a:schemeClr val="tx1"/>
          </a:solidFill>
          <a:latin typeface="+mn-lt"/>
          <a:ea typeface="+mn-ea"/>
          <a:cs typeface="+mn-cs"/>
        </a:defRPr>
      </a:lvl8pPr>
      <a:lvl9pPr marL="4209920" indent="-247642" algn="r" defTabSz="990570" rtl="1" eaLnBrk="1" latinLnBrk="0" hangingPunct="1">
        <a:spcBef>
          <a:spcPct val="20000"/>
        </a:spcBef>
        <a:buFont typeface="Arial" pitchFamily="34" charset="0"/>
        <a:buChar char="•"/>
        <a:defRPr sz="2167" kern="1200">
          <a:solidFill>
            <a:schemeClr val="tx1"/>
          </a:solidFill>
          <a:latin typeface="+mn-lt"/>
          <a:ea typeface="+mn-ea"/>
          <a:cs typeface="+mn-cs"/>
        </a:defRPr>
      </a:lvl9pPr>
    </p:bodyStyle>
    <p:otherStyle>
      <a:defPPr>
        <a:defRPr lang="fa-IR"/>
      </a:defPPr>
      <a:lvl1pPr marL="0" algn="r" defTabSz="990570" rtl="1" eaLnBrk="1" latinLnBrk="0" hangingPunct="1">
        <a:defRPr sz="1950" kern="1200">
          <a:solidFill>
            <a:schemeClr val="tx1"/>
          </a:solidFill>
          <a:latin typeface="+mn-lt"/>
          <a:ea typeface="+mn-ea"/>
          <a:cs typeface="+mn-cs"/>
        </a:defRPr>
      </a:lvl1pPr>
      <a:lvl2pPr marL="495285" algn="r" defTabSz="990570" rtl="1" eaLnBrk="1" latinLnBrk="0" hangingPunct="1">
        <a:defRPr sz="1950" kern="1200">
          <a:solidFill>
            <a:schemeClr val="tx1"/>
          </a:solidFill>
          <a:latin typeface="+mn-lt"/>
          <a:ea typeface="+mn-ea"/>
          <a:cs typeface="+mn-cs"/>
        </a:defRPr>
      </a:lvl2pPr>
      <a:lvl3pPr marL="990570" algn="r" defTabSz="990570" rtl="1" eaLnBrk="1" latinLnBrk="0" hangingPunct="1">
        <a:defRPr sz="1950" kern="1200">
          <a:solidFill>
            <a:schemeClr val="tx1"/>
          </a:solidFill>
          <a:latin typeface="+mn-lt"/>
          <a:ea typeface="+mn-ea"/>
          <a:cs typeface="+mn-cs"/>
        </a:defRPr>
      </a:lvl3pPr>
      <a:lvl4pPr marL="1485854" algn="r" defTabSz="990570" rtl="1" eaLnBrk="1" latinLnBrk="0" hangingPunct="1">
        <a:defRPr sz="1950" kern="1200">
          <a:solidFill>
            <a:schemeClr val="tx1"/>
          </a:solidFill>
          <a:latin typeface="+mn-lt"/>
          <a:ea typeface="+mn-ea"/>
          <a:cs typeface="+mn-cs"/>
        </a:defRPr>
      </a:lvl4pPr>
      <a:lvl5pPr marL="1981139" algn="r" defTabSz="990570" rtl="1" eaLnBrk="1" latinLnBrk="0" hangingPunct="1">
        <a:defRPr sz="1950" kern="1200">
          <a:solidFill>
            <a:schemeClr val="tx1"/>
          </a:solidFill>
          <a:latin typeface="+mn-lt"/>
          <a:ea typeface="+mn-ea"/>
          <a:cs typeface="+mn-cs"/>
        </a:defRPr>
      </a:lvl5pPr>
      <a:lvl6pPr marL="2476424" algn="r" defTabSz="990570" rtl="1" eaLnBrk="1" latinLnBrk="0" hangingPunct="1">
        <a:defRPr sz="1950" kern="1200">
          <a:solidFill>
            <a:schemeClr val="tx1"/>
          </a:solidFill>
          <a:latin typeface="+mn-lt"/>
          <a:ea typeface="+mn-ea"/>
          <a:cs typeface="+mn-cs"/>
        </a:defRPr>
      </a:lvl6pPr>
      <a:lvl7pPr marL="2971709" algn="r" defTabSz="990570" rtl="1" eaLnBrk="1" latinLnBrk="0" hangingPunct="1">
        <a:defRPr sz="1950" kern="1200">
          <a:solidFill>
            <a:schemeClr val="tx1"/>
          </a:solidFill>
          <a:latin typeface="+mn-lt"/>
          <a:ea typeface="+mn-ea"/>
          <a:cs typeface="+mn-cs"/>
        </a:defRPr>
      </a:lvl7pPr>
      <a:lvl8pPr marL="3466993" algn="r" defTabSz="990570" rtl="1" eaLnBrk="1" latinLnBrk="0" hangingPunct="1">
        <a:defRPr sz="1950" kern="1200">
          <a:solidFill>
            <a:schemeClr val="tx1"/>
          </a:solidFill>
          <a:latin typeface="+mn-lt"/>
          <a:ea typeface="+mn-ea"/>
          <a:cs typeface="+mn-cs"/>
        </a:defRPr>
      </a:lvl8pPr>
      <a:lvl9pPr marL="3962278" algn="r" defTabSz="990570" rtl="1" eaLnBrk="1" latinLnBrk="0" hangingPunct="1">
        <a:defRPr sz="19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1463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2123" y="285"/>
            <a:ext cx="2114961"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9812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107300" y="624110"/>
            <a:ext cx="71383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104284" y="2133600"/>
            <a:ext cx="7141317"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20100" y="6135090"/>
            <a:ext cx="830245"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1D8BD707-D9CF-40AE-B4C6-C98DA3205C09}" type="datetimeFigureOut">
              <a:rPr lang="en-US" smtClean="0">
                <a:solidFill>
                  <a:prstClr val="black">
                    <a:tint val="75000"/>
                  </a:prstClr>
                </a:solidFill>
              </a:rPr>
              <a:pPr rtl="0"/>
              <a:t>2/19/2017</a:t>
            </a:fld>
            <a:endParaRPr lang="en-US">
              <a:solidFill>
                <a:prstClr val="black">
                  <a:tint val="75000"/>
                </a:prstClr>
              </a:solidFill>
            </a:endParaRPr>
          </a:p>
        </p:txBody>
      </p:sp>
      <p:sp>
        <p:nvSpPr>
          <p:cNvPr id="5" name="Footer Placeholder 4"/>
          <p:cNvSpPr>
            <a:spLocks noGrp="1"/>
          </p:cNvSpPr>
          <p:nvPr>
            <p:ph type="ftr" sz="quarter" idx="3"/>
          </p:nvPr>
        </p:nvSpPr>
        <p:spPr>
          <a:xfrm>
            <a:off x="2104283" y="6135810"/>
            <a:ext cx="619286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53830" y="787784"/>
            <a:ext cx="633726" cy="365125"/>
          </a:xfrm>
          <a:prstGeom prst="rect">
            <a:avLst/>
          </a:prstGeom>
        </p:spPr>
        <p:txBody>
          <a:bodyPr vert="horz" lIns="91440" tIns="45720" rIns="91440" bIns="45720" rtlCol="0" anchor="ctr"/>
          <a:lstStyle>
            <a:lvl1pPr algn="r">
              <a:defRPr sz="2000">
                <a:solidFill>
                  <a:srgbClr val="FEFFFF"/>
                </a:solidFill>
              </a:defRPr>
            </a:lvl1p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1338633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1" descr="C:\Documents and Settings\240t1\My Documents\My Pictures\africa_map.gif"/>
          <p:cNvPicPr>
            <a:picLocks noChangeAspect="1" noChangeArrowheads="1"/>
          </p:cNvPicPr>
          <p:nvPr/>
        </p:nvPicPr>
        <p:blipFill>
          <a:blip r:embed="rId2" cstate="print"/>
          <a:srcRect/>
          <a:stretch>
            <a:fillRect/>
          </a:stretch>
        </p:blipFill>
        <p:spPr bwMode="auto">
          <a:xfrm>
            <a:off x="-159568" y="0"/>
            <a:ext cx="10065568" cy="6858000"/>
          </a:xfrm>
          <a:prstGeom prst="rect">
            <a:avLst/>
          </a:prstGeom>
          <a:noFill/>
        </p:spPr>
      </p:pic>
      <p:sp>
        <p:nvSpPr>
          <p:cNvPr id="3" name="Rectangle 2"/>
          <p:cNvSpPr/>
          <p:nvPr/>
        </p:nvSpPr>
        <p:spPr>
          <a:xfrm>
            <a:off x="-159568" y="3429000"/>
            <a:ext cx="3956030" cy="2316019"/>
          </a:xfrm>
          <a:prstGeom prst="rect">
            <a:avLst/>
          </a:prstGeom>
          <a:noFill/>
          <a:effectLst>
            <a:glow>
              <a:schemeClr val="accent1"/>
            </a:glow>
            <a:softEdge rad="0"/>
          </a:effectLst>
        </p:spPr>
        <p:txBody>
          <a:bodyPr wrap="square" lIns="99060" tIns="49530" rIns="99060" bIns="49530">
            <a:spAutoFit/>
          </a:bodyPr>
          <a:lstStyle/>
          <a:p>
            <a:pPr algn="ctr"/>
            <a:r>
              <a:rPr lang="fa-IR" sz="7200" b="1" dirty="0" smtClean="0">
                <a:ln w="12700">
                  <a:solidFill>
                    <a:srgbClr val="000000">
                      <a:satMod val="155000"/>
                    </a:srgbClr>
                  </a:solidFill>
                  <a:prstDash val="solid"/>
                </a:ln>
                <a:effectLst>
                  <a:outerShdw blurRad="41275" dist="20320" dir="1800000" algn="tl" rotWithShape="0">
                    <a:srgbClr val="000000">
                      <a:alpha val="40000"/>
                    </a:srgbClr>
                  </a:outerShdw>
                </a:effectLst>
                <a:cs typeface="B Titr" pitchFamily="2" charset="-78"/>
              </a:rPr>
              <a:t>معرفي </a:t>
            </a:r>
            <a:r>
              <a:rPr lang="fa-IR" sz="7200" b="1" dirty="0">
                <a:ln w="12700">
                  <a:solidFill>
                    <a:srgbClr val="000000">
                      <a:satMod val="155000"/>
                    </a:srgbClr>
                  </a:solidFill>
                  <a:prstDash val="solid"/>
                </a:ln>
                <a:effectLst>
                  <a:outerShdw blurRad="41275" dist="20320" dir="1800000" algn="tl" rotWithShape="0">
                    <a:srgbClr val="000000">
                      <a:alpha val="40000"/>
                    </a:srgbClr>
                  </a:outerShdw>
                </a:effectLst>
                <a:cs typeface="B Titr" pitchFamily="2" charset="-78"/>
              </a:rPr>
              <a:t>قاره آفریقا</a:t>
            </a:r>
            <a:endParaRPr lang="en-US" sz="7200" b="1" dirty="0">
              <a:ln w="12700">
                <a:solidFill>
                  <a:srgbClr val="000000">
                    <a:satMod val="155000"/>
                  </a:srgbClr>
                </a:solidFill>
                <a:prstDash val="solid"/>
              </a:ln>
              <a:effectLst>
                <a:outerShdw blurRad="41275" dist="20320" dir="1800000" algn="tl" rotWithShape="0">
                  <a:srgbClr val="000000">
                    <a:alpha val="40000"/>
                  </a:srgbClr>
                </a:outerShdw>
              </a:effectLst>
              <a:cs typeface="B Titr" pitchFamily="2" charset="-78"/>
            </a:endParaRPr>
          </a:p>
        </p:txBody>
      </p:sp>
      <p:sp>
        <p:nvSpPr>
          <p:cNvPr id="4" name="Rectangle 3"/>
          <p:cNvSpPr/>
          <p:nvPr/>
        </p:nvSpPr>
        <p:spPr>
          <a:xfrm>
            <a:off x="-141729" y="5823131"/>
            <a:ext cx="4160912" cy="654025"/>
          </a:xfrm>
          <a:prstGeom prst="rect">
            <a:avLst/>
          </a:prstGeom>
          <a:noFill/>
          <a:effectLst>
            <a:glow>
              <a:schemeClr val="accent1"/>
            </a:glow>
            <a:softEdge rad="0"/>
          </a:effectLst>
        </p:spPr>
        <p:txBody>
          <a:bodyPr wrap="square" lIns="99060" tIns="49530" rIns="99060" bIns="49530">
            <a:spAutoFit/>
          </a:bodyPr>
          <a:lstStyle/>
          <a:p>
            <a:pPr algn="ctr"/>
            <a:r>
              <a:rPr lang="fa-IR" dirty="0" smtClean="0">
                <a:ln w="12700">
                  <a:solidFill>
                    <a:srgbClr val="000000">
                      <a:satMod val="155000"/>
                    </a:srgbClr>
                  </a:solidFill>
                  <a:prstDash val="solid"/>
                </a:ln>
                <a:cs typeface="B Roya" panose="00000400000000000000" pitchFamily="2" charset="-78"/>
              </a:rPr>
              <a:t>معاونت امور بين الملل و بازرگاني وزارت نفت</a:t>
            </a:r>
          </a:p>
          <a:p>
            <a:pPr algn="ctr"/>
            <a:r>
              <a:rPr lang="fa-IR" dirty="0" smtClean="0">
                <a:ln w="12700">
                  <a:solidFill>
                    <a:srgbClr val="000000">
                      <a:satMod val="155000"/>
                    </a:srgbClr>
                  </a:solidFill>
                  <a:prstDash val="solid"/>
                </a:ln>
                <a:cs typeface="B Roya" panose="00000400000000000000" pitchFamily="2" charset="-78"/>
              </a:rPr>
              <a:t>(اسفند95)</a:t>
            </a:r>
            <a:endParaRPr lang="en-US" dirty="0">
              <a:ln w="12700">
                <a:solidFill>
                  <a:srgbClr val="000000">
                    <a:satMod val="155000"/>
                  </a:srgbClr>
                </a:solidFill>
                <a:prstDash val="solid"/>
              </a:ln>
              <a:cs typeface="B Roya" panose="00000400000000000000" pitchFamily="2" charset="-78"/>
            </a:endParaRPr>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43025511"/>
              </p:ext>
            </p:extLst>
          </p:nvPr>
        </p:nvGraphicFramePr>
        <p:xfrm>
          <a:off x="738158" y="857232"/>
          <a:ext cx="8501122" cy="1522393"/>
        </p:xfrm>
        <a:graphic>
          <a:graphicData uri="http://schemas.openxmlformats.org/drawingml/2006/table">
            <a:tbl>
              <a:tblPr rtl="1"/>
              <a:tblGrid>
                <a:gridCol w="1614114"/>
                <a:gridCol w="1091855"/>
                <a:gridCol w="995799"/>
                <a:gridCol w="1270586"/>
                <a:gridCol w="1155112"/>
                <a:gridCol w="1186828"/>
                <a:gridCol w="1186828"/>
              </a:tblGrid>
              <a:tr h="936136">
                <a:tc>
                  <a:txBody>
                    <a:bodyPr/>
                    <a:lstStyle/>
                    <a:p>
                      <a:pPr algn="ctr" rtl="1">
                        <a:lnSpc>
                          <a:spcPct val="100000"/>
                        </a:lnSpc>
                        <a:spcAft>
                          <a:spcPts val="0"/>
                        </a:spcAft>
                      </a:pPr>
                      <a:r>
                        <a:rPr lang="fa-IR" sz="2000" dirty="0">
                          <a:solidFill>
                            <a:schemeClr val="tx1"/>
                          </a:solidFill>
                          <a:latin typeface="Calibri"/>
                          <a:ea typeface="Calibri"/>
                          <a:cs typeface="B Titr" pitchFamily="2" charset="-78"/>
                        </a:rPr>
                        <a:t>شرح</a:t>
                      </a:r>
                      <a:endParaRPr lang="en-US" sz="2000" dirty="0">
                        <a:solidFill>
                          <a:schemeClr val="tx1"/>
                        </a:solidFill>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a:solidFill>
                            <a:schemeClr val="tx1"/>
                          </a:solidFill>
                          <a:latin typeface="Calibri"/>
                          <a:ea typeface="Calibri"/>
                          <a:cs typeface="B Titr" pitchFamily="2" charset="-78"/>
                        </a:rPr>
                        <a:t>2005</a:t>
                      </a:r>
                      <a:endParaRPr lang="en-US" sz="2000" dirty="0">
                        <a:solidFill>
                          <a:schemeClr val="tx1"/>
                        </a:solidFill>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a:solidFill>
                            <a:schemeClr val="tx1"/>
                          </a:solidFill>
                          <a:latin typeface="Calibri"/>
                          <a:ea typeface="Calibri"/>
                          <a:cs typeface="B Titr" pitchFamily="2" charset="-78"/>
                        </a:rPr>
                        <a:t>2010</a:t>
                      </a:r>
                      <a:endParaRPr lang="en-US" sz="2000" dirty="0">
                        <a:solidFill>
                          <a:schemeClr val="tx1"/>
                        </a:solidFill>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a:solidFill>
                            <a:schemeClr val="tx1"/>
                          </a:solidFill>
                          <a:latin typeface="Calibri"/>
                          <a:ea typeface="Calibri"/>
                          <a:cs typeface="B Titr" pitchFamily="2" charset="-78"/>
                        </a:rPr>
                        <a:t>2012</a:t>
                      </a:r>
                      <a:endParaRPr lang="en-US" sz="2000" dirty="0">
                        <a:solidFill>
                          <a:schemeClr val="tx1"/>
                        </a:solidFill>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a:solidFill>
                            <a:schemeClr val="tx1"/>
                          </a:solidFill>
                          <a:latin typeface="Calibri"/>
                          <a:ea typeface="Calibri"/>
                          <a:cs typeface="B Titr" pitchFamily="2" charset="-78"/>
                        </a:rPr>
                        <a:t>2013</a:t>
                      </a:r>
                      <a:endParaRPr lang="en-US" sz="2000" dirty="0">
                        <a:solidFill>
                          <a:schemeClr val="tx1"/>
                        </a:solidFill>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a:solidFill>
                            <a:schemeClr val="tx1"/>
                          </a:solidFill>
                          <a:latin typeface="Calibri"/>
                          <a:ea typeface="Calibri"/>
                          <a:cs typeface="B Titr" pitchFamily="2" charset="-78"/>
                        </a:rPr>
                        <a:t>2014</a:t>
                      </a:r>
                      <a:endParaRPr lang="en-US" sz="2000" dirty="0">
                        <a:solidFill>
                          <a:schemeClr val="tx1"/>
                        </a:solidFill>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smtClean="0">
                          <a:solidFill>
                            <a:schemeClr val="tx1"/>
                          </a:solidFill>
                          <a:latin typeface="Calibri"/>
                          <a:ea typeface="Calibri"/>
                          <a:cs typeface="B Titr" pitchFamily="2" charset="-78"/>
                        </a:rPr>
                        <a:t>2015</a:t>
                      </a:r>
                      <a:endParaRPr lang="en-US" sz="2000" dirty="0">
                        <a:solidFill>
                          <a:schemeClr val="tx1"/>
                        </a:solidFill>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586257">
                <a:tc>
                  <a:txBody>
                    <a:bodyPr/>
                    <a:lstStyle/>
                    <a:p>
                      <a:pPr algn="ctr" rtl="1">
                        <a:lnSpc>
                          <a:spcPct val="100000"/>
                        </a:lnSpc>
                        <a:spcAft>
                          <a:spcPts val="0"/>
                        </a:spcAft>
                      </a:pPr>
                      <a:r>
                        <a:rPr lang="fa-IR" sz="1800" b="1" dirty="0">
                          <a:solidFill>
                            <a:srgbClr val="800000"/>
                          </a:solidFill>
                          <a:latin typeface="Calibri"/>
                          <a:ea typeface="Calibri"/>
                          <a:cs typeface="B Titr" pitchFamily="2" charset="-78"/>
                        </a:rPr>
                        <a:t>آفریقا</a:t>
                      </a:r>
                      <a:endParaRPr lang="en-US" sz="1800" b="1" dirty="0">
                        <a:solidFill>
                          <a:srgbClr val="800000"/>
                        </a:solidFill>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311</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521</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640</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601</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563</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383</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189441" name="Rectangle 1"/>
          <p:cNvSpPr>
            <a:spLocks noChangeArrowheads="1"/>
          </p:cNvSpPr>
          <p:nvPr/>
        </p:nvSpPr>
        <p:spPr bwMode="auto">
          <a:xfrm>
            <a:off x="992560" y="188640"/>
            <a:ext cx="8609611" cy="500137"/>
          </a:xfrm>
          <a:prstGeom prst="rect">
            <a:avLst/>
          </a:prstGeom>
          <a:noFill/>
          <a:ln w="9525">
            <a:noFill/>
            <a:miter lim="800000"/>
            <a:headEnd/>
            <a:tailEnd/>
          </a:ln>
          <a:effectLst/>
        </p:spPr>
        <p:txBody>
          <a:bodyPr vert="horz" wrap="square" lIns="99060" tIns="49530" rIns="99060" bIns="49530" numCol="1" anchor="ctr" anchorCtr="0" compatLnSpc="1">
            <a:prstTxWarp prst="textNoShape">
              <a:avLst/>
            </a:prstTxWarp>
            <a:spAutoFit/>
          </a:bodyPr>
          <a:lstStyle/>
          <a:p>
            <a:pPr lvl="0" algn="ctr" eaLnBrk="0" fontAlgn="base" hangingPunct="0">
              <a:spcBef>
                <a:spcPct val="0"/>
              </a:spcBef>
              <a:spcAft>
                <a:spcPct val="0"/>
              </a:spcAft>
            </a:pPr>
            <a:r>
              <a:rPr lang="fa-IR" sz="2400" dirty="0" smtClean="0">
                <a:solidFill>
                  <a:srgbClr val="800000"/>
                </a:solidFill>
                <a:latin typeface="Calibri" pitchFamily="34" charset="0"/>
                <a:ea typeface="Calibri" pitchFamily="34" charset="0"/>
                <a:cs typeface="B Titr" pitchFamily="2" charset="-78"/>
              </a:rPr>
              <a:t>صادرات </a:t>
            </a:r>
            <a:r>
              <a:rPr lang="fa-IR" sz="2400" dirty="0">
                <a:solidFill>
                  <a:srgbClr val="800000"/>
                </a:solidFill>
                <a:latin typeface="Calibri" pitchFamily="34" charset="0"/>
                <a:ea typeface="Calibri" pitchFamily="34" charset="0"/>
                <a:cs typeface="B Titr" pitchFamily="2" charset="-78"/>
              </a:rPr>
              <a:t>آفریقا به  جهان (طی سالهای </a:t>
            </a:r>
            <a:r>
              <a:rPr lang="fa-IR" sz="2400" dirty="0" smtClean="0">
                <a:solidFill>
                  <a:srgbClr val="800000"/>
                </a:solidFill>
                <a:latin typeface="Calibri" pitchFamily="34" charset="0"/>
                <a:ea typeface="Calibri" pitchFamily="34" charset="0"/>
                <a:cs typeface="B Titr" pitchFamily="2" charset="-78"/>
              </a:rPr>
              <a:t>2005 تا 2015 </a:t>
            </a:r>
            <a:r>
              <a:rPr lang="fa-IR" sz="2400" dirty="0">
                <a:solidFill>
                  <a:srgbClr val="800000"/>
                </a:solidFill>
                <a:latin typeface="Calibri" pitchFamily="34" charset="0"/>
                <a:ea typeface="Calibri" pitchFamily="34" charset="0"/>
                <a:cs typeface="B Titr" pitchFamily="2" charset="-78"/>
              </a:rPr>
              <a:t>)</a:t>
            </a:r>
            <a:r>
              <a:rPr lang="fa-IR" sz="2600" dirty="0">
                <a:solidFill>
                  <a:srgbClr val="800000"/>
                </a:solidFill>
                <a:latin typeface="Calibri" pitchFamily="34" charset="0"/>
                <a:ea typeface="Calibri" pitchFamily="34" charset="0"/>
                <a:cs typeface="B Titr" pitchFamily="2" charset="-78"/>
              </a:rPr>
              <a:t>         </a:t>
            </a:r>
            <a:endParaRPr lang="en-US" sz="2600" dirty="0">
              <a:solidFill>
                <a:srgbClr val="800000"/>
              </a:solidFill>
              <a:latin typeface="Arial" pitchFamily="34" charset="0"/>
              <a:cs typeface="B Titr" pitchFamily="2" charset="-78"/>
            </a:endParaRPr>
          </a:p>
        </p:txBody>
      </p:sp>
      <p:sp>
        <p:nvSpPr>
          <p:cNvPr id="7" name="Rectangle 6"/>
          <p:cNvSpPr/>
          <p:nvPr/>
        </p:nvSpPr>
        <p:spPr>
          <a:xfrm>
            <a:off x="488504" y="260648"/>
            <a:ext cx="1309974" cy="392415"/>
          </a:xfrm>
          <a:prstGeom prst="rect">
            <a:avLst/>
          </a:prstGeom>
        </p:spPr>
        <p:txBody>
          <a:bodyPr wrap="none">
            <a:spAutoFit/>
          </a:bodyPr>
          <a:lstStyle/>
          <a:p>
            <a:r>
              <a:rPr lang="fa-IR" sz="1950" dirty="0">
                <a:latin typeface="Calibri" pitchFamily="34" charset="0"/>
                <a:ea typeface="Calibri" pitchFamily="34" charset="0"/>
                <a:cs typeface="B Titr" pitchFamily="2" charset="-78"/>
              </a:rPr>
              <a:t> </a:t>
            </a:r>
            <a:r>
              <a:rPr lang="fa-IR" sz="1192" dirty="0">
                <a:latin typeface="Calibri" pitchFamily="34" charset="0"/>
                <a:ea typeface="Calibri" pitchFamily="34" charset="0"/>
                <a:cs typeface="B Titr" pitchFamily="2" charset="-78"/>
              </a:rPr>
              <a:t>ارقام به میلیارد دلار</a:t>
            </a:r>
            <a:endParaRPr lang="fa-IR" sz="1192" dirty="0"/>
          </a:p>
        </p:txBody>
      </p:sp>
      <p:graphicFrame>
        <p:nvGraphicFramePr>
          <p:cNvPr id="6" name="Table 5"/>
          <p:cNvGraphicFramePr>
            <a:graphicFrameLocks noGrp="1"/>
          </p:cNvGraphicFramePr>
          <p:nvPr>
            <p:extLst>
              <p:ext uri="{D42A27DB-BD31-4B8C-83A1-F6EECF244321}">
                <p14:modId xmlns:p14="http://schemas.microsoft.com/office/powerpoint/2010/main" val="3904108458"/>
              </p:ext>
            </p:extLst>
          </p:nvPr>
        </p:nvGraphicFramePr>
        <p:xfrm>
          <a:off x="657344" y="3861048"/>
          <a:ext cx="8627838" cy="1500198"/>
        </p:xfrm>
        <a:graphic>
          <a:graphicData uri="http://schemas.openxmlformats.org/drawingml/2006/table">
            <a:tbl>
              <a:tblPr rtl="1"/>
              <a:tblGrid>
                <a:gridCol w="1366930"/>
                <a:gridCol w="981262"/>
                <a:gridCol w="1332769"/>
                <a:gridCol w="1273708"/>
                <a:gridCol w="1205931"/>
                <a:gridCol w="1282035"/>
                <a:gridCol w="1185203"/>
              </a:tblGrid>
              <a:tr h="861875">
                <a:tc>
                  <a:txBody>
                    <a:bodyPr/>
                    <a:lstStyle/>
                    <a:p>
                      <a:pPr algn="ctr" rtl="1">
                        <a:lnSpc>
                          <a:spcPct val="100000"/>
                        </a:lnSpc>
                        <a:spcAft>
                          <a:spcPts val="0"/>
                        </a:spcAft>
                      </a:pPr>
                      <a:r>
                        <a:rPr lang="fa-IR" sz="2000" dirty="0">
                          <a:latin typeface="Calibri"/>
                          <a:ea typeface="Calibri"/>
                          <a:cs typeface="B Titr" pitchFamily="2" charset="-78"/>
                        </a:rPr>
                        <a:t>شرح</a:t>
                      </a:r>
                      <a:endParaRPr lang="en-US" sz="2000" dirty="0">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a:latin typeface="Calibri"/>
                          <a:ea typeface="Calibri"/>
                          <a:cs typeface="B Titr" pitchFamily="2" charset="-78"/>
                        </a:rPr>
                        <a:t>2005</a:t>
                      </a:r>
                      <a:endParaRPr lang="en-US" sz="2000" dirty="0">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a:latin typeface="Calibri"/>
                          <a:ea typeface="Calibri"/>
                          <a:cs typeface="B Titr" pitchFamily="2" charset="-78"/>
                        </a:rPr>
                        <a:t>2010</a:t>
                      </a:r>
                      <a:endParaRPr lang="en-US" sz="2000" dirty="0">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a:latin typeface="Calibri"/>
                          <a:ea typeface="Calibri"/>
                          <a:cs typeface="B Titr" pitchFamily="2" charset="-78"/>
                        </a:rPr>
                        <a:t>2012</a:t>
                      </a:r>
                      <a:endParaRPr lang="en-US" sz="2000" dirty="0">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a:latin typeface="Calibri"/>
                          <a:ea typeface="Calibri"/>
                          <a:cs typeface="B Titr" pitchFamily="2" charset="-78"/>
                        </a:rPr>
                        <a:t>2013</a:t>
                      </a:r>
                      <a:endParaRPr lang="en-US" sz="2000" dirty="0">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a:latin typeface="Calibri"/>
                          <a:ea typeface="Calibri"/>
                          <a:cs typeface="B Titr" pitchFamily="2" charset="-78"/>
                        </a:rPr>
                        <a:t>2014</a:t>
                      </a:r>
                      <a:endParaRPr lang="en-US" sz="2000" dirty="0">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000" dirty="0" smtClean="0">
                          <a:latin typeface="Calibri"/>
                          <a:ea typeface="Calibri"/>
                          <a:cs typeface="B Titr" pitchFamily="2" charset="-78"/>
                        </a:rPr>
                        <a:t>2015</a:t>
                      </a:r>
                      <a:endParaRPr lang="en-US" sz="2000" dirty="0">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38323">
                <a:tc>
                  <a:txBody>
                    <a:bodyPr/>
                    <a:lstStyle/>
                    <a:p>
                      <a:pPr algn="ctr" rtl="1">
                        <a:lnSpc>
                          <a:spcPct val="100000"/>
                        </a:lnSpc>
                        <a:spcAft>
                          <a:spcPts val="0"/>
                        </a:spcAft>
                      </a:pPr>
                      <a:r>
                        <a:rPr lang="fa-IR" sz="1800" dirty="0">
                          <a:solidFill>
                            <a:srgbClr val="800000"/>
                          </a:solidFill>
                          <a:latin typeface="Calibri"/>
                          <a:ea typeface="Calibri"/>
                          <a:cs typeface="B Titr" pitchFamily="2" charset="-78"/>
                        </a:rPr>
                        <a:t>آفریقا</a:t>
                      </a:r>
                      <a:endParaRPr lang="en-US" sz="1800" dirty="0">
                        <a:solidFill>
                          <a:srgbClr val="800000"/>
                        </a:solidFill>
                        <a:latin typeface="Calibri"/>
                        <a:ea typeface="Calibri"/>
                        <a:cs typeface="B Titr" pitchFamily="2" charset="-78"/>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256</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479</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616</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635</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dirty="0" smtClean="0">
                          <a:solidFill>
                            <a:srgbClr val="800000"/>
                          </a:solidFill>
                          <a:latin typeface="Calibri"/>
                          <a:ea typeface="Calibri"/>
                          <a:cs typeface="+mj-cs"/>
                        </a:rPr>
                        <a:t>625</a:t>
                      </a:r>
                      <a:endParaRPr lang="en-US" sz="2400" b="1"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00000"/>
                        </a:lnSpc>
                        <a:spcAft>
                          <a:spcPts val="0"/>
                        </a:spcAft>
                      </a:pPr>
                      <a:r>
                        <a:rPr lang="fa-IR" sz="2400" b="1" kern="1200" dirty="0" smtClean="0">
                          <a:solidFill>
                            <a:srgbClr val="800000"/>
                          </a:solidFill>
                          <a:latin typeface="Calibri"/>
                          <a:ea typeface="Calibri"/>
                          <a:cs typeface="+mj-cs"/>
                        </a:rPr>
                        <a:t>545</a:t>
                      </a:r>
                      <a:endParaRPr lang="en-US" sz="2400" b="1" kern="1200" dirty="0">
                        <a:solidFill>
                          <a:srgbClr val="800000"/>
                        </a:solidFill>
                        <a:latin typeface="Calibri"/>
                        <a:ea typeface="Calibri"/>
                        <a:cs typeface="+mj-cs"/>
                      </a:endParaRPr>
                    </a:p>
                  </a:txBody>
                  <a:tcPr marL="50317" marR="5031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8" name="Rectangle 1"/>
          <p:cNvSpPr>
            <a:spLocks noChangeArrowheads="1"/>
          </p:cNvSpPr>
          <p:nvPr/>
        </p:nvSpPr>
        <p:spPr bwMode="auto">
          <a:xfrm>
            <a:off x="1738290" y="3087199"/>
            <a:ext cx="6929486" cy="469359"/>
          </a:xfrm>
          <a:prstGeom prst="rect">
            <a:avLst/>
          </a:prstGeom>
          <a:noFill/>
          <a:ln w="9525">
            <a:noFill/>
            <a:miter lim="800000"/>
            <a:headEnd/>
            <a:tailEnd/>
          </a:ln>
          <a:effectLst/>
        </p:spPr>
        <p:txBody>
          <a:bodyPr vert="horz" wrap="square" lIns="99060" tIns="49530" rIns="99060" bIns="49530" numCol="1" anchor="ctr" anchorCtr="0" compatLnSpc="1">
            <a:prstTxWarp prst="textNoShape">
              <a:avLst/>
            </a:prstTxWarp>
            <a:spAutoFit/>
          </a:bodyPr>
          <a:lstStyle/>
          <a:p>
            <a:pPr algn="ctr" fontAlgn="base">
              <a:spcBef>
                <a:spcPct val="0"/>
              </a:spcBef>
              <a:spcAft>
                <a:spcPct val="0"/>
              </a:spcAft>
            </a:pPr>
            <a:r>
              <a:rPr lang="fa-IR" sz="2400" dirty="0" smtClean="0">
                <a:solidFill>
                  <a:srgbClr val="800000"/>
                </a:solidFill>
                <a:latin typeface="Calibri" pitchFamily="34" charset="0"/>
                <a:ea typeface="Calibri" pitchFamily="34" charset="0"/>
                <a:cs typeface="B Titr" pitchFamily="2" charset="-78"/>
              </a:rPr>
              <a:t>واردات آفریقا </a:t>
            </a:r>
            <a:r>
              <a:rPr lang="fa-IR" sz="2400" dirty="0">
                <a:solidFill>
                  <a:srgbClr val="800000"/>
                </a:solidFill>
                <a:latin typeface="Calibri" pitchFamily="34" charset="0"/>
                <a:ea typeface="Calibri" pitchFamily="34" charset="0"/>
                <a:cs typeface="B Titr" pitchFamily="2" charset="-78"/>
              </a:rPr>
              <a:t>از </a:t>
            </a:r>
            <a:r>
              <a:rPr lang="fa-IR" sz="2400" dirty="0" smtClean="0">
                <a:solidFill>
                  <a:srgbClr val="800000"/>
                </a:solidFill>
                <a:latin typeface="Calibri" pitchFamily="34" charset="0"/>
                <a:ea typeface="Calibri" pitchFamily="34" charset="0"/>
                <a:cs typeface="B Titr" pitchFamily="2" charset="-78"/>
              </a:rPr>
              <a:t>جهان (طی سالهای 2005 تا 2014 ) </a:t>
            </a:r>
            <a:endParaRPr lang="en-US" sz="2400" dirty="0">
              <a:solidFill>
                <a:srgbClr val="800000"/>
              </a:solidFill>
              <a:latin typeface="Arial" pitchFamily="34" charset="0"/>
              <a:cs typeface="B Titr" pitchFamily="2" charset="-78"/>
            </a:endParaRPr>
          </a:p>
        </p:txBody>
      </p:sp>
      <p:sp>
        <p:nvSpPr>
          <p:cNvPr id="9" name="Rectangle 8"/>
          <p:cNvSpPr/>
          <p:nvPr/>
        </p:nvSpPr>
        <p:spPr>
          <a:xfrm>
            <a:off x="238092" y="3429000"/>
            <a:ext cx="1309974" cy="392415"/>
          </a:xfrm>
          <a:prstGeom prst="rect">
            <a:avLst/>
          </a:prstGeom>
        </p:spPr>
        <p:txBody>
          <a:bodyPr wrap="none">
            <a:spAutoFit/>
          </a:bodyPr>
          <a:lstStyle/>
          <a:p>
            <a:r>
              <a:rPr lang="fa-IR" sz="1950" dirty="0">
                <a:latin typeface="Calibri" pitchFamily="34" charset="0"/>
                <a:ea typeface="Calibri" pitchFamily="34" charset="0"/>
                <a:cs typeface="B Titr" pitchFamily="2" charset="-78"/>
              </a:rPr>
              <a:t> </a:t>
            </a:r>
            <a:r>
              <a:rPr lang="fa-IR" sz="1192" dirty="0">
                <a:latin typeface="Calibri" pitchFamily="34" charset="0"/>
                <a:ea typeface="Calibri" pitchFamily="34" charset="0"/>
                <a:cs typeface="B Titr" pitchFamily="2" charset="-78"/>
              </a:rPr>
              <a:t>ارقام به میلیارد دلار</a:t>
            </a:r>
            <a:endParaRPr lang="fa-IR" sz="1192" dirty="0"/>
          </a:p>
        </p:txBody>
      </p:sp>
      <p:sp>
        <p:nvSpPr>
          <p:cNvPr id="10" name="Rectangle 9"/>
          <p:cNvSpPr/>
          <p:nvPr/>
        </p:nvSpPr>
        <p:spPr>
          <a:xfrm>
            <a:off x="5238752" y="5857892"/>
            <a:ext cx="4024621" cy="323165"/>
          </a:xfrm>
          <a:prstGeom prst="rect">
            <a:avLst/>
          </a:prstGeom>
        </p:spPr>
        <p:txBody>
          <a:bodyPr wrap="square">
            <a:spAutoFit/>
          </a:bodyPr>
          <a:lstStyle/>
          <a:p>
            <a:r>
              <a:rPr lang="fa-IR" sz="1500" b="1" dirty="0" smtClean="0">
                <a:latin typeface="Calibri" pitchFamily="34" charset="0"/>
                <a:ea typeface="Calibri" pitchFamily="34" charset="0"/>
              </a:rPr>
              <a:t>ماخذ: </a:t>
            </a:r>
            <a:r>
              <a:rPr lang="en-US" sz="1500" b="1" dirty="0" smtClean="0">
                <a:latin typeface="Calibri" pitchFamily="34" charset="0"/>
                <a:ea typeface="Calibri" pitchFamily="34" charset="0"/>
              </a:rPr>
              <a:t>ITC</a:t>
            </a:r>
            <a:endParaRPr lang="fa-IR" sz="15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1"/>
          <p:cNvSpPr>
            <a:spLocks noChangeArrowheads="1"/>
          </p:cNvSpPr>
          <p:nvPr/>
        </p:nvSpPr>
        <p:spPr bwMode="auto">
          <a:xfrm>
            <a:off x="632520" y="144395"/>
            <a:ext cx="8970997" cy="2931572"/>
          </a:xfrm>
          <a:prstGeom prst="rect">
            <a:avLst/>
          </a:prstGeom>
          <a:noFill/>
          <a:ln w="9525">
            <a:noFill/>
            <a:miter lim="800000"/>
            <a:headEnd/>
            <a:tailEnd/>
          </a:ln>
          <a:effectLst/>
        </p:spPr>
        <p:txBody>
          <a:bodyPr vert="horz" wrap="square" lIns="99060" tIns="49530" rIns="99060" bIns="49530" numCol="1" anchor="ctr" anchorCtr="0" compatLnSpc="1">
            <a:prstTxWarp prst="textNoShape">
              <a:avLst/>
            </a:prstTxWarp>
            <a:spAutoFit/>
          </a:bodyPr>
          <a:lstStyle/>
          <a:p>
            <a:pPr fontAlgn="base">
              <a:spcBef>
                <a:spcPct val="0"/>
              </a:spcBef>
              <a:spcAft>
                <a:spcPct val="0"/>
              </a:spcAft>
            </a:pPr>
            <a:r>
              <a:rPr lang="fa-IR" sz="2600" b="1" dirty="0" smtClean="0">
                <a:solidFill>
                  <a:srgbClr val="800000"/>
                </a:solidFill>
                <a:latin typeface="Calibri" pitchFamily="34" charset="0"/>
                <a:ea typeface="Calibri" pitchFamily="34" charset="0"/>
                <a:cs typeface="B Titr" pitchFamily="2" charset="-78"/>
              </a:rPr>
              <a:t>کالاهای </a:t>
            </a:r>
            <a:r>
              <a:rPr lang="fa-IR" sz="2600" b="1" dirty="0">
                <a:solidFill>
                  <a:srgbClr val="800000"/>
                </a:solidFill>
                <a:latin typeface="Calibri" pitchFamily="34" charset="0"/>
                <a:ea typeface="Calibri" pitchFamily="34" charset="0"/>
                <a:cs typeface="B Titr" pitchFamily="2" charset="-78"/>
              </a:rPr>
              <a:t>عمده صادراتی آفریقا به جهان</a:t>
            </a:r>
          </a:p>
          <a:p>
            <a:pPr algn="just" eaLnBrk="0" fontAlgn="base" hangingPunct="0">
              <a:lnSpc>
                <a:spcPct val="150000"/>
              </a:lnSpc>
              <a:spcBef>
                <a:spcPct val="0"/>
              </a:spcBef>
              <a:spcAft>
                <a:spcPct val="0"/>
              </a:spcAft>
            </a:pPr>
            <a:r>
              <a:rPr lang="fa-IR" sz="2600" b="1" dirty="0" smtClean="0">
                <a:solidFill>
                  <a:srgbClr val="FF0000"/>
                </a:solidFill>
                <a:latin typeface="Calibri" pitchFamily="34" charset="0"/>
                <a:ea typeface="Calibri" pitchFamily="34" charset="0"/>
                <a:cs typeface="B Lotus" pitchFamily="2" charset="-78"/>
              </a:rPr>
              <a:t>نفت </a:t>
            </a:r>
            <a:r>
              <a:rPr lang="fa-IR" sz="2600" b="1" dirty="0">
                <a:solidFill>
                  <a:srgbClr val="FF0000"/>
                </a:solidFill>
                <a:latin typeface="Calibri" pitchFamily="34" charset="0"/>
                <a:ea typeface="Calibri" pitchFamily="34" charset="0"/>
                <a:cs typeface="B Lotus" pitchFamily="2" charset="-78"/>
              </a:rPr>
              <a:t>خام و فراورده های نفتی-گاز طبیعی و مشتقات آن</a:t>
            </a:r>
            <a:r>
              <a:rPr lang="fa-IR" sz="2600" b="1" dirty="0">
                <a:latin typeface="Calibri" pitchFamily="34" charset="0"/>
                <a:ea typeface="Calibri" pitchFamily="34" charset="0"/>
                <a:cs typeface="B Lotus" pitchFamily="2" charset="-78"/>
              </a:rPr>
              <a:t>- </a:t>
            </a:r>
            <a:r>
              <a:rPr lang="fa-IR" sz="2600" b="1" dirty="0" smtClean="0">
                <a:latin typeface="Calibri" pitchFamily="34" charset="0"/>
                <a:ea typeface="Calibri" pitchFamily="34" charset="0"/>
                <a:cs typeface="B Lotus" pitchFamily="2" charset="-78"/>
              </a:rPr>
              <a:t>کاکائو- قهوه- </a:t>
            </a:r>
            <a:r>
              <a:rPr lang="fa-IR" sz="2600" b="1" dirty="0">
                <a:latin typeface="Calibri" pitchFamily="34" charset="0"/>
                <a:ea typeface="Calibri" pitchFamily="34" charset="0"/>
                <a:cs typeface="B Lotus" pitchFamily="2" charset="-78"/>
              </a:rPr>
              <a:t>مواد معدنی </a:t>
            </a:r>
            <a:r>
              <a:rPr lang="fa-IR" sz="2600" b="1" dirty="0" smtClean="0">
                <a:latin typeface="Calibri" pitchFamily="34" charset="0"/>
                <a:ea typeface="Calibri" pitchFamily="34" charset="0"/>
                <a:cs typeface="B Lotus" pitchFamily="2" charset="-78"/>
              </a:rPr>
              <a:t>خام-الماس- سنگهای قیمتی-ماهی-چوب-توتون-تنباکو-پنبه </a:t>
            </a:r>
            <a:r>
              <a:rPr lang="fa-IR" sz="2600" b="1" dirty="0">
                <a:latin typeface="Calibri" pitchFamily="34" charset="0"/>
                <a:ea typeface="Calibri" pitchFamily="34" charset="0"/>
                <a:cs typeface="B Lotus" pitchFamily="2" charset="-78"/>
              </a:rPr>
              <a:t>و </a:t>
            </a:r>
            <a:r>
              <a:rPr lang="fa-IR" sz="2600" b="1" dirty="0" smtClean="0">
                <a:latin typeface="Calibri" pitchFamily="34" charset="0"/>
                <a:ea typeface="Calibri" pitchFamily="34" charset="0"/>
                <a:cs typeface="B Lotus" pitchFamily="2" charset="-78"/>
              </a:rPr>
              <a:t>منسوجات</a:t>
            </a:r>
          </a:p>
          <a:p>
            <a:pPr eaLnBrk="0" fontAlgn="base" hangingPunct="0">
              <a:lnSpc>
                <a:spcPct val="150000"/>
              </a:lnSpc>
              <a:spcBef>
                <a:spcPct val="0"/>
              </a:spcBef>
              <a:spcAft>
                <a:spcPct val="0"/>
              </a:spcAft>
            </a:pPr>
            <a:r>
              <a:rPr lang="fa-IR" sz="2600" b="1" dirty="0" smtClean="0">
                <a:solidFill>
                  <a:srgbClr val="800000"/>
                </a:solidFill>
                <a:latin typeface="Calibri" pitchFamily="34" charset="0"/>
                <a:ea typeface="Calibri" pitchFamily="34" charset="0"/>
                <a:cs typeface="B Titr" pitchFamily="2" charset="-78"/>
              </a:rPr>
              <a:t>شرکای </a:t>
            </a:r>
            <a:r>
              <a:rPr lang="fa-IR" sz="2600" b="1" dirty="0">
                <a:solidFill>
                  <a:srgbClr val="800000"/>
                </a:solidFill>
                <a:latin typeface="Calibri" pitchFamily="34" charset="0"/>
                <a:ea typeface="Calibri" pitchFamily="34" charset="0"/>
                <a:cs typeface="B Titr" pitchFamily="2" charset="-78"/>
              </a:rPr>
              <a:t>عمده </a:t>
            </a:r>
            <a:r>
              <a:rPr lang="fa-IR" sz="2600" b="1" dirty="0" smtClean="0">
                <a:solidFill>
                  <a:srgbClr val="800000"/>
                </a:solidFill>
                <a:latin typeface="Calibri" pitchFamily="34" charset="0"/>
                <a:ea typeface="Calibri" pitchFamily="34" charset="0"/>
                <a:cs typeface="B Titr" pitchFamily="2" charset="-78"/>
              </a:rPr>
              <a:t>صادراتی</a:t>
            </a:r>
          </a:p>
          <a:p>
            <a:pPr eaLnBrk="0" fontAlgn="base" hangingPunct="0">
              <a:lnSpc>
                <a:spcPct val="150000"/>
              </a:lnSpc>
              <a:spcBef>
                <a:spcPct val="0"/>
              </a:spcBef>
              <a:spcAft>
                <a:spcPct val="0"/>
              </a:spcAft>
            </a:pPr>
            <a:r>
              <a:rPr lang="fa-IR" sz="2600" b="1" dirty="0" smtClean="0">
                <a:latin typeface="Calibri" pitchFamily="34" charset="0"/>
                <a:ea typeface="Calibri" pitchFamily="34" charset="0"/>
                <a:cs typeface="B Lotus" pitchFamily="2" charset="-78"/>
              </a:rPr>
              <a:t>ایتالیا- </a:t>
            </a:r>
            <a:r>
              <a:rPr lang="fa-IR" sz="2600" b="1" dirty="0">
                <a:latin typeface="Calibri" pitchFamily="34" charset="0"/>
                <a:ea typeface="Calibri" pitchFamily="34" charset="0"/>
                <a:cs typeface="B Lotus" pitchFamily="2" charset="-78"/>
              </a:rPr>
              <a:t>انگلیس- بلژیک- امریکا- چین- آلمان-فرانسه –اسپانیا- ژاپن و هلند</a:t>
            </a:r>
            <a:endParaRPr lang="fa-IR" sz="2600" b="1" dirty="0">
              <a:latin typeface="Arial" pitchFamily="34" charset="0"/>
              <a:cs typeface="B Lotus" pitchFamily="2" charset="-78"/>
            </a:endParaRPr>
          </a:p>
        </p:txBody>
      </p:sp>
      <p:sp>
        <p:nvSpPr>
          <p:cNvPr id="3" name="Rectangle 1"/>
          <p:cNvSpPr>
            <a:spLocks noChangeArrowheads="1"/>
          </p:cNvSpPr>
          <p:nvPr/>
        </p:nvSpPr>
        <p:spPr bwMode="auto">
          <a:xfrm>
            <a:off x="488504" y="3184376"/>
            <a:ext cx="9215502" cy="3100849"/>
          </a:xfrm>
          <a:prstGeom prst="rect">
            <a:avLst/>
          </a:prstGeom>
          <a:noFill/>
          <a:ln w="9525">
            <a:noFill/>
            <a:miter lim="800000"/>
            <a:headEnd/>
            <a:tailEnd/>
          </a:ln>
          <a:effectLst/>
        </p:spPr>
        <p:txBody>
          <a:bodyPr vert="horz" wrap="square" lIns="99060" tIns="49530" rIns="99060" bIns="49530" numCol="1" anchor="ctr" anchorCtr="0" compatLnSpc="1">
            <a:prstTxWarp prst="textNoShape">
              <a:avLst/>
            </a:prstTxWarp>
            <a:spAutoFit/>
          </a:bodyPr>
          <a:lstStyle/>
          <a:p>
            <a:pPr fontAlgn="base">
              <a:lnSpc>
                <a:spcPct val="150000"/>
              </a:lnSpc>
              <a:spcBef>
                <a:spcPct val="0"/>
              </a:spcBef>
              <a:spcAft>
                <a:spcPct val="0"/>
              </a:spcAft>
            </a:pPr>
            <a:r>
              <a:rPr lang="fa-IR" sz="2600" dirty="0" smtClean="0">
                <a:solidFill>
                  <a:srgbClr val="800000"/>
                </a:solidFill>
                <a:latin typeface="Calibri" pitchFamily="34" charset="0"/>
                <a:ea typeface="Calibri" pitchFamily="34" charset="0"/>
                <a:cs typeface="B Titr" pitchFamily="2" charset="-78"/>
              </a:rPr>
              <a:t>کالاهای </a:t>
            </a:r>
            <a:r>
              <a:rPr lang="fa-IR" sz="2600" dirty="0">
                <a:solidFill>
                  <a:srgbClr val="800000"/>
                </a:solidFill>
                <a:latin typeface="Calibri" pitchFamily="34" charset="0"/>
                <a:ea typeface="Calibri" pitchFamily="34" charset="0"/>
                <a:cs typeface="B Titr" pitchFamily="2" charset="-78"/>
              </a:rPr>
              <a:t>عمده  وارداتی آفریقا از جهان</a:t>
            </a:r>
          </a:p>
          <a:p>
            <a:pPr algn="just" eaLnBrk="0" fontAlgn="base" hangingPunct="0">
              <a:lnSpc>
                <a:spcPct val="150000"/>
              </a:lnSpc>
              <a:spcBef>
                <a:spcPct val="0"/>
              </a:spcBef>
              <a:spcAft>
                <a:spcPct val="0"/>
              </a:spcAft>
            </a:pPr>
            <a:r>
              <a:rPr lang="fa-IR" sz="2600" b="1" dirty="0" smtClean="0">
                <a:latin typeface="Calibri" pitchFamily="34" charset="0"/>
                <a:ea typeface="Calibri" pitchFamily="34" charset="0"/>
                <a:cs typeface="B Lotus" pitchFamily="2" charset="-78"/>
              </a:rPr>
              <a:t>وسایط </a:t>
            </a:r>
            <a:r>
              <a:rPr lang="fa-IR" sz="2600" b="1" dirty="0">
                <a:latin typeface="Calibri" pitchFamily="34" charset="0"/>
                <a:ea typeface="Calibri" pitchFamily="34" charset="0"/>
                <a:cs typeface="B Lotus" pitchFamily="2" charset="-78"/>
              </a:rPr>
              <a:t>نقلیه و قطعات- </a:t>
            </a:r>
            <a:r>
              <a:rPr lang="fa-IR" sz="2600" b="1" dirty="0" smtClean="0">
                <a:latin typeface="Calibri" pitchFamily="34" charset="0"/>
                <a:ea typeface="Calibri" pitchFamily="34" charset="0"/>
                <a:cs typeface="B Lotus" pitchFamily="2" charset="-78"/>
              </a:rPr>
              <a:t>تراکتور </a:t>
            </a:r>
            <a:r>
              <a:rPr lang="fa-IR" sz="2600" b="1" dirty="0">
                <a:latin typeface="Calibri" pitchFamily="34" charset="0"/>
                <a:ea typeface="Calibri" pitchFamily="34" charset="0"/>
                <a:cs typeface="B Lotus" pitchFamily="2" charset="-78"/>
              </a:rPr>
              <a:t>و بولدوزر و تجهیزات آن- </a:t>
            </a:r>
            <a:r>
              <a:rPr lang="fa-IR" sz="2600" b="1" dirty="0">
                <a:solidFill>
                  <a:srgbClr val="FF0000"/>
                </a:solidFill>
                <a:latin typeface="Calibri" pitchFamily="34" charset="0"/>
                <a:ea typeface="Calibri" pitchFamily="34" charset="0"/>
                <a:cs typeface="B Lotus" pitchFamily="2" charset="-78"/>
              </a:rPr>
              <a:t>نفت و روغن های نفتی-گاز طبیعی و مشتقات آن</a:t>
            </a:r>
            <a:r>
              <a:rPr lang="fa-IR" sz="2600" b="1" dirty="0">
                <a:latin typeface="Calibri" pitchFamily="34" charset="0"/>
                <a:ea typeface="Calibri" pitchFamily="34" charset="0"/>
                <a:cs typeface="B Lotus" pitchFamily="2" charset="-78"/>
              </a:rPr>
              <a:t>-گندم </a:t>
            </a:r>
            <a:r>
              <a:rPr lang="fa-IR" sz="2600" b="1" dirty="0" smtClean="0">
                <a:latin typeface="Calibri" pitchFamily="34" charset="0"/>
                <a:ea typeface="Calibri" pitchFamily="34" charset="0"/>
                <a:cs typeface="B Lotus" pitchFamily="2" charset="-78"/>
              </a:rPr>
              <a:t>- برنج- مواد </a:t>
            </a:r>
            <a:r>
              <a:rPr lang="fa-IR" sz="2600" b="1" dirty="0">
                <a:latin typeface="Calibri" pitchFamily="34" charset="0"/>
                <a:ea typeface="Calibri" pitchFamily="34" charset="0"/>
                <a:cs typeface="B Lotus" pitchFamily="2" charset="-78"/>
              </a:rPr>
              <a:t>غذایی و دارو</a:t>
            </a:r>
          </a:p>
          <a:p>
            <a:pPr eaLnBrk="0" fontAlgn="base" hangingPunct="0">
              <a:lnSpc>
                <a:spcPct val="150000"/>
              </a:lnSpc>
              <a:spcBef>
                <a:spcPct val="0"/>
              </a:spcBef>
              <a:spcAft>
                <a:spcPct val="0"/>
              </a:spcAft>
            </a:pPr>
            <a:r>
              <a:rPr lang="fa-IR" sz="2600" dirty="0" smtClean="0">
                <a:solidFill>
                  <a:srgbClr val="800000"/>
                </a:solidFill>
                <a:latin typeface="Calibri" pitchFamily="34" charset="0"/>
                <a:ea typeface="Calibri" pitchFamily="34" charset="0"/>
                <a:cs typeface="B Titr" pitchFamily="2" charset="-78"/>
              </a:rPr>
              <a:t>شرکای </a:t>
            </a:r>
            <a:r>
              <a:rPr lang="fa-IR" sz="2600" dirty="0">
                <a:solidFill>
                  <a:srgbClr val="800000"/>
                </a:solidFill>
                <a:latin typeface="Calibri" pitchFamily="34" charset="0"/>
                <a:ea typeface="Calibri" pitchFamily="34" charset="0"/>
                <a:cs typeface="B Titr" pitchFamily="2" charset="-78"/>
              </a:rPr>
              <a:t>عمده  وارداتی</a:t>
            </a:r>
          </a:p>
          <a:p>
            <a:pPr eaLnBrk="0" fontAlgn="base" hangingPunct="0">
              <a:lnSpc>
                <a:spcPct val="150000"/>
              </a:lnSpc>
              <a:spcBef>
                <a:spcPct val="0"/>
              </a:spcBef>
              <a:spcAft>
                <a:spcPct val="0"/>
              </a:spcAft>
            </a:pPr>
            <a:r>
              <a:rPr lang="fa-IR" sz="2600" b="1" dirty="0" smtClean="0">
                <a:latin typeface="Calibri" pitchFamily="34" charset="0"/>
                <a:ea typeface="Calibri" pitchFamily="34" charset="0"/>
                <a:cs typeface="B Lotus" pitchFamily="2" charset="-78"/>
              </a:rPr>
              <a:t>چین- آمریکا-ایتالیا- انگلیس- فرانسه- عربستان- </a:t>
            </a:r>
            <a:r>
              <a:rPr lang="fa-IR" sz="2600" b="1" dirty="0">
                <a:latin typeface="Calibri" pitchFamily="34" charset="0"/>
                <a:ea typeface="Calibri" pitchFamily="34" charset="0"/>
                <a:cs typeface="B Lotus" pitchFamily="2" charset="-78"/>
              </a:rPr>
              <a:t>بلژیک- آلمان و هلند</a:t>
            </a:r>
            <a:endParaRPr lang="fa-IR" sz="2600" b="1" dirty="0">
              <a:latin typeface="Arial" pitchFamily="34" charset="0"/>
              <a:cs typeface="B Lotus"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6536" y="1628800"/>
            <a:ext cx="7816508" cy="3046988"/>
          </a:xfrm>
          <a:prstGeom prst="rect">
            <a:avLst/>
          </a:prstGeom>
        </p:spPr>
        <p:txBody>
          <a:bodyPr wrap="square">
            <a:spAutoFit/>
          </a:bodyPr>
          <a:lstStyle/>
          <a:p>
            <a:pPr marL="581272" indent="-392100" fontAlgn="base">
              <a:lnSpc>
                <a:spcPct val="150000"/>
              </a:lnSpc>
              <a:spcBef>
                <a:spcPct val="0"/>
              </a:spcBef>
              <a:spcAft>
                <a:spcPct val="0"/>
              </a:spcAft>
              <a:tabLst>
                <a:tab pos="581272" algn="l"/>
              </a:tabLst>
            </a:pPr>
            <a:r>
              <a:rPr lang="fa-IR" altLang="zh-CN" sz="3200" b="1" dirty="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بخش </a:t>
            </a:r>
            <a:r>
              <a:rPr lang="fa-IR" altLang="zh-CN" sz="3200" b="1" dirty="0" smtClean="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دوم</a:t>
            </a:r>
          </a:p>
          <a:p>
            <a:pPr marL="581272" indent="-392100" fontAlgn="base">
              <a:lnSpc>
                <a:spcPct val="150000"/>
              </a:lnSpc>
              <a:spcBef>
                <a:spcPct val="0"/>
              </a:spcBef>
              <a:spcAft>
                <a:spcPct val="0"/>
              </a:spcAft>
              <a:tabLst>
                <a:tab pos="581272" algn="l"/>
              </a:tabLst>
            </a:pPr>
            <a:endParaRPr lang="fa-IR" altLang="zh-CN" sz="3200" b="1" dirty="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endParaRPr>
          </a:p>
          <a:p>
            <a:pPr marL="581272" indent="-392100" fontAlgn="base">
              <a:lnSpc>
                <a:spcPct val="150000"/>
              </a:lnSpc>
              <a:spcBef>
                <a:spcPct val="0"/>
              </a:spcBef>
              <a:spcAft>
                <a:spcPct val="0"/>
              </a:spcAft>
              <a:tabLst>
                <a:tab pos="581272" algn="l"/>
              </a:tabLst>
            </a:pPr>
            <a:r>
              <a:rPr lang="fa-IR" altLang="zh-CN" sz="3200" b="1" dirty="0" smtClean="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جايگاه </a:t>
            </a:r>
            <a:r>
              <a:rPr lang="fa-IR" altLang="zh-CN" sz="3200" b="1" dirty="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قاره </a:t>
            </a:r>
            <a:r>
              <a:rPr lang="fa-IR" altLang="zh-CN" sz="3200" b="1" dirty="0" smtClean="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آفريقا در روابط </a:t>
            </a:r>
            <a:r>
              <a:rPr lang="fa-IR" altLang="zh-CN" sz="3200" b="1" dirty="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بازرگانی </a:t>
            </a:r>
            <a:r>
              <a:rPr lang="fa-IR" altLang="zh-CN" sz="3200" b="1" dirty="0" smtClean="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خارجی جمهوری </a:t>
            </a:r>
            <a:r>
              <a:rPr lang="fa-IR" altLang="zh-CN" sz="3200" b="1" dirty="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اسلامی </a:t>
            </a:r>
            <a:r>
              <a:rPr lang="fa-IR" altLang="zh-CN" sz="3200" b="1" dirty="0" smtClean="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ايران</a:t>
            </a:r>
            <a:endParaRPr lang="fa-IR" altLang="zh-CN" sz="3200" b="1" dirty="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Group 2"/>
          <p:cNvGraphicFramePr>
            <a:graphicFrameLocks noGrp="1"/>
          </p:cNvGraphicFramePr>
          <p:nvPr/>
        </p:nvGraphicFramePr>
        <p:xfrm>
          <a:off x="4098264" y="4808273"/>
          <a:ext cx="791105" cy="1122680"/>
        </p:xfrm>
        <a:graphic>
          <a:graphicData uri="http://schemas.openxmlformats.org/drawingml/2006/table">
            <a:tbl>
              <a:tblPr/>
              <a:tblGrid>
                <a:gridCol w="263128"/>
                <a:gridCol w="263129"/>
                <a:gridCol w="264848"/>
              </a:tblGrid>
              <a:tr h="561340">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geneva"/>
                          <a:cs typeface="geneva"/>
                        </a:rPr>
                        <a:t>  </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9060" marR="99060" marT="49530" marB="4953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3000" b="0" i="0" u="none" strike="noStrike" cap="none" normalizeH="0" baseline="0" smtClean="0">
                        <a:ln>
                          <a:noFill/>
                        </a:ln>
                        <a:solidFill>
                          <a:schemeClr val="tx1"/>
                        </a:solidFill>
                        <a:effectLst/>
                        <a:latin typeface="Arial" pitchFamily="34" charset="0"/>
                        <a:cs typeface="Arial" pitchFamily="34" charset="0"/>
                      </a:endParaRPr>
                    </a:p>
                  </a:txBody>
                  <a:tcPr marL="99060" marR="99060" marT="49530" marB="49530" anchor="ctr" horzOverflow="overflow">
                    <a:lnL>
                      <a:noFill/>
                    </a:lnL>
                    <a:lnR>
                      <a:noFill/>
                    </a:lnR>
                    <a:lnT cap="flat">
                      <a:noFill/>
                    </a:lnT>
                    <a:lnB>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geneva"/>
                          <a:cs typeface="geneva"/>
                        </a:rPr>
                        <a:t>  </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9060" marR="99060" marT="49530" marB="49530" anchor="ctr" horzOverflow="overflow">
                    <a:lnL>
                      <a:noFill/>
                    </a:lnL>
                    <a:lnR cap="flat">
                      <a:noFill/>
                    </a:lnR>
                    <a:lnT cap="flat">
                      <a:noFill/>
                    </a:lnT>
                    <a:lnB>
                      <a:noFill/>
                    </a:lnB>
                    <a:lnTlToBr>
                      <a:noFill/>
                    </a:lnTlToBr>
                    <a:lnBlToTr>
                      <a:noFill/>
                    </a:lnBlToTr>
                    <a:noFill/>
                  </a:tcPr>
                </a:tc>
              </a:tr>
              <a:tr h="5613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3000" b="0" i="0" u="none" strike="noStrike" cap="none" normalizeH="0" baseline="0" smtClean="0">
                        <a:ln>
                          <a:noFill/>
                        </a:ln>
                        <a:solidFill>
                          <a:schemeClr val="tx1"/>
                        </a:solidFill>
                        <a:effectLst/>
                        <a:latin typeface="Arial" pitchFamily="34" charset="0"/>
                        <a:cs typeface="Arial" pitchFamily="34" charset="0"/>
                      </a:endParaRPr>
                    </a:p>
                  </a:txBody>
                  <a:tcPr marL="99060" marR="99060" marT="49530" marB="49530"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geneva"/>
                          <a:cs typeface="geneva"/>
                        </a:rPr>
                        <a:t>  </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9060" marR="99060" marT="49530" marB="49530"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geneva"/>
                          <a:cs typeface="geneva"/>
                        </a:rPr>
                        <a:t>  </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9060" marR="99060" marT="49530" marB="49530" anchor="ctr" horzOverflow="overflow">
                    <a:lnL>
                      <a:noFill/>
                    </a:lnL>
                    <a:lnR cap="flat">
                      <a:noFill/>
                    </a:lnR>
                    <a:lnT>
                      <a:noFill/>
                    </a:lnT>
                    <a:lnB cap="flat">
                      <a:noFill/>
                    </a:lnB>
                    <a:lnTlToBr>
                      <a:noFill/>
                    </a:lnTlToBr>
                    <a:lnBlToTr>
                      <a:noFill/>
                    </a:lnBlToTr>
                    <a:noFill/>
                  </a:tcPr>
                </a:tc>
              </a:tr>
            </a:tbl>
          </a:graphicData>
        </a:graphic>
      </p:graphicFrame>
      <p:pic>
        <p:nvPicPr>
          <p:cNvPr id="14349" name="Picture 13" descr="spacer"/>
          <p:cNvPicPr>
            <a:picLocks noChangeAspect="1" noChangeArrowheads="1"/>
          </p:cNvPicPr>
          <p:nvPr/>
        </p:nvPicPr>
        <p:blipFill>
          <a:blip r:embed="rId2"/>
          <a:srcRect/>
          <a:stretch>
            <a:fillRect/>
          </a:stretch>
        </p:blipFill>
        <p:spPr bwMode="auto">
          <a:xfrm>
            <a:off x="5480979" y="1968900"/>
            <a:ext cx="10319" cy="10319"/>
          </a:xfrm>
          <a:prstGeom prst="rect">
            <a:avLst/>
          </a:prstGeom>
          <a:noFill/>
        </p:spPr>
      </p:pic>
      <p:pic>
        <p:nvPicPr>
          <p:cNvPr id="14350" name="Picture 14" descr="spacer"/>
          <p:cNvPicPr>
            <a:picLocks noChangeAspect="1" noChangeArrowheads="1"/>
          </p:cNvPicPr>
          <p:nvPr/>
        </p:nvPicPr>
        <p:blipFill>
          <a:blip r:embed="rId2"/>
          <a:srcRect/>
          <a:stretch>
            <a:fillRect/>
          </a:stretch>
        </p:blipFill>
        <p:spPr bwMode="auto">
          <a:xfrm>
            <a:off x="5480979" y="3903665"/>
            <a:ext cx="10319" cy="10319"/>
          </a:xfrm>
          <a:prstGeom prst="rect">
            <a:avLst/>
          </a:prstGeom>
          <a:noFill/>
        </p:spPr>
      </p:pic>
      <p:pic>
        <p:nvPicPr>
          <p:cNvPr id="14351" name="Picture 15" descr="spacer"/>
          <p:cNvPicPr>
            <a:picLocks noChangeAspect="1" noChangeArrowheads="1"/>
          </p:cNvPicPr>
          <p:nvPr/>
        </p:nvPicPr>
        <p:blipFill>
          <a:blip r:embed="rId2"/>
          <a:srcRect/>
          <a:stretch>
            <a:fillRect/>
          </a:stretch>
        </p:blipFill>
        <p:spPr bwMode="auto">
          <a:xfrm>
            <a:off x="5470660" y="2710130"/>
            <a:ext cx="10319" cy="10319"/>
          </a:xfrm>
          <a:prstGeom prst="rect">
            <a:avLst/>
          </a:prstGeom>
          <a:noFill/>
        </p:spPr>
      </p:pic>
      <p:pic>
        <p:nvPicPr>
          <p:cNvPr id="14352" name="Picture 16" descr="spacer"/>
          <p:cNvPicPr>
            <a:picLocks noChangeAspect="1" noChangeArrowheads="1"/>
          </p:cNvPicPr>
          <p:nvPr/>
        </p:nvPicPr>
        <p:blipFill>
          <a:blip r:embed="rId2"/>
          <a:srcRect/>
          <a:stretch>
            <a:fillRect/>
          </a:stretch>
        </p:blipFill>
        <p:spPr bwMode="auto">
          <a:xfrm>
            <a:off x="4204894" y="3729967"/>
            <a:ext cx="10319" cy="10319"/>
          </a:xfrm>
          <a:prstGeom prst="rect">
            <a:avLst/>
          </a:prstGeom>
          <a:noFill/>
        </p:spPr>
      </p:pic>
      <p:sp>
        <p:nvSpPr>
          <p:cNvPr id="14353" name="Rectangle 17"/>
          <p:cNvSpPr>
            <a:spLocks noChangeArrowheads="1"/>
          </p:cNvSpPr>
          <p:nvPr/>
        </p:nvSpPr>
        <p:spPr bwMode="auto">
          <a:xfrm>
            <a:off x="285753" y="214290"/>
            <a:ext cx="9453593" cy="572464"/>
          </a:xfrm>
          <a:prstGeom prst="rect">
            <a:avLst/>
          </a:prstGeom>
          <a:noFill/>
          <a:ln w="9525" algn="ctr">
            <a:noFill/>
            <a:miter lim="800000"/>
            <a:headEnd/>
            <a:tailEnd/>
          </a:ln>
          <a:effectLst/>
        </p:spPr>
        <p:txBody>
          <a:bodyPr wrap="square"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indent="486687" algn="ctr">
              <a:lnSpc>
                <a:spcPct val="120000"/>
              </a:lnSpc>
            </a:pPr>
            <a:r>
              <a:rPr lang="fa-IR" altLang="zh-CN" sz="2600" b="1" dirty="0" smtClean="0">
                <a:ln w="11430"/>
                <a:solidFill>
                  <a:srgbClr val="800000"/>
                </a:solidFill>
                <a:effectLst>
                  <a:outerShdw blurRad="50800" dist="39000" dir="5460000" algn="tl">
                    <a:srgbClr val="000000">
                      <a:alpha val="38000"/>
                    </a:srgbClr>
                  </a:outerShdw>
                </a:effectLst>
                <a:cs typeface="B Titr" pitchFamily="2" charset="-78"/>
              </a:rPr>
              <a:t>1) روند </a:t>
            </a:r>
            <a:r>
              <a:rPr lang="fa-IR" altLang="zh-CN" sz="2600" dirty="0" smtClean="0">
                <a:solidFill>
                  <a:srgbClr val="800000"/>
                </a:solidFill>
                <a:latin typeface="Verdana" pitchFamily="34" charset="0"/>
                <a:ea typeface="SimSun" pitchFamily="2" charset="-122"/>
                <a:cs typeface="B Titr" pitchFamily="2" charset="-78"/>
              </a:rPr>
              <a:t>صادرات و  واردات ایران  و آفریقا </a:t>
            </a:r>
            <a:r>
              <a:rPr lang="fa-IR" altLang="zh-CN" sz="2400" dirty="0" smtClean="0">
                <a:solidFill>
                  <a:srgbClr val="800000"/>
                </a:solidFill>
                <a:latin typeface="Verdana" pitchFamily="34" charset="0"/>
                <a:ea typeface="SimSun" pitchFamily="2" charset="-122"/>
                <a:cs typeface="B Titr" pitchFamily="2" charset="-78"/>
              </a:rPr>
              <a:t>(1395-1386)</a:t>
            </a:r>
            <a:endParaRPr lang="fa-IR" altLang="zh-CN" sz="2400" dirty="0">
              <a:solidFill>
                <a:srgbClr val="800000"/>
              </a:solidFill>
              <a:latin typeface="Verdana" pitchFamily="34" charset="0"/>
              <a:ea typeface="SimSun" pitchFamily="2" charset="-122"/>
              <a:cs typeface="B Titr" pitchFamily="2" charset="-78"/>
            </a:endParaRPr>
          </a:p>
        </p:txBody>
      </p:sp>
      <p:graphicFrame>
        <p:nvGraphicFramePr>
          <p:cNvPr id="14542" name="Group 206"/>
          <p:cNvGraphicFramePr>
            <a:graphicFrameLocks noGrp="1"/>
          </p:cNvGraphicFramePr>
          <p:nvPr>
            <p:extLst>
              <p:ext uri="{D42A27DB-BD31-4B8C-83A1-F6EECF244321}">
                <p14:modId xmlns:p14="http://schemas.microsoft.com/office/powerpoint/2010/main" val="75780273"/>
              </p:ext>
            </p:extLst>
          </p:nvPr>
        </p:nvGraphicFramePr>
        <p:xfrm>
          <a:off x="704528" y="1052736"/>
          <a:ext cx="8266965" cy="5316566"/>
        </p:xfrm>
        <a:graphic>
          <a:graphicData uri="http://schemas.openxmlformats.org/drawingml/2006/table">
            <a:tbl>
              <a:tblPr rtl="1"/>
              <a:tblGrid>
                <a:gridCol w="1364954"/>
                <a:gridCol w="1140403"/>
                <a:gridCol w="1503569"/>
                <a:gridCol w="1336309"/>
                <a:gridCol w="1261696"/>
                <a:gridCol w="1660034"/>
              </a:tblGrid>
              <a:tr h="1077170">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سال</a:t>
                      </a:r>
                      <a:endParaRPr kumimoji="0" lang="en-US" sz="1800" b="1" i="0" u="none" strike="noStrike" cap="none" normalizeH="0" baseline="0" dirty="0" smtClean="0">
                        <a:ln>
                          <a:noFill/>
                        </a:ln>
                        <a:solidFill>
                          <a:schemeClr val="tx1"/>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صادرات ایران</a:t>
                      </a:r>
                      <a:endParaRPr kumimoji="0" lang="en-US" sz="1800" b="1" i="0" u="none" strike="noStrike" cap="none" normalizeH="0" baseline="0" dirty="0" smtClean="0">
                        <a:ln>
                          <a:noFill/>
                        </a:ln>
                        <a:solidFill>
                          <a:schemeClr val="tx1"/>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سهم از کل </a:t>
                      </a:r>
                      <a:br>
                        <a:rPr kumimoji="0" lang="fa-IR" sz="1800" b="1" i="0" u="none" strike="noStrike" cap="none" normalizeH="0" baseline="0" dirty="0" smtClean="0">
                          <a:ln>
                            <a:noFill/>
                          </a:ln>
                          <a:solidFill>
                            <a:schemeClr val="tx1"/>
                          </a:solidFill>
                          <a:effectLst/>
                          <a:latin typeface="Arial" pitchFamily="34" charset="0"/>
                          <a:cs typeface="B Titr" pitchFamily="2" charset="-78"/>
                        </a:rPr>
                      </a:br>
                      <a:r>
                        <a:rPr kumimoji="0" lang="fa-IR" sz="1800" b="1" i="0" u="none" strike="noStrike" cap="none" normalizeH="0" baseline="0" dirty="0" smtClean="0">
                          <a:ln>
                            <a:noFill/>
                          </a:ln>
                          <a:solidFill>
                            <a:schemeClr val="tx1"/>
                          </a:solidFill>
                          <a:effectLst/>
                          <a:latin typeface="Arial" pitchFamily="34" charset="0"/>
                          <a:cs typeface="B Titr" pitchFamily="2" charset="-78"/>
                        </a:rPr>
                        <a:t>( درصد)</a:t>
                      </a:r>
                      <a:endParaRPr kumimoji="0" lang="en-US" sz="1800" b="1" i="0" u="none" strike="noStrike" cap="none" normalizeH="0" baseline="0" dirty="0" smtClean="0">
                        <a:ln>
                          <a:noFill/>
                        </a:ln>
                        <a:solidFill>
                          <a:schemeClr val="tx1"/>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واردات</a:t>
                      </a:r>
                    </a:p>
                    <a:p>
                      <a:pPr marL="0" marR="0" lvl="0" indent="0" algn="ctr" defTabSz="914400" rtl="1" eaLnBrk="1" fontAlgn="base" latinLnBrk="0" hangingPunct="1">
                        <a:lnSpc>
                          <a:spcPct val="100000"/>
                        </a:lnSpc>
                        <a:spcBef>
                          <a:spcPts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 ایران</a:t>
                      </a:r>
                      <a:endParaRPr kumimoji="0" lang="en-US" sz="1800" b="1" i="0" u="none" strike="noStrike" cap="none" normalizeH="0" baseline="0" dirty="0" smtClean="0">
                        <a:ln>
                          <a:noFill/>
                        </a:ln>
                        <a:solidFill>
                          <a:schemeClr val="tx1"/>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سهم از کل </a:t>
                      </a:r>
                      <a:br>
                        <a:rPr kumimoji="0" lang="fa-IR" sz="1800" b="1" i="0" u="none" strike="noStrike" cap="none" normalizeH="0" baseline="0" dirty="0" smtClean="0">
                          <a:ln>
                            <a:noFill/>
                          </a:ln>
                          <a:solidFill>
                            <a:schemeClr val="tx1"/>
                          </a:solidFill>
                          <a:effectLst/>
                          <a:latin typeface="Arial" pitchFamily="34" charset="0"/>
                          <a:cs typeface="B Titr" pitchFamily="2" charset="-78"/>
                        </a:rPr>
                      </a:br>
                      <a:r>
                        <a:rPr kumimoji="0" lang="fa-IR" sz="1800" b="1" i="0" u="none" strike="noStrike" cap="none" normalizeH="0" baseline="0" dirty="0" smtClean="0">
                          <a:ln>
                            <a:noFill/>
                          </a:ln>
                          <a:solidFill>
                            <a:schemeClr val="tx1"/>
                          </a:solidFill>
                          <a:effectLst/>
                          <a:latin typeface="Arial" pitchFamily="34" charset="0"/>
                          <a:cs typeface="B Titr" pitchFamily="2" charset="-78"/>
                        </a:rPr>
                        <a:t>( درصد)</a:t>
                      </a:r>
                      <a:endParaRPr kumimoji="0" lang="en-US" sz="1800" b="1" i="0" u="none" strike="noStrike" cap="none" normalizeH="0" baseline="0" dirty="0" smtClean="0">
                        <a:ln>
                          <a:noFill/>
                        </a:ln>
                        <a:solidFill>
                          <a:schemeClr val="tx1"/>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صادرات خدمات فنی و مهندسی</a:t>
                      </a:r>
                      <a:endParaRPr kumimoji="0" lang="en-US" sz="1800" b="1" i="0" u="none" strike="noStrike" cap="none" normalizeH="0" baseline="0" dirty="0" smtClean="0">
                        <a:ln>
                          <a:noFill/>
                        </a:ln>
                        <a:solidFill>
                          <a:schemeClr val="tx1"/>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71044">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1800" b="1" i="0" u="none" strike="noStrike" cap="none" normalizeH="0" baseline="0" dirty="0" smtClean="0">
                          <a:ln>
                            <a:noFill/>
                          </a:ln>
                          <a:solidFill>
                            <a:srgbClr val="FF0000"/>
                          </a:solidFill>
                          <a:effectLst/>
                          <a:latin typeface="Arial" pitchFamily="34" charset="0"/>
                          <a:cs typeface="B Titr" pitchFamily="2" charset="-78"/>
                        </a:rPr>
                        <a:t>1387</a:t>
                      </a:r>
                      <a:endParaRPr kumimoji="0" lang="en-US" sz="1800" b="1" i="0" u="none" strike="noStrike" cap="none" normalizeH="0" baseline="0" dirty="0" smtClean="0">
                        <a:ln>
                          <a:noFill/>
                        </a:ln>
                        <a:solidFill>
                          <a:srgbClr val="FF0000"/>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261</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1.1</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495</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0.8</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404</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71044">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1800" b="1" i="0" u="none" strike="noStrike" cap="none" normalizeH="0" baseline="0" dirty="0" smtClean="0">
                          <a:ln>
                            <a:noFill/>
                          </a:ln>
                          <a:solidFill>
                            <a:srgbClr val="FF0000"/>
                          </a:solidFill>
                          <a:effectLst/>
                          <a:latin typeface="Arial" pitchFamily="34" charset="0"/>
                          <a:cs typeface="B Titr" pitchFamily="2" charset="-78"/>
                        </a:rPr>
                        <a:t>1388</a:t>
                      </a:r>
                      <a:endParaRPr kumimoji="0" lang="en-US" sz="1800" b="1" i="0" u="none" strike="noStrike" cap="none" normalizeH="0" baseline="0" dirty="0" smtClean="0">
                        <a:ln>
                          <a:noFill/>
                        </a:ln>
                        <a:solidFill>
                          <a:srgbClr val="FF0000"/>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332</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1.55</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242</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0.44</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42</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71044">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1800" b="1" i="0" u="none" strike="noStrike" cap="none" normalizeH="0" baseline="0" dirty="0" smtClean="0">
                          <a:ln>
                            <a:noFill/>
                          </a:ln>
                          <a:solidFill>
                            <a:srgbClr val="FF0000"/>
                          </a:solidFill>
                          <a:effectLst/>
                          <a:latin typeface="Arial" pitchFamily="34" charset="0"/>
                          <a:cs typeface="B Titr" pitchFamily="2" charset="-78"/>
                        </a:rPr>
                        <a:t>1389</a:t>
                      </a:r>
                      <a:endParaRPr kumimoji="0" lang="en-US" sz="1800" b="1" i="0" u="none" strike="noStrike" cap="none" normalizeH="0" baseline="0" dirty="0" smtClean="0">
                        <a:ln>
                          <a:noFill/>
                        </a:ln>
                        <a:solidFill>
                          <a:srgbClr val="FF0000"/>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465</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1.8</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273</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0.4</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60</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71044">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1800" b="1" i="0" u="none" strike="noStrike" cap="none" normalizeH="0" baseline="0" dirty="0" smtClean="0">
                          <a:ln>
                            <a:noFill/>
                          </a:ln>
                          <a:solidFill>
                            <a:srgbClr val="FF0000"/>
                          </a:solidFill>
                          <a:effectLst/>
                          <a:latin typeface="Arial" pitchFamily="34" charset="0"/>
                          <a:cs typeface="B Titr" pitchFamily="2" charset="-78"/>
                        </a:rPr>
                        <a:t>1390</a:t>
                      </a:r>
                      <a:endParaRPr kumimoji="0" lang="en-US" sz="1800" b="1" i="0" u="none" strike="noStrike" cap="none" normalizeH="0" baseline="0" dirty="0" smtClean="0">
                        <a:ln>
                          <a:noFill/>
                        </a:ln>
                        <a:solidFill>
                          <a:srgbClr val="FF0000"/>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452</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1.3</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183</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0.3</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221</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71044">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1800" b="1" i="0" u="none" strike="noStrike" cap="none" normalizeH="0" baseline="0" dirty="0" smtClean="0">
                          <a:ln>
                            <a:noFill/>
                          </a:ln>
                          <a:solidFill>
                            <a:srgbClr val="FF0000"/>
                          </a:solidFill>
                          <a:effectLst/>
                          <a:latin typeface="Arial" pitchFamily="34" charset="0"/>
                          <a:cs typeface="B Titr" pitchFamily="2" charset="-78"/>
                        </a:rPr>
                        <a:t>1391</a:t>
                      </a:r>
                      <a:endParaRPr kumimoji="0" lang="en-US" sz="1800" b="1" i="0" u="none" strike="noStrike" cap="none" normalizeH="0" baseline="0" dirty="0" smtClean="0">
                        <a:ln>
                          <a:noFill/>
                        </a:ln>
                        <a:solidFill>
                          <a:srgbClr val="FF0000"/>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764</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2.4</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161</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0.3</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31</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71044">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1800" b="1" i="0" u="none" strike="noStrike" cap="none" normalizeH="0" baseline="0" dirty="0" smtClean="0">
                          <a:ln>
                            <a:noFill/>
                          </a:ln>
                          <a:solidFill>
                            <a:srgbClr val="FF0000"/>
                          </a:solidFill>
                          <a:effectLst/>
                          <a:latin typeface="Arial" pitchFamily="34" charset="0"/>
                          <a:cs typeface="B Titr" pitchFamily="2" charset="-78"/>
                        </a:rPr>
                        <a:t>1392</a:t>
                      </a:r>
                      <a:endParaRPr kumimoji="0" lang="en-US" sz="1800" b="1" i="0" u="none" strike="noStrike" cap="none" normalizeH="0" baseline="0" dirty="0" smtClean="0">
                        <a:ln>
                          <a:noFill/>
                        </a:ln>
                        <a:solidFill>
                          <a:srgbClr val="FF0000"/>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864</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2.8</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rgbClr val="FF0000"/>
                          </a:solidFill>
                          <a:effectLst/>
                          <a:latin typeface="Arial" pitchFamily="34" charset="0"/>
                          <a:cs typeface="B Lotus" pitchFamily="2" charset="-78"/>
                        </a:rPr>
                        <a:t>36</a:t>
                      </a:r>
                      <a:endParaRPr kumimoji="0" lang="en-US" sz="3000" b="1" i="0" u="none" strike="noStrike" cap="none" normalizeH="0" baseline="0" dirty="0" smtClean="0">
                        <a:ln>
                          <a:noFill/>
                        </a:ln>
                        <a:solidFill>
                          <a:srgbClr val="FF0000"/>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0.07</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209</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71044">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1393</a:t>
                      </a:r>
                      <a:endParaRPr kumimoji="0" lang="en-US" sz="1800" b="1" i="0" u="none" strike="noStrike" cap="none" normalizeH="0" baseline="0" dirty="0" smtClean="0">
                        <a:ln>
                          <a:noFill/>
                        </a:ln>
                        <a:solidFill>
                          <a:schemeClr val="tx1"/>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786</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2.2</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69</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0.13</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127</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71044">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1394</a:t>
                      </a:r>
                      <a:endParaRPr kumimoji="0" lang="en-US" sz="1800" b="1" i="0" u="none" strike="noStrike" cap="none" normalizeH="0" baseline="0" dirty="0" smtClean="0">
                        <a:ln>
                          <a:noFill/>
                        </a:ln>
                        <a:solidFill>
                          <a:schemeClr val="tx1"/>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623</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1.7</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92</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0.21</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60</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71044">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8 ماهه 1395</a:t>
                      </a:r>
                      <a:endParaRPr kumimoji="0" lang="en-US" sz="1800" b="1" i="0" u="none" strike="noStrike" cap="none" normalizeH="0" baseline="0" dirty="0" smtClean="0">
                        <a:ln>
                          <a:noFill/>
                        </a:ln>
                        <a:solidFill>
                          <a:schemeClr val="tx1"/>
                        </a:solidFill>
                        <a:effectLst/>
                        <a:latin typeface="Arial"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375</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1.2</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72</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0.3</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80000"/>
                        </a:lnSpc>
                        <a:spcBef>
                          <a:spcPts val="600"/>
                        </a:spcBef>
                        <a:spcAft>
                          <a:spcPct val="0"/>
                        </a:spcAft>
                        <a:buClrTx/>
                        <a:buSzTx/>
                        <a:buFontTx/>
                        <a:buNone/>
                        <a:tabLst/>
                      </a:pPr>
                      <a:r>
                        <a:rPr kumimoji="0" lang="fa-IR" sz="3000" b="1" i="0" u="none" strike="noStrike" cap="none" normalizeH="0" baseline="0" dirty="0" smtClean="0">
                          <a:ln>
                            <a:noFill/>
                          </a:ln>
                          <a:solidFill>
                            <a:schemeClr val="tx1"/>
                          </a:solidFill>
                          <a:effectLst/>
                          <a:latin typeface="Arial" pitchFamily="34" charset="0"/>
                          <a:cs typeface="B Lotus" pitchFamily="2" charset="-78"/>
                        </a:rPr>
                        <a:t>29</a:t>
                      </a:r>
                      <a:endParaRPr kumimoji="0" lang="en-US" sz="3000" b="1" i="0" u="none" strike="noStrike" cap="none" normalizeH="0" baseline="0" dirty="0" smtClean="0">
                        <a:ln>
                          <a:noFill/>
                        </a:ln>
                        <a:solidFill>
                          <a:schemeClr val="tx1"/>
                        </a:solidFill>
                        <a:effectLst/>
                        <a:latin typeface="Arial"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413" name="Rectangle 77"/>
          <p:cNvSpPr>
            <a:spLocks noChangeArrowheads="1"/>
          </p:cNvSpPr>
          <p:nvPr/>
        </p:nvSpPr>
        <p:spPr bwMode="auto">
          <a:xfrm>
            <a:off x="6381760" y="6384265"/>
            <a:ext cx="3353056" cy="330883"/>
          </a:xfrm>
          <a:prstGeom prst="rect">
            <a:avLst/>
          </a:prstGeom>
          <a:noFill/>
          <a:ln w="9525">
            <a:noFill/>
            <a:miter lim="800000"/>
            <a:headEnd/>
            <a:tailEnd/>
          </a:ln>
          <a:effectLst/>
        </p:spPr>
        <p:txBody>
          <a:bodyPr wrap="none" anchor="ctr"/>
          <a:lstStyle/>
          <a:p>
            <a:pPr algn="l" rtl="0" eaLnBrk="0" hangingPunct="0">
              <a:buClr>
                <a:srgbClr val="FF00FF"/>
              </a:buClr>
              <a:buFont typeface="Wingdings" pitchFamily="2" charset="2"/>
              <a:buNone/>
            </a:pPr>
            <a:r>
              <a:rPr lang="fa-IR" sz="1517" b="1" dirty="0">
                <a:cs typeface="B Koodak" pitchFamily="2" charset="-78"/>
              </a:rPr>
              <a:t>مأخذ:گمرک ایران و سازمان توسعه تجارت ایران </a:t>
            </a:r>
            <a:endParaRPr lang="en-US" sz="1517" b="1" dirty="0">
              <a:cs typeface="B Koodak" pitchFamily="2" charset="-78"/>
            </a:endParaRPr>
          </a:p>
        </p:txBody>
      </p:sp>
      <p:sp>
        <p:nvSpPr>
          <p:cNvPr id="14420" name="Rectangle 84"/>
          <p:cNvSpPr>
            <a:spLocks noChangeArrowheads="1"/>
          </p:cNvSpPr>
          <p:nvPr/>
        </p:nvSpPr>
        <p:spPr bwMode="auto">
          <a:xfrm>
            <a:off x="344488" y="764704"/>
            <a:ext cx="1559851" cy="311282"/>
          </a:xfrm>
          <a:prstGeom prst="rect">
            <a:avLst/>
          </a:prstGeom>
          <a:noFill/>
          <a:ln w="9525">
            <a:noFill/>
            <a:miter lim="800000"/>
            <a:headEnd/>
            <a:tailEnd/>
          </a:ln>
          <a:effectLst/>
        </p:spPr>
        <p:txBody>
          <a:bodyPr wrap="none" anchor="ctr"/>
          <a:lstStyle/>
          <a:p>
            <a:pPr algn="l" rtl="0" eaLnBrk="0" hangingPunct="0">
              <a:buClr>
                <a:srgbClr val="FF00FF"/>
              </a:buClr>
              <a:buFont typeface="Wingdings" pitchFamily="2" charset="2"/>
              <a:buNone/>
            </a:pPr>
            <a:r>
              <a:rPr lang="fa-IR" sz="1517" b="1" dirty="0">
                <a:cs typeface="B Lotus" pitchFamily="2" charset="-78"/>
              </a:rPr>
              <a:t>ارزش : میلیون دلار</a:t>
            </a:r>
            <a:endParaRPr lang="en-US" sz="1517" b="1" dirty="0">
              <a:cs typeface="B Lotus" pitchFamily="2" charset="-7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846468893"/>
              </p:ext>
            </p:extLst>
          </p:nvPr>
        </p:nvGraphicFramePr>
        <p:xfrm>
          <a:off x="452406" y="642918"/>
          <a:ext cx="8605050" cy="5455045"/>
        </p:xfrm>
        <a:graphic>
          <a:graphicData uri="http://schemas.openxmlformats.org/drawingml/2006/table">
            <a:tbl>
              <a:tblPr/>
              <a:tblGrid>
                <a:gridCol w="2333912"/>
                <a:gridCol w="2130963"/>
                <a:gridCol w="2232437"/>
                <a:gridCol w="1907738"/>
              </a:tblGrid>
              <a:tr h="481826">
                <a:tc>
                  <a:txBody>
                    <a:bodyPr/>
                    <a:lstStyle/>
                    <a:p>
                      <a:pPr algn="ctr" rtl="1" fontAlgn="ctr"/>
                      <a:r>
                        <a:rPr lang="fa-IR" sz="1600" b="0" i="0" u="none" strike="noStrike" dirty="0">
                          <a:solidFill>
                            <a:srgbClr val="000000"/>
                          </a:solidFill>
                          <a:latin typeface="Titr"/>
                          <a:cs typeface="B Titr" pitchFamily="2" charset="-78"/>
                        </a:rPr>
                        <a:t>تراز </a:t>
                      </a:r>
                      <a:r>
                        <a:rPr lang="fa-IR" sz="1600" b="0" i="0" u="none" strike="noStrike" dirty="0" smtClean="0">
                          <a:solidFill>
                            <a:srgbClr val="000000"/>
                          </a:solidFill>
                          <a:latin typeface="Titr"/>
                          <a:cs typeface="B Titr" pitchFamily="2" charset="-78"/>
                        </a:rPr>
                        <a:t>تجاري</a:t>
                      </a:r>
                    </a:p>
                    <a:p>
                      <a:pPr algn="ctr" rtl="1" fontAlgn="ctr"/>
                      <a:endParaRPr lang="fa-IR" sz="1600" b="0" i="0" u="none" strike="noStrike" dirty="0">
                        <a:solidFill>
                          <a:srgbClr val="000000"/>
                        </a:solidFill>
                        <a:latin typeface="Titr"/>
                        <a:cs typeface="B Titr" pitchFamily="2" charset="-78"/>
                      </a:endParaRP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t"/>
                      <a:r>
                        <a:rPr lang="fa-IR" sz="1600" b="0" i="0" u="none" strike="noStrike" dirty="0">
                          <a:solidFill>
                            <a:srgbClr val="000000"/>
                          </a:solidFill>
                          <a:latin typeface="Titr"/>
                          <a:cs typeface="B Titr" pitchFamily="2" charset="-78"/>
                        </a:rPr>
                        <a:t>واردات </a:t>
                      </a:r>
                      <a:r>
                        <a:rPr lang="fa-IR" sz="1600" b="0" i="0" u="none" strike="noStrike" dirty="0" smtClean="0">
                          <a:solidFill>
                            <a:srgbClr val="000000"/>
                          </a:solidFill>
                          <a:latin typeface="Titr"/>
                          <a:cs typeface="B Titr" pitchFamily="2" charset="-78"/>
                        </a:rPr>
                        <a:t>ایران (هزار دلار)</a:t>
                      </a:r>
                    </a:p>
                    <a:p>
                      <a:pPr algn="ctr" rtl="1" fontAlgn="t"/>
                      <a:endParaRPr lang="fa-IR" sz="1600" b="0" i="0" u="none" strike="noStrike" dirty="0">
                        <a:solidFill>
                          <a:srgbClr val="000000"/>
                        </a:solidFill>
                        <a:latin typeface="Titr"/>
                        <a:cs typeface="B Titr" pitchFamily="2" charset="-78"/>
                      </a:endParaRP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t"/>
                      <a:r>
                        <a:rPr lang="fa-IR" sz="1600" b="0" i="0" u="none" strike="noStrike" dirty="0">
                          <a:solidFill>
                            <a:srgbClr val="000000"/>
                          </a:solidFill>
                          <a:latin typeface="Titr"/>
                          <a:cs typeface="B Titr" pitchFamily="2" charset="-78"/>
                        </a:rPr>
                        <a:t>صادرات </a:t>
                      </a:r>
                      <a:r>
                        <a:rPr lang="fa-IR" sz="1600" b="0" i="0" u="none" strike="noStrike" dirty="0" smtClean="0">
                          <a:solidFill>
                            <a:srgbClr val="000000"/>
                          </a:solidFill>
                          <a:latin typeface="Titr"/>
                          <a:cs typeface="B Titr" pitchFamily="2" charset="-78"/>
                        </a:rPr>
                        <a:t>ایران (هزار دلار)</a:t>
                      </a:r>
                    </a:p>
                    <a:p>
                      <a:pPr algn="ctr" rtl="1" fontAlgn="t"/>
                      <a:endParaRPr lang="fa-IR" sz="1600" b="0" i="0" u="none" strike="noStrike" dirty="0">
                        <a:solidFill>
                          <a:srgbClr val="000000"/>
                        </a:solidFill>
                        <a:latin typeface="Titr"/>
                        <a:cs typeface="B Titr" pitchFamily="2" charset="-78"/>
                      </a:endParaRP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endParaRPr lang="fa-IR" sz="1600" b="0" i="0" u="none" strike="noStrike" dirty="0" smtClean="0">
                        <a:solidFill>
                          <a:srgbClr val="000000"/>
                        </a:solidFill>
                        <a:latin typeface="Titr"/>
                        <a:cs typeface="B Titr" pitchFamily="2" charset="-78"/>
                      </a:endParaRPr>
                    </a:p>
                    <a:p>
                      <a:pPr algn="ctr" rtl="1" fontAlgn="ctr"/>
                      <a:r>
                        <a:rPr lang="fa-IR" sz="1600" b="0" i="0" u="none" strike="noStrike" dirty="0" smtClean="0">
                          <a:solidFill>
                            <a:srgbClr val="000000"/>
                          </a:solidFill>
                          <a:latin typeface="Titr"/>
                          <a:cs typeface="B Titr" pitchFamily="2" charset="-78"/>
                        </a:rPr>
                        <a:t>نام كشور</a:t>
                      </a:r>
                    </a:p>
                    <a:p>
                      <a:pPr algn="ctr" rtl="1" fontAlgn="ctr"/>
                      <a:endParaRPr lang="fa-IR" sz="1600" b="0" i="0" u="none" strike="noStrike" dirty="0">
                        <a:solidFill>
                          <a:srgbClr val="000000"/>
                        </a:solidFill>
                        <a:latin typeface="Titr"/>
                        <a:cs typeface="B Titr" pitchFamily="2" charset="-78"/>
                      </a:endParaRP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en-US" sz="2000" b="0" i="0" u="none" strike="noStrike" dirty="0" smtClean="0">
                          <a:solidFill>
                            <a:srgbClr val="FF0000"/>
                          </a:solidFill>
                          <a:latin typeface="B Yagut"/>
                          <a:cs typeface="+mn-cs"/>
                        </a:rPr>
                        <a:t>-</a:t>
                      </a:r>
                      <a:r>
                        <a:rPr lang="fa-IR" sz="2000" b="0" i="0" u="none" strike="noStrike" dirty="0" smtClean="0">
                          <a:solidFill>
                            <a:srgbClr val="FF0000"/>
                          </a:solidFill>
                          <a:latin typeface="B Yagut"/>
                          <a:cs typeface="+mn-cs"/>
                        </a:rPr>
                        <a:t>9959</a:t>
                      </a:r>
                      <a:endParaRPr lang="fa-IR" sz="2000" b="0" i="0" u="none" strike="noStrike" dirty="0">
                        <a:solidFill>
                          <a:srgbClr val="FF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FF0000"/>
                          </a:solidFill>
                          <a:latin typeface="B Yagut"/>
                          <a:cs typeface="+mn-cs"/>
                        </a:rPr>
                        <a:t>32586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FF0000"/>
                          </a:solidFill>
                          <a:latin typeface="B Yagut"/>
                          <a:cs typeface="+mn-cs"/>
                        </a:rPr>
                        <a:t>22627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FF0000"/>
                          </a:solidFill>
                          <a:latin typeface="B Yagut"/>
                          <a:cs typeface="+mn-cs"/>
                        </a:rPr>
                        <a:t>آفريقاي جنوبي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000000"/>
                          </a:solidFill>
                          <a:latin typeface="B Yagut"/>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000000"/>
                          </a:solidFill>
                          <a:latin typeface="B Yagut"/>
                          <a:cs typeface="+mn-cs"/>
                        </a:rPr>
                        <a:t>آنگولا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000000"/>
                          </a:solidFill>
                          <a:latin typeface="B Yagut"/>
                          <a:cs typeface="+mn-cs"/>
                        </a:rPr>
                        <a:t>1661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287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1948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000000"/>
                          </a:solidFill>
                          <a:latin typeface="B Yagut"/>
                          <a:cs typeface="+mn-cs"/>
                        </a:rPr>
                        <a:t>اتيوپي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000000"/>
                          </a:solidFill>
                          <a:latin typeface="B Yagut"/>
                          <a:cs typeface="+mn-cs"/>
                        </a:rPr>
                        <a:t>1180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1180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000000"/>
                          </a:solidFill>
                          <a:latin typeface="B Yagut"/>
                          <a:cs typeface="+mn-cs"/>
                        </a:rPr>
                        <a:t>اريتره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FF0000"/>
                          </a:solidFill>
                          <a:latin typeface="B Yagut"/>
                          <a:cs typeface="+mn-cs"/>
                        </a:rPr>
                        <a:t>18031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FF0000"/>
                          </a:solidFill>
                          <a:latin typeface="B Yagut"/>
                          <a:cs typeface="+mn-cs"/>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FF0000"/>
                          </a:solidFill>
                          <a:latin typeface="B Yagut"/>
                          <a:cs typeface="+mn-cs"/>
                        </a:rPr>
                        <a:t>18036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FF0000"/>
                          </a:solidFill>
                          <a:latin typeface="B Yagut"/>
                          <a:cs typeface="+mn-cs"/>
                        </a:rPr>
                        <a:t>الجزاير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000000"/>
                          </a:solidFill>
                          <a:latin typeface="B Yagut"/>
                          <a:cs typeface="+mn-cs"/>
                        </a:rPr>
                        <a:t>1618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1618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000000"/>
                          </a:solidFill>
                          <a:latin typeface="B Yagut"/>
                          <a:cs typeface="+mn-cs"/>
                        </a:rPr>
                        <a:t>اوگاندا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000000"/>
                          </a:solidFill>
                          <a:latin typeface="B Yagut"/>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000000"/>
                          </a:solidFill>
                          <a:latin typeface="B Yagut"/>
                          <a:cs typeface="+mn-cs"/>
                        </a:rPr>
                        <a:t>بروندي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000000"/>
                          </a:solidFill>
                          <a:latin typeface="B Yagut"/>
                          <a:cs typeface="+mn-cs"/>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dirty="0">
                          <a:solidFill>
                            <a:srgbClr val="000000"/>
                          </a:solidFill>
                          <a:latin typeface="B Yagut"/>
                          <a:cs typeface="+mn-cs"/>
                        </a:rPr>
                        <a:t>193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000000"/>
                          </a:solidFill>
                          <a:latin typeface="B Yagut"/>
                          <a:cs typeface="+mn-cs"/>
                        </a:rPr>
                        <a:t>بنين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en-US" sz="2000" b="0" i="0" u="none" strike="noStrike" dirty="0" smtClean="0">
                          <a:solidFill>
                            <a:srgbClr val="000000"/>
                          </a:solidFill>
                          <a:latin typeface="B Yagut"/>
                          <a:cs typeface="+mn-cs"/>
                        </a:rPr>
                        <a:t>-</a:t>
                      </a:r>
                      <a:r>
                        <a:rPr lang="fa-IR" sz="2000" b="0" i="0" u="none" strike="noStrike" dirty="0" smtClean="0">
                          <a:solidFill>
                            <a:srgbClr val="000000"/>
                          </a:solidFill>
                          <a:latin typeface="B Yagut"/>
                          <a:cs typeface="+mn-cs"/>
                        </a:rPr>
                        <a:t>37</a:t>
                      </a:r>
                      <a:endParaRPr lang="fa-IR" sz="2000" b="0" i="0" u="none" strike="noStrike" dirty="0">
                        <a:solidFill>
                          <a:srgbClr val="00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37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000000"/>
                          </a:solidFill>
                          <a:latin typeface="B Yagut"/>
                          <a:cs typeface="+mn-cs"/>
                        </a:rPr>
                        <a:t>بوتسوانا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000000"/>
                          </a:solidFill>
                          <a:latin typeface="B Yagut"/>
                          <a:cs typeface="+mn-cs"/>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184</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000000"/>
                          </a:solidFill>
                          <a:latin typeface="B Yagut"/>
                          <a:cs typeface="+mn-cs"/>
                        </a:rPr>
                        <a:t>بوروكينافاسو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000000"/>
                          </a:solidFill>
                          <a:latin typeface="B Yagut"/>
                          <a:cs typeface="+mn-cs"/>
                        </a:rPr>
                        <a:t>374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374</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000000"/>
                          </a:solidFill>
                          <a:latin typeface="B Yagut"/>
                          <a:cs typeface="+mn-cs"/>
                        </a:rPr>
                        <a:t>توگو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FF0000"/>
                          </a:solidFill>
                          <a:latin typeface="B Yagut"/>
                          <a:cs typeface="+mn-cs"/>
                        </a:rPr>
                        <a:t>8428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FF0000"/>
                          </a:solidFill>
                          <a:latin typeface="B Yagut"/>
                          <a:cs typeface="+mn-cs"/>
                        </a:rPr>
                        <a:t>2659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FF0000"/>
                          </a:solidFill>
                          <a:latin typeface="B Yagut"/>
                          <a:cs typeface="+mn-cs"/>
                        </a:rPr>
                        <a:t>11087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a:solidFill>
                            <a:srgbClr val="FF0000"/>
                          </a:solidFill>
                          <a:latin typeface="B Yagut"/>
                          <a:cs typeface="+mn-cs"/>
                        </a:rPr>
                        <a:t>تونس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000000"/>
                          </a:solidFill>
                          <a:latin typeface="B Yagut"/>
                          <a:cs typeface="+mn-cs"/>
                        </a:rPr>
                        <a:t>3010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3010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smtClean="0">
                          <a:solidFill>
                            <a:srgbClr val="000000"/>
                          </a:solidFill>
                          <a:latin typeface="B Yagut"/>
                          <a:cs typeface="+mn-cs"/>
                        </a:rPr>
                        <a:t>ليبي</a:t>
                      </a:r>
                      <a:endParaRPr lang="fa-IR" sz="2000" b="1" i="0" u="none" strike="noStrike" dirty="0">
                        <a:solidFill>
                          <a:srgbClr val="00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000000"/>
                          </a:solidFill>
                          <a:latin typeface="B Yagut"/>
                          <a:cs typeface="+mn-cs"/>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a:solidFill>
                            <a:srgbClr val="000000"/>
                          </a:solidFill>
                          <a:latin typeface="B Yagut"/>
                          <a:cs typeface="+mn-cs"/>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smtClean="0">
                          <a:solidFill>
                            <a:srgbClr val="000000"/>
                          </a:solidFill>
                          <a:latin typeface="B Yagut"/>
                          <a:cs typeface="+mn-cs"/>
                        </a:rPr>
                        <a:t>آفريقاي </a:t>
                      </a:r>
                      <a:r>
                        <a:rPr lang="fa-IR" sz="2000" b="1" i="0" u="none" strike="noStrike" dirty="0">
                          <a:solidFill>
                            <a:srgbClr val="000000"/>
                          </a:solidFill>
                          <a:latin typeface="B Yagut"/>
                          <a:cs typeface="+mn-cs"/>
                        </a:rPr>
                        <a:t>مركزي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3682">
                <a:tc>
                  <a:txBody>
                    <a:bodyPr/>
                    <a:lstStyle/>
                    <a:p>
                      <a:pPr algn="ctr" fontAlgn="ctr"/>
                      <a:r>
                        <a:rPr lang="fa-IR" sz="2000" b="0" i="0" u="none" strike="noStrike" dirty="0">
                          <a:solidFill>
                            <a:srgbClr val="FF0000"/>
                          </a:solidFill>
                          <a:latin typeface="B Yagut"/>
                          <a:cs typeface="+mn-cs"/>
                        </a:rPr>
                        <a:t>45677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dirty="0">
                          <a:solidFill>
                            <a:srgbClr val="FF0000"/>
                          </a:solidFill>
                          <a:latin typeface="B Yagut"/>
                          <a:cs typeface="+mn-cs"/>
                        </a:rPr>
                        <a:t>657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fa-IR" sz="2000" b="1" i="0" u="none" strike="noStrike" dirty="0">
                          <a:solidFill>
                            <a:srgbClr val="FF0000"/>
                          </a:solidFill>
                          <a:latin typeface="B Yagut"/>
                          <a:cs typeface="+mn-cs"/>
                        </a:rPr>
                        <a:t>46334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1" fontAlgn="ctr"/>
                      <a:r>
                        <a:rPr lang="fa-IR" sz="2000" b="1" i="0" u="none" strike="noStrike" dirty="0" smtClean="0">
                          <a:solidFill>
                            <a:srgbClr val="FF0000"/>
                          </a:solidFill>
                          <a:latin typeface="B Yagut"/>
                          <a:cs typeface="+mn-cs"/>
                        </a:rPr>
                        <a:t>تانزانيا</a:t>
                      </a:r>
                      <a:endParaRPr lang="fa-IR" sz="2000" b="1" i="0" u="none" strike="noStrike" dirty="0">
                        <a:solidFill>
                          <a:srgbClr val="FF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17"/>
          <p:cNvSpPr>
            <a:spLocks noChangeArrowheads="1"/>
          </p:cNvSpPr>
          <p:nvPr/>
        </p:nvSpPr>
        <p:spPr bwMode="auto">
          <a:xfrm>
            <a:off x="285753" y="71414"/>
            <a:ext cx="9453593" cy="572464"/>
          </a:xfrm>
          <a:prstGeom prst="rect">
            <a:avLst/>
          </a:prstGeom>
          <a:noFill/>
          <a:ln w="9525" algn="ctr">
            <a:noFill/>
            <a:miter lim="800000"/>
            <a:headEnd/>
            <a:tailEnd/>
          </a:ln>
          <a:effectLst/>
        </p:spPr>
        <p:txBody>
          <a:bodyPr wrap="square"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indent="486687" algn="ctr">
              <a:lnSpc>
                <a:spcPct val="120000"/>
              </a:lnSpc>
            </a:pPr>
            <a:r>
              <a:rPr lang="fa-IR" altLang="zh-CN" sz="2600" dirty="0" smtClean="0">
                <a:solidFill>
                  <a:srgbClr val="800000"/>
                </a:solidFill>
                <a:latin typeface="Verdana" pitchFamily="34" charset="0"/>
                <a:ea typeface="SimSun" pitchFamily="2" charset="-122"/>
                <a:cs typeface="B Titr" pitchFamily="2" charset="-78"/>
              </a:rPr>
              <a:t>2)آ</a:t>
            </a:r>
            <a:r>
              <a:rPr lang="fa-IR" altLang="zh-CN" sz="2400" dirty="0" smtClean="0">
                <a:solidFill>
                  <a:srgbClr val="800000"/>
                </a:solidFill>
                <a:latin typeface="Verdana" pitchFamily="34" charset="0"/>
                <a:ea typeface="SimSun" pitchFamily="2" charset="-122"/>
                <a:cs typeface="B Titr" pitchFamily="2" charset="-78"/>
              </a:rPr>
              <a:t>مار صادرات  و واردات  ایران با قاره آفریقا به تفکیک کشوری سال 1394</a:t>
            </a:r>
            <a:endParaRPr lang="fa-IR" altLang="zh-CN" sz="2400" dirty="0">
              <a:solidFill>
                <a:srgbClr val="800000"/>
              </a:solidFill>
              <a:latin typeface="Verdana" pitchFamily="34" charset="0"/>
              <a:ea typeface="SimSun" pitchFamily="2" charset="-122"/>
              <a:cs typeface="B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27916821"/>
              </p:ext>
            </p:extLst>
          </p:nvPr>
        </p:nvGraphicFramePr>
        <p:xfrm>
          <a:off x="238092" y="500068"/>
          <a:ext cx="8929751" cy="5572343"/>
        </p:xfrm>
        <a:graphic>
          <a:graphicData uri="http://schemas.openxmlformats.org/drawingml/2006/table">
            <a:tbl>
              <a:tblPr/>
              <a:tblGrid>
                <a:gridCol w="2333912"/>
                <a:gridCol w="2130963"/>
                <a:gridCol w="2232437"/>
                <a:gridCol w="2232439"/>
              </a:tblGrid>
              <a:tr h="552668">
                <a:tc>
                  <a:txBody>
                    <a:bodyPr/>
                    <a:lstStyle/>
                    <a:p>
                      <a:pPr algn="ctr" rtl="1" fontAlgn="ctr"/>
                      <a:r>
                        <a:rPr lang="fa-IR" sz="1800" b="0" i="0" u="none" strike="noStrike" dirty="0">
                          <a:solidFill>
                            <a:srgbClr val="000000"/>
                          </a:solidFill>
                          <a:latin typeface="Titr"/>
                          <a:cs typeface="B Titr" pitchFamily="2" charset="-78"/>
                        </a:rPr>
                        <a:t>تراز تجاري</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t"/>
                      <a:r>
                        <a:rPr lang="fa-IR" sz="1800" b="0" i="0" u="none" strike="noStrike" dirty="0">
                          <a:solidFill>
                            <a:srgbClr val="000000"/>
                          </a:solidFill>
                          <a:latin typeface="Titr"/>
                          <a:cs typeface="B Titr" pitchFamily="2" charset="-78"/>
                        </a:rPr>
                        <a:t>واردات </a:t>
                      </a:r>
                      <a:r>
                        <a:rPr lang="fa-IR" sz="1800" b="0" i="0" u="none" strike="noStrike" dirty="0" smtClean="0">
                          <a:solidFill>
                            <a:srgbClr val="000000"/>
                          </a:solidFill>
                          <a:latin typeface="Titr"/>
                          <a:cs typeface="B Titr" pitchFamily="2" charset="-78"/>
                        </a:rPr>
                        <a:t>ایران</a:t>
                      </a:r>
                      <a:endParaRPr lang="fa-IR" sz="1800" b="0" i="0" u="none" strike="noStrike" dirty="0">
                        <a:solidFill>
                          <a:srgbClr val="000000"/>
                        </a:solidFill>
                        <a:latin typeface="Titr"/>
                        <a:cs typeface="B Titr" pitchFamily="2" charset="-78"/>
                      </a:endParaRPr>
                    </a:p>
                  </a:txBody>
                  <a:tcPr marL="8650" marR="8650" marT="8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t"/>
                      <a:r>
                        <a:rPr lang="fa-IR" sz="1800" b="0" i="0" u="none" strike="noStrike" dirty="0">
                          <a:solidFill>
                            <a:srgbClr val="000000"/>
                          </a:solidFill>
                          <a:latin typeface="Titr"/>
                          <a:cs typeface="B Titr" pitchFamily="2" charset="-78"/>
                        </a:rPr>
                        <a:t>صادرات </a:t>
                      </a:r>
                      <a:r>
                        <a:rPr lang="fa-IR" sz="1800" b="0" i="0" u="none" strike="noStrike" dirty="0" smtClean="0">
                          <a:solidFill>
                            <a:srgbClr val="000000"/>
                          </a:solidFill>
                          <a:latin typeface="Titr"/>
                          <a:cs typeface="B Titr" pitchFamily="2" charset="-78"/>
                        </a:rPr>
                        <a:t>ایران</a:t>
                      </a:r>
                      <a:endParaRPr lang="fa-IR" sz="1800" b="0" i="0" u="none" strike="noStrike" dirty="0">
                        <a:solidFill>
                          <a:srgbClr val="000000"/>
                        </a:solidFill>
                        <a:latin typeface="Titr"/>
                        <a:cs typeface="B Titr" pitchFamily="2" charset="-78"/>
                      </a:endParaRPr>
                    </a:p>
                  </a:txBody>
                  <a:tcPr marL="8650" marR="8650" marT="8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800" b="0" i="0" u="none" strike="noStrike" dirty="0">
                          <a:solidFill>
                            <a:srgbClr val="000000"/>
                          </a:solidFill>
                          <a:latin typeface="Titr"/>
                          <a:cs typeface="B Titr" pitchFamily="2" charset="-78"/>
                        </a:rPr>
                        <a:t>نام كشور</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dirty="0">
                          <a:solidFill>
                            <a:srgbClr val="FF0000"/>
                          </a:solidFill>
                          <a:latin typeface="B Yagut"/>
                          <a:cs typeface="+mn-cs"/>
                        </a:rPr>
                        <a:t>17361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FF0000"/>
                          </a:solidFill>
                          <a:latin typeface="B Yagut"/>
                          <a:cs typeface="+mn-cs"/>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FF0000"/>
                          </a:solidFill>
                          <a:latin typeface="B Yagut"/>
                          <a:cs typeface="+mn-cs"/>
                        </a:rPr>
                        <a:t>17383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FF0000"/>
                          </a:solidFill>
                          <a:latin typeface="B Yagut"/>
                          <a:cs typeface="+mn-cs"/>
                        </a:rPr>
                        <a:t>جيبوتي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en-US" sz="2000" b="0" i="0" u="none" strike="noStrike" dirty="0" smtClean="0">
                          <a:solidFill>
                            <a:srgbClr val="000000"/>
                          </a:solidFill>
                          <a:latin typeface="B Yagut"/>
                          <a:cs typeface="+mn-cs"/>
                        </a:rPr>
                        <a:t>-</a:t>
                      </a:r>
                      <a:r>
                        <a:rPr lang="fa-IR" sz="2000" b="0" i="0" u="none" strike="noStrike" dirty="0" smtClean="0">
                          <a:solidFill>
                            <a:srgbClr val="000000"/>
                          </a:solidFill>
                          <a:latin typeface="B Yagut"/>
                          <a:cs typeface="+mn-cs"/>
                        </a:rPr>
                        <a:t>16</a:t>
                      </a:r>
                      <a:endParaRPr lang="fa-IR" sz="2000" b="0" i="0" u="none" strike="noStrike" dirty="0">
                        <a:solidFill>
                          <a:srgbClr val="00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چاد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en-US" sz="2000" b="0" i="0" u="none" strike="noStrike" dirty="0" smtClean="0">
                          <a:solidFill>
                            <a:srgbClr val="000000"/>
                          </a:solidFill>
                          <a:latin typeface="B Yagut"/>
                          <a:cs typeface="+mn-cs"/>
                        </a:rPr>
                        <a:t>-</a:t>
                      </a:r>
                      <a:r>
                        <a:rPr lang="fa-IR" sz="2000" b="0" i="0" u="none" strike="noStrike" dirty="0" smtClean="0">
                          <a:solidFill>
                            <a:srgbClr val="000000"/>
                          </a:solidFill>
                          <a:latin typeface="B Yagut"/>
                          <a:cs typeface="+mn-cs"/>
                        </a:rPr>
                        <a:t>446</a:t>
                      </a:r>
                      <a:endParaRPr lang="fa-IR" sz="2000" b="0" i="0" u="none" strike="noStrike" dirty="0">
                        <a:solidFill>
                          <a:srgbClr val="00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رواندا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رينيون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زئير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en-US" sz="2000" b="0" i="0" u="none" strike="noStrike" dirty="0" smtClean="0">
                          <a:solidFill>
                            <a:srgbClr val="000000"/>
                          </a:solidFill>
                          <a:latin typeface="B Yagut"/>
                          <a:cs typeface="+mn-cs"/>
                        </a:rPr>
                        <a:t>-</a:t>
                      </a:r>
                      <a:r>
                        <a:rPr lang="fa-IR" sz="2000" b="0" i="0" u="none" strike="noStrike" dirty="0" smtClean="0">
                          <a:solidFill>
                            <a:srgbClr val="000000"/>
                          </a:solidFill>
                          <a:latin typeface="B Yagut"/>
                          <a:cs typeface="+mn-cs"/>
                        </a:rPr>
                        <a:t>10911</a:t>
                      </a:r>
                      <a:endParaRPr lang="fa-IR" sz="2000" b="0" i="0" u="none" strike="noStrike" dirty="0">
                        <a:solidFill>
                          <a:srgbClr val="00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11117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206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زامبيا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388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389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زيمبابوه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سائوتوم و پرينسيپ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8275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73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8348</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ساحل عاج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en-US" sz="2000" b="0" i="0" u="none" strike="noStrike" dirty="0" smtClean="0">
                          <a:solidFill>
                            <a:srgbClr val="000000"/>
                          </a:solidFill>
                          <a:latin typeface="B Yagut"/>
                          <a:cs typeface="+mn-cs"/>
                        </a:rPr>
                        <a:t>-</a:t>
                      </a:r>
                      <a:r>
                        <a:rPr lang="fa-IR" sz="2000" b="0" i="0" u="none" strike="noStrike" dirty="0" smtClean="0">
                          <a:solidFill>
                            <a:srgbClr val="000000"/>
                          </a:solidFill>
                          <a:latin typeface="B Yagut"/>
                          <a:cs typeface="+mn-cs"/>
                        </a:rPr>
                        <a:t>740</a:t>
                      </a:r>
                      <a:endParaRPr lang="fa-IR" sz="2000" b="0" i="0" u="none" strike="noStrike" dirty="0">
                        <a:solidFill>
                          <a:srgbClr val="00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2498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1758</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سنگال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en-US" sz="2000" b="0" i="0" u="none" strike="noStrike" dirty="0" smtClean="0">
                          <a:solidFill>
                            <a:srgbClr val="000000"/>
                          </a:solidFill>
                          <a:latin typeface="B Yagut"/>
                          <a:cs typeface="+mn-cs"/>
                        </a:rPr>
                        <a:t>-</a:t>
                      </a:r>
                      <a:r>
                        <a:rPr lang="fa-IR" sz="2000" b="0" i="0" u="none" strike="noStrike" dirty="0" smtClean="0">
                          <a:solidFill>
                            <a:srgbClr val="000000"/>
                          </a:solidFill>
                          <a:latin typeface="B Yagut"/>
                          <a:cs typeface="+mn-cs"/>
                        </a:rPr>
                        <a:t>12694</a:t>
                      </a:r>
                      <a:endParaRPr lang="fa-IR" sz="2000" b="0" i="0" u="none" strike="noStrike" dirty="0">
                        <a:solidFill>
                          <a:srgbClr val="00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12694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سوازيلند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FF0000"/>
                          </a:solidFill>
                          <a:latin typeface="B Yagut"/>
                          <a:cs typeface="+mn-cs"/>
                        </a:rPr>
                        <a:t>68376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FF0000"/>
                          </a:solidFill>
                          <a:latin typeface="B Yagut"/>
                          <a:cs typeface="+mn-cs"/>
                        </a:rPr>
                        <a:t>12541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FF0000"/>
                          </a:solidFill>
                          <a:latin typeface="B Yagut"/>
                          <a:cs typeface="+mn-cs"/>
                        </a:rPr>
                        <a:t>80917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FF0000"/>
                          </a:solidFill>
                          <a:latin typeface="B Yagut"/>
                          <a:cs typeface="+mn-cs"/>
                        </a:rPr>
                        <a:t>سودان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سودان جنوبي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FF0000"/>
                          </a:solidFill>
                          <a:latin typeface="B Yagut"/>
                          <a:cs typeface="+mn-cs"/>
                        </a:rPr>
                        <a:t>20968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FF0000"/>
                          </a:solidFill>
                          <a:latin typeface="B Yagut"/>
                          <a:cs typeface="+mn-cs"/>
                        </a:rPr>
                        <a:t>786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FF0000"/>
                          </a:solidFill>
                          <a:latin typeface="B Yagut"/>
                          <a:cs typeface="+mn-cs"/>
                        </a:rPr>
                        <a:t>21754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FF0000"/>
                          </a:solidFill>
                          <a:latin typeface="B Yagut"/>
                          <a:cs typeface="+mn-cs"/>
                        </a:rPr>
                        <a:t>سومالي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dirty="0">
                          <a:solidFill>
                            <a:srgbClr val="000000"/>
                          </a:solidFill>
                          <a:latin typeface="B Yagut"/>
                          <a:cs typeface="+mn-cs"/>
                        </a:rPr>
                        <a:t>663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dirty="0">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dirty="0">
                          <a:solidFill>
                            <a:srgbClr val="000000"/>
                          </a:solidFill>
                          <a:latin typeface="B Yagut"/>
                          <a:cs typeface="+mn-cs"/>
                        </a:rPr>
                        <a:t>663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سيرالئون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3" name="Rectangle 311"/>
          <p:cNvSpPr>
            <a:spLocks noChangeArrowheads="1"/>
          </p:cNvSpPr>
          <p:nvPr/>
        </p:nvSpPr>
        <p:spPr bwMode="auto">
          <a:xfrm>
            <a:off x="-47660" y="105622"/>
            <a:ext cx="9204325" cy="375809"/>
          </a:xfrm>
          <a:prstGeom prst="rect">
            <a:avLst/>
          </a:prstGeom>
          <a:noFill/>
          <a:ln w="9525">
            <a:noFill/>
            <a:miter lim="800000"/>
            <a:headEnd/>
            <a:tailEnd/>
          </a:ln>
          <a:effectLst/>
        </p:spPr>
        <p:txBody>
          <a:bodyPr anchor="ctr">
            <a:spAutoFit/>
          </a:bodyPr>
          <a:lstStyle/>
          <a:p>
            <a:pPr rtl="1">
              <a:lnSpc>
                <a:spcPct val="80000"/>
              </a:lnSpc>
            </a:pPr>
            <a:r>
              <a:rPr lang="fa-IR" altLang="zh-CN" sz="2167" dirty="0" smtClean="0">
                <a:solidFill>
                  <a:srgbClr val="800000"/>
                </a:solidFill>
                <a:latin typeface="Verdana" pitchFamily="34" charset="0"/>
                <a:ea typeface="SimSun" pitchFamily="2" charset="-122"/>
                <a:cs typeface="B Titr" pitchFamily="2" charset="-78"/>
              </a:rPr>
              <a:t> </a:t>
            </a:r>
            <a:r>
              <a:rPr lang="fa-IR" altLang="zh-CN" sz="2167" dirty="0">
                <a:solidFill>
                  <a:srgbClr val="800000"/>
                </a:solidFill>
                <a:latin typeface="Verdana" pitchFamily="34" charset="0"/>
                <a:ea typeface="SimSun" pitchFamily="2" charset="-122"/>
                <a:cs typeface="B Titr" pitchFamily="2" charset="-78"/>
              </a:rPr>
              <a:t>ادامه </a:t>
            </a:r>
            <a:r>
              <a:rPr lang="fa-IR" altLang="zh-CN" sz="2167" dirty="0" smtClean="0">
                <a:solidFill>
                  <a:srgbClr val="800000"/>
                </a:solidFill>
                <a:latin typeface="Verdana" pitchFamily="34" charset="0"/>
                <a:ea typeface="SimSun" pitchFamily="2" charset="-122"/>
                <a:cs typeface="B Titr" pitchFamily="2" charset="-78"/>
              </a:rPr>
              <a:t>...</a:t>
            </a:r>
            <a:endParaRPr lang="fa-IR" altLang="zh-CN" sz="2167" dirty="0">
              <a:solidFill>
                <a:srgbClr val="800000"/>
              </a:solidFill>
              <a:latin typeface="Verdana" pitchFamily="34" charset="0"/>
              <a:ea typeface="SimSun" pitchFamily="2" charset="-122"/>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38092" y="500068"/>
          <a:ext cx="8929751" cy="5272165"/>
        </p:xfrm>
        <a:graphic>
          <a:graphicData uri="http://schemas.openxmlformats.org/drawingml/2006/table">
            <a:tbl>
              <a:tblPr/>
              <a:tblGrid>
                <a:gridCol w="2333912"/>
                <a:gridCol w="2130963"/>
                <a:gridCol w="2232437"/>
                <a:gridCol w="2232439"/>
              </a:tblGrid>
              <a:tr h="326314">
                <a:tc>
                  <a:txBody>
                    <a:bodyPr/>
                    <a:lstStyle/>
                    <a:p>
                      <a:pPr algn="ctr" rtl="1" fontAlgn="ctr"/>
                      <a:r>
                        <a:rPr lang="fa-IR" sz="1800" b="0" i="0" u="none" strike="noStrike" dirty="0">
                          <a:solidFill>
                            <a:srgbClr val="000000"/>
                          </a:solidFill>
                          <a:latin typeface="Titr"/>
                          <a:cs typeface="B Titr" pitchFamily="2" charset="-78"/>
                        </a:rPr>
                        <a:t>تراز تجاري</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t"/>
                      <a:r>
                        <a:rPr lang="fa-IR" sz="1800" b="0" i="0" u="none" strike="noStrike" dirty="0">
                          <a:solidFill>
                            <a:srgbClr val="000000"/>
                          </a:solidFill>
                          <a:latin typeface="Titr"/>
                          <a:cs typeface="B Titr" pitchFamily="2" charset="-78"/>
                        </a:rPr>
                        <a:t>واردات </a:t>
                      </a:r>
                      <a:r>
                        <a:rPr lang="fa-IR" sz="1800" b="0" i="0" u="none" strike="noStrike" dirty="0" smtClean="0">
                          <a:solidFill>
                            <a:srgbClr val="000000"/>
                          </a:solidFill>
                          <a:latin typeface="Titr"/>
                          <a:cs typeface="B Titr" pitchFamily="2" charset="-78"/>
                        </a:rPr>
                        <a:t>ایران</a:t>
                      </a:r>
                      <a:endParaRPr lang="fa-IR" sz="1800" b="0" i="0" u="none" strike="noStrike" dirty="0">
                        <a:solidFill>
                          <a:srgbClr val="000000"/>
                        </a:solidFill>
                        <a:latin typeface="Titr"/>
                        <a:cs typeface="B Titr" pitchFamily="2" charset="-78"/>
                      </a:endParaRPr>
                    </a:p>
                  </a:txBody>
                  <a:tcPr marL="8650" marR="8650" marT="8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t"/>
                      <a:r>
                        <a:rPr lang="fa-IR" sz="1800" b="0" i="0" u="none" strike="noStrike" dirty="0">
                          <a:solidFill>
                            <a:srgbClr val="000000"/>
                          </a:solidFill>
                          <a:latin typeface="Titr"/>
                          <a:cs typeface="B Titr" pitchFamily="2" charset="-78"/>
                        </a:rPr>
                        <a:t>صادرات </a:t>
                      </a:r>
                      <a:r>
                        <a:rPr lang="fa-IR" sz="1800" b="0" i="0" u="none" strike="noStrike" dirty="0" smtClean="0">
                          <a:solidFill>
                            <a:srgbClr val="000000"/>
                          </a:solidFill>
                          <a:latin typeface="Titr"/>
                          <a:cs typeface="B Titr" pitchFamily="2" charset="-78"/>
                        </a:rPr>
                        <a:t> ایران</a:t>
                      </a:r>
                    </a:p>
                    <a:p>
                      <a:pPr algn="ctr" rtl="1" fontAlgn="t"/>
                      <a:endParaRPr lang="fa-IR" sz="1800" b="0" i="0" u="none" strike="noStrike" dirty="0">
                        <a:solidFill>
                          <a:srgbClr val="000000"/>
                        </a:solidFill>
                        <a:latin typeface="Titr"/>
                        <a:cs typeface="B Titr" pitchFamily="2" charset="-78"/>
                      </a:endParaRPr>
                    </a:p>
                  </a:txBody>
                  <a:tcPr marL="8650" marR="8650" marT="8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800" b="0" i="0" u="none" strike="noStrike" dirty="0">
                          <a:solidFill>
                            <a:srgbClr val="000000"/>
                          </a:solidFill>
                          <a:latin typeface="Titr"/>
                          <a:cs typeface="B Titr" pitchFamily="2" charset="-78"/>
                        </a:rPr>
                        <a:t>نام كشور</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dirty="0">
                          <a:solidFill>
                            <a:srgbClr val="000000"/>
                          </a:solidFill>
                          <a:latin typeface="B Yagut"/>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216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سيشل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en-US" sz="2000" b="0" i="0" u="none" strike="noStrike" dirty="0" smtClean="0">
                          <a:solidFill>
                            <a:srgbClr val="000000"/>
                          </a:solidFill>
                          <a:latin typeface="B Yagut"/>
                        </a:rPr>
                        <a:t>-</a:t>
                      </a:r>
                      <a:r>
                        <a:rPr lang="fa-IR" sz="2000" b="0" i="0" u="none" strike="noStrike" dirty="0" smtClean="0">
                          <a:solidFill>
                            <a:srgbClr val="000000"/>
                          </a:solidFill>
                          <a:latin typeface="B Yagut"/>
                        </a:rPr>
                        <a:t>4566</a:t>
                      </a:r>
                      <a:endParaRPr lang="fa-IR" sz="2000" b="0"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5873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1307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غنا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dirty="0">
                          <a:solidFill>
                            <a:srgbClr val="000000"/>
                          </a:solidFill>
                          <a:latin typeface="B Yagut"/>
                        </a:rPr>
                        <a:t>2252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254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2506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كامرون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306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306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كنگو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كنگو زئير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37704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5159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42863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كنيا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كوموروس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كيپ ورد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368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368</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گابن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47</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گامبيا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145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145</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گينه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گينه استوائي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گينه بيسائو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لسوتو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dirty="0">
                          <a:solidFill>
                            <a:srgbClr val="000000"/>
                          </a:solidFill>
                          <a:latin typeface="B Yagut"/>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dirty="0">
                          <a:solidFill>
                            <a:srgbClr val="000000"/>
                          </a:solidFill>
                          <a:latin typeface="B Yagu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dirty="0">
                          <a:solidFill>
                            <a:srgbClr val="000000"/>
                          </a:solidFill>
                          <a:latin typeface="B Yagut"/>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ليبريا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3" name="Rectangle 311"/>
          <p:cNvSpPr>
            <a:spLocks noChangeArrowheads="1"/>
          </p:cNvSpPr>
          <p:nvPr/>
        </p:nvSpPr>
        <p:spPr bwMode="auto">
          <a:xfrm>
            <a:off x="23778" y="105622"/>
            <a:ext cx="9204325" cy="375809"/>
          </a:xfrm>
          <a:prstGeom prst="rect">
            <a:avLst/>
          </a:prstGeom>
          <a:noFill/>
          <a:ln w="9525">
            <a:noFill/>
            <a:miter lim="800000"/>
            <a:headEnd/>
            <a:tailEnd/>
          </a:ln>
          <a:effectLst/>
        </p:spPr>
        <p:txBody>
          <a:bodyPr anchor="ctr">
            <a:spAutoFit/>
          </a:bodyPr>
          <a:lstStyle/>
          <a:p>
            <a:pPr rtl="1">
              <a:lnSpc>
                <a:spcPct val="80000"/>
              </a:lnSpc>
            </a:pPr>
            <a:r>
              <a:rPr lang="fa-IR" altLang="zh-CN" sz="2167" dirty="0" smtClean="0">
                <a:solidFill>
                  <a:srgbClr val="800000"/>
                </a:solidFill>
                <a:latin typeface="Verdana" pitchFamily="34" charset="0"/>
                <a:ea typeface="SimSun" pitchFamily="2" charset="-122"/>
                <a:cs typeface="B Titr" pitchFamily="2" charset="-78"/>
              </a:rPr>
              <a:t> </a:t>
            </a:r>
            <a:r>
              <a:rPr lang="fa-IR" altLang="zh-CN" sz="2167" dirty="0">
                <a:solidFill>
                  <a:srgbClr val="800000"/>
                </a:solidFill>
                <a:latin typeface="Verdana" pitchFamily="34" charset="0"/>
                <a:ea typeface="SimSun" pitchFamily="2" charset="-122"/>
                <a:cs typeface="B Titr" pitchFamily="2" charset="-78"/>
              </a:rPr>
              <a:t>ادامه </a:t>
            </a:r>
            <a:r>
              <a:rPr lang="fa-IR" altLang="zh-CN" sz="2167" dirty="0" smtClean="0">
                <a:solidFill>
                  <a:srgbClr val="800000"/>
                </a:solidFill>
                <a:latin typeface="Verdana" pitchFamily="34" charset="0"/>
                <a:ea typeface="SimSun" pitchFamily="2" charset="-122"/>
                <a:cs typeface="B Titr" pitchFamily="2" charset="-78"/>
              </a:rPr>
              <a:t>...</a:t>
            </a:r>
            <a:endParaRPr lang="fa-IR" altLang="zh-CN" sz="2167" dirty="0">
              <a:solidFill>
                <a:srgbClr val="800000"/>
              </a:solidFill>
              <a:latin typeface="Verdana" pitchFamily="34" charset="0"/>
              <a:ea typeface="SimSun" pitchFamily="2" charset="-122"/>
              <a:cs typeface="B Tit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667507629"/>
              </p:ext>
            </p:extLst>
          </p:nvPr>
        </p:nvGraphicFramePr>
        <p:xfrm>
          <a:off x="238092" y="871539"/>
          <a:ext cx="8929751" cy="4329190"/>
        </p:xfrm>
        <a:graphic>
          <a:graphicData uri="http://schemas.openxmlformats.org/drawingml/2006/table">
            <a:tbl>
              <a:tblPr/>
              <a:tblGrid>
                <a:gridCol w="2333912"/>
                <a:gridCol w="2130963"/>
                <a:gridCol w="2232437"/>
                <a:gridCol w="2232439"/>
              </a:tblGrid>
              <a:tr h="326314">
                <a:tc>
                  <a:txBody>
                    <a:bodyPr/>
                    <a:lstStyle/>
                    <a:p>
                      <a:pPr algn="ctr" rtl="1" fontAlgn="ctr"/>
                      <a:r>
                        <a:rPr lang="fa-IR" sz="1800" b="0" i="0" u="none" strike="noStrike" dirty="0">
                          <a:solidFill>
                            <a:srgbClr val="000000"/>
                          </a:solidFill>
                          <a:latin typeface="Titr"/>
                          <a:cs typeface="B Titr" pitchFamily="2" charset="-78"/>
                        </a:rPr>
                        <a:t>تراز تجاري</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t"/>
                      <a:r>
                        <a:rPr lang="fa-IR" sz="1800" b="0" i="0" u="none" strike="noStrike" dirty="0">
                          <a:solidFill>
                            <a:srgbClr val="000000"/>
                          </a:solidFill>
                          <a:latin typeface="Titr"/>
                          <a:cs typeface="B Titr" pitchFamily="2" charset="-78"/>
                        </a:rPr>
                        <a:t>واردات </a:t>
                      </a:r>
                      <a:r>
                        <a:rPr lang="fa-IR" sz="1800" b="0" i="0" u="none" strike="noStrike" dirty="0" smtClean="0">
                          <a:solidFill>
                            <a:srgbClr val="000000"/>
                          </a:solidFill>
                          <a:latin typeface="Titr"/>
                          <a:cs typeface="B Titr" pitchFamily="2" charset="-78"/>
                        </a:rPr>
                        <a:t>ایران</a:t>
                      </a:r>
                      <a:endParaRPr lang="fa-IR" sz="1800" b="0" i="0" u="none" strike="noStrike" dirty="0">
                        <a:solidFill>
                          <a:srgbClr val="000000"/>
                        </a:solidFill>
                        <a:latin typeface="Titr"/>
                        <a:cs typeface="B Titr" pitchFamily="2" charset="-78"/>
                      </a:endParaRPr>
                    </a:p>
                  </a:txBody>
                  <a:tcPr marL="8650" marR="8650" marT="8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t"/>
                      <a:r>
                        <a:rPr lang="fa-IR" sz="1800" b="0" i="0" u="none" strike="noStrike" dirty="0">
                          <a:solidFill>
                            <a:srgbClr val="000000"/>
                          </a:solidFill>
                          <a:latin typeface="Titr"/>
                          <a:cs typeface="B Titr" pitchFamily="2" charset="-78"/>
                        </a:rPr>
                        <a:t>صادرات </a:t>
                      </a:r>
                      <a:r>
                        <a:rPr lang="fa-IR" sz="1800" b="0" i="0" u="none" strike="noStrike" dirty="0" smtClean="0">
                          <a:solidFill>
                            <a:srgbClr val="000000"/>
                          </a:solidFill>
                          <a:latin typeface="Titr"/>
                          <a:cs typeface="B Titr" pitchFamily="2" charset="-78"/>
                        </a:rPr>
                        <a:t>ایران</a:t>
                      </a:r>
                    </a:p>
                    <a:p>
                      <a:pPr algn="ctr" rtl="1" fontAlgn="t"/>
                      <a:endParaRPr lang="fa-IR" sz="1800" b="0" i="0" u="none" strike="noStrike" dirty="0">
                        <a:solidFill>
                          <a:srgbClr val="000000"/>
                        </a:solidFill>
                        <a:latin typeface="Titr"/>
                        <a:cs typeface="B Titr" pitchFamily="2" charset="-78"/>
                      </a:endParaRPr>
                    </a:p>
                  </a:txBody>
                  <a:tcPr marL="8650" marR="8650" marT="8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800" b="0" i="0" u="none" strike="noStrike" dirty="0">
                          <a:solidFill>
                            <a:srgbClr val="000000"/>
                          </a:solidFill>
                          <a:latin typeface="Titr"/>
                          <a:cs typeface="B Titr" pitchFamily="2" charset="-78"/>
                        </a:rPr>
                        <a:t>نام كشور</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dirty="0">
                          <a:solidFill>
                            <a:srgbClr val="000000"/>
                          </a:solidFill>
                          <a:latin typeface="B Yagut"/>
                          <a:cs typeface="+mn-cs"/>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ماداگاسكار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مالاوي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441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441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مالي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9943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9976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مراكش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FF0000"/>
                          </a:solidFill>
                          <a:latin typeface="B Yagut"/>
                          <a:cs typeface="+mn-cs"/>
                        </a:rPr>
                        <a:t>308067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FF0000"/>
                          </a:solidFill>
                          <a:latin typeface="B Yagut"/>
                          <a:cs typeface="+mn-cs"/>
                        </a:rPr>
                        <a:t>2281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FF0000"/>
                          </a:solidFill>
                          <a:latin typeface="B Yagut"/>
                          <a:cs typeface="+mn-cs"/>
                        </a:rPr>
                        <a:t>310349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FF0000"/>
                          </a:solidFill>
                          <a:latin typeface="B Yagut"/>
                          <a:cs typeface="+mn-cs"/>
                        </a:rPr>
                        <a:t>مصر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85763">
                <a:tc>
                  <a:txBody>
                    <a:bodyPr/>
                    <a:lstStyle/>
                    <a:p>
                      <a:pPr algn="ctr" fontAlgn="ctr"/>
                      <a:r>
                        <a:rPr lang="en-US" sz="2000" b="0" i="0" u="none" strike="noStrike" dirty="0" smtClean="0">
                          <a:solidFill>
                            <a:srgbClr val="000000"/>
                          </a:solidFill>
                          <a:latin typeface="B Yagut"/>
                          <a:cs typeface="+mn-cs"/>
                        </a:rPr>
                        <a:t>-</a:t>
                      </a:r>
                      <a:r>
                        <a:rPr lang="fa-IR" sz="2000" b="0" i="0" u="none" strike="noStrike" dirty="0" smtClean="0">
                          <a:solidFill>
                            <a:srgbClr val="000000"/>
                          </a:solidFill>
                          <a:latin typeface="B Yagut"/>
                          <a:cs typeface="+mn-cs"/>
                        </a:rPr>
                        <a:t>367</a:t>
                      </a:r>
                      <a:endParaRPr lang="fa-IR" sz="2000" b="0" i="0" u="none" strike="noStrike" dirty="0">
                        <a:solidFill>
                          <a:srgbClr val="00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648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281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موريتاني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en-US" sz="2000" b="0" i="0" u="none" strike="noStrike" dirty="0" smtClean="0">
                          <a:solidFill>
                            <a:srgbClr val="000000"/>
                          </a:solidFill>
                          <a:latin typeface="B Yagut"/>
                          <a:cs typeface="+mn-cs"/>
                        </a:rPr>
                        <a:t>-</a:t>
                      </a:r>
                      <a:r>
                        <a:rPr lang="fa-IR" sz="2000" b="0" i="0" u="none" strike="noStrike" dirty="0" smtClean="0">
                          <a:solidFill>
                            <a:srgbClr val="000000"/>
                          </a:solidFill>
                          <a:latin typeface="B Yagut"/>
                          <a:cs typeface="+mn-cs"/>
                        </a:rPr>
                        <a:t>667</a:t>
                      </a:r>
                      <a:endParaRPr lang="fa-IR" sz="2000" b="0" i="0" u="none" strike="noStrike" dirty="0">
                        <a:solidFill>
                          <a:srgbClr val="000000"/>
                        </a:solidFill>
                        <a:latin typeface="B Yagut"/>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814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147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موريس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FF0000"/>
                          </a:solidFill>
                          <a:latin typeface="B Yagut"/>
                          <a:cs typeface="+mn-cs"/>
                        </a:rPr>
                        <a:t>12818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FF0000"/>
                          </a:solidFill>
                          <a:latin typeface="B Yagut"/>
                          <a:cs typeface="+mn-cs"/>
                        </a:rPr>
                        <a:t>570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FF0000"/>
                          </a:solidFill>
                          <a:latin typeface="B Yagut"/>
                          <a:cs typeface="+mn-cs"/>
                        </a:rPr>
                        <a:t>13389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FF0000"/>
                          </a:solidFill>
                          <a:latin typeface="B Yagut"/>
                          <a:cs typeface="+mn-cs"/>
                        </a:rPr>
                        <a:t>موزامبيك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ناميبيا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a:solidFill>
                            <a:srgbClr val="000000"/>
                          </a:solidFill>
                          <a:latin typeface="B Yagut"/>
                          <a:cs typeface="+mn-cs"/>
                        </a:rPr>
                        <a:t>773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a:solidFill>
                            <a:srgbClr val="000000"/>
                          </a:solidFill>
                          <a:latin typeface="B Yagut"/>
                          <a:cs typeface="+mn-cs"/>
                        </a:rPr>
                        <a:t>773</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نيجر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dirty="0">
                          <a:solidFill>
                            <a:srgbClr val="000000"/>
                          </a:solidFill>
                          <a:latin typeface="B Yagut"/>
                          <a:cs typeface="+mn-cs"/>
                        </a:rPr>
                        <a:t>2553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dirty="0">
                          <a:solidFill>
                            <a:srgbClr val="000000"/>
                          </a:solidFill>
                          <a:latin typeface="B Yagut"/>
                          <a:cs typeface="+mn-cs"/>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dirty="0">
                          <a:solidFill>
                            <a:srgbClr val="000000"/>
                          </a:solidFill>
                          <a:latin typeface="B Yagut"/>
                          <a:cs typeface="+mn-cs"/>
                        </a:rPr>
                        <a:t>2553</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cs typeface="+mn-cs"/>
                        </a:rPr>
                        <a:t>نيجريه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fontAlgn="ctr"/>
                      <a:r>
                        <a:rPr lang="fa-IR" sz="2000" b="0" i="0" u="none" strike="noStrike" dirty="0">
                          <a:solidFill>
                            <a:srgbClr val="000000"/>
                          </a:solidFill>
                          <a:latin typeface="B Yagut"/>
                          <a:cs typeface="+mj-cs"/>
                        </a:rPr>
                        <a:t>531685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dirty="0">
                          <a:solidFill>
                            <a:srgbClr val="000000"/>
                          </a:solidFill>
                          <a:latin typeface="B Yagut"/>
                          <a:cs typeface="+mj-cs"/>
                        </a:rPr>
                        <a:t>92225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a-IR" sz="2000" b="1" i="0" u="none" strike="noStrike" dirty="0">
                          <a:solidFill>
                            <a:srgbClr val="000000"/>
                          </a:solidFill>
                          <a:latin typeface="B Yagut"/>
                          <a:cs typeface="+mj-cs"/>
                        </a:rPr>
                        <a:t>623910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Titr"/>
                          <a:cs typeface="+mj-cs"/>
                        </a:rPr>
                        <a:t>جمع کل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3" name="Rectangle 311"/>
          <p:cNvSpPr>
            <a:spLocks noChangeArrowheads="1"/>
          </p:cNvSpPr>
          <p:nvPr/>
        </p:nvSpPr>
        <p:spPr bwMode="auto">
          <a:xfrm>
            <a:off x="0" y="500042"/>
            <a:ext cx="9204325" cy="375809"/>
          </a:xfrm>
          <a:prstGeom prst="rect">
            <a:avLst/>
          </a:prstGeom>
          <a:noFill/>
          <a:ln w="9525">
            <a:noFill/>
            <a:miter lim="800000"/>
            <a:headEnd/>
            <a:tailEnd/>
          </a:ln>
          <a:effectLst/>
        </p:spPr>
        <p:txBody>
          <a:bodyPr anchor="ctr">
            <a:spAutoFit/>
          </a:bodyPr>
          <a:lstStyle/>
          <a:p>
            <a:pPr rtl="1">
              <a:lnSpc>
                <a:spcPct val="80000"/>
              </a:lnSpc>
            </a:pPr>
            <a:r>
              <a:rPr lang="fa-IR" altLang="zh-CN" sz="2167" dirty="0" smtClean="0">
                <a:solidFill>
                  <a:srgbClr val="800000"/>
                </a:solidFill>
                <a:latin typeface="Verdana" pitchFamily="34" charset="0"/>
                <a:ea typeface="SimSun" pitchFamily="2" charset="-122"/>
                <a:cs typeface="B Titr" pitchFamily="2" charset="-78"/>
              </a:rPr>
              <a:t> </a:t>
            </a:r>
            <a:r>
              <a:rPr lang="fa-IR" altLang="zh-CN" sz="2167" dirty="0">
                <a:solidFill>
                  <a:srgbClr val="800000"/>
                </a:solidFill>
                <a:latin typeface="Verdana" pitchFamily="34" charset="0"/>
                <a:ea typeface="SimSun" pitchFamily="2" charset="-122"/>
                <a:cs typeface="B Titr" pitchFamily="2" charset="-78"/>
              </a:rPr>
              <a:t>ادامه </a:t>
            </a:r>
            <a:r>
              <a:rPr lang="fa-IR" altLang="zh-CN" sz="2167" dirty="0" smtClean="0">
                <a:solidFill>
                  <a:srgbClr val="800000"/>
                </a:solidFill>
                <a:latin typeface="Verdana" pitchFamily="34" charset="0"/>
                <a:ea typeface="SimSun" pitchFamily="2" charset="-122"/>
                <a:cs typeface="B Titr" pitchFamily="2" charset="-78"/>
              </a:rPr>
              <a:t>...</a:t>
            </a:r>
            <a:endParaRPr lang="fa-IR" altLang="zh-CN" sz="2167" dirty="0">
              <a:solidFill>
                <a:srgbClr val="800000"/>
              </a:solidFill>
              <a:latin typeface="Verdana" pitchFamily="34" charset="0"/>
              <a:ea typeface="SimSun" pitchFamily="2" charset="-122"/>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309661" y="1071546"/>
          <a:ext cx="7143801" cy="5029812"/>
        </p:xfrm>
        <a:graphic>
          <a:graphicData uri="http://schemas.openxmlformats.org/drawingml/2006/table">
            <a:tbl>
              <a:tblPr/>
              <a:tblGrid>
                <a:gridCol w="2575655"/>
                <a:gridCol w="2867884"/>
                <a:gridCol w="1700262"/>
              </a:tblGrid>
              <a:tr h="629262">
                <a:tc>
                  <a:txBody>
                    <a:bodyPr/>
                    <a:lstStyle/>
                    <a:p>
                      <a:pPr algn="ctr" rtl="1" fontAlgn="t"/>
                      <a:r>
                        <a:rPr lang="fa-IR" sz="1600" b="0" i="0" u="none" strike="noStrike" dirty="0" smtClean="0">
                          <a:solidFill>
                            <a:srgbClr val="000000"/>
                          </a:solidFill>
                          <a:latin typeface="Titr"/>
                          <a:cs typeface="B Titr" pitchFamily="2" charset="-78"/>
                        </a:rPr>
                        <a:t>میلیون دلار</a:t>
                      </a:r>
                      <a:endParaRPr lang="fa-IR" sz="1600" b="0" i="0" u="none" strike="noStrike" dirty="0">
                        <a:solidFill>
                          <a:srgbClr val="000000"/>
                        </a:solidFill>
                        <a:latin typeface="Titr"/>
                        <a:cs typeface="B Titr" pitchFamily="2" charset="-78"/>
                      </a:endParaRPr>
                    </a:p>
                  </a:txBody>
                  <a:tcPr marL="8650" marR="8650" marT="8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800" b="0" i="0" u="none" strike="noStrike" dirty="0">
                          <a:solidFill>
                            <a:srgbClr val="000000"/>
                          </a:solidFill>
                          <a:latin typeface="Titr"/>
                          <a:cs typeface="B Titr" pitchFamily="2" charset="-78"/>
                        </a:rPr>
                        <a:t>نام كشور</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800" b="0" i="0" u="none" strike="noStrike" dirty="0" smtClean="0">
                          <a:solidFill>
                            <a:srgbClr val="000000"/>
                          </a:solidFill>
                          <a:latin typeface="Titr"/>
                          <a:cs typeface="B Titr" pitchFamily="2" charset="-78"/>
                        </a:rPr>
                        <a:t>ردیف</a:t>
                      </a:r>
                      <a:endParaRPr lang="fa-IR" sz="1800" b="0" i="0" u="none" strike="noStrike" dirty="0">
                        <a:solidFill>
                          <a:srgbClr val="000000"/>
                        </a:solidFill>
                        <a:latin typeface="Titr"/>
                        <a:cs typeface="B Titr" pitchFamily="2" charset="-78"/>
                      </a:endParaRP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310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مصر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سودان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2</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جمهوري متحده تانزانيا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3</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كنيا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4</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آفريقاي جنوبي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5</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85763">
                <a:tc>
                  <a:txBody>
                    <a:bodyPr/>
                    <a:lstStyle/>
                    <a:p>
                      <a:pPr algn="ctr" rtl="0" fontAlgn="b"/>
                      <a:r>
                        <a:rPr lang="fa-IR" sz="1800" b="1" i="0" u="none" strike="noStrike" dirty="0">
                          <a:solidFill>
                            <a:srgbClr val="000000"/>
                          </a:solidFill>
                          <a:latin typeface="B Lotus"/>
                          <a:cs typeface="+mj-cs"/>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سومالي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6</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الجزاير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7</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جيبوتي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8</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13</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موزامبيك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9</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11</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تونس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11</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10</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مراكش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12</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ساحل عاج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13</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جماهيرعربي ليبي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14</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1" i="0" u="none" strike="noStrike" dirty="0">
                          <a:solidFill>
                            <a:srgbClr val="000000"/>
                          </a:solidFill>
                          <a:latin typeface="B Lotus"/>
                          <a:cs typeface="+mj-cs"/>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نيجريه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15</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3" name="Rectangle 311"/>
          <p:cNvSpPr>
            <a:spLocks noChangeArrowheads="1"/>
          </p:cNvSpPr>
          <p:nvPr/>
        </p:nvSpPr>
        <p:spPr bwMode="auto">
          <a:xfrm>
            <a:off x="1095348" y="476478"/>
            <a:ext cx="7667644" cy="406265"/>
          </a:xfrm>
          <a:prstGeom prst="rect">
            <a:avLst/>
          </a:prstGeom>
          <a:noFill/>
          <a:ln w="9525">
            <a:noFill/>
            <a:miter lim="800000"/>
            <a:headEnd/>
            <a:tailEnd/>
          </a:ln>
          <a:effectLst/>
        </p:spPr>
        <p:txBody>
          <a:bodyPr wrap="square" anchor="ctr">
            <a:spAutoFit/>
          </a:bodyPr>
          <a:lstStyle/>
          <a:p>
            <a:pPr algn="ctr" rtl="1">
              <a:lnSpc>
                <a:spcPct val="80000"/>
              </a:lnSpc>
            </a:pPr>
            <a:r>
              <a:rPr lang="fa-IR" altLang="zh-CN" sz="2400" dirty="0" smtClean="0">
                <a:solidFill>
                  <a:srgbClr val="800000"/>
                </a:solidFill>
                <a:latin typeface="Verdana" pitchFamily="34" charset="0"/>
                <a:ea typeface="SimSun" pitchFamily="2" charset="-122"/>
                <a:cs typeface="B Titr" pitchFamily="2" charset="-78"/>
              </a:rPr>
              <a:t>3)کشورهای عمده طرف صادرات ایران سال 1394 </a:t>
            </a:r>
            <a:endParaRPr lang="fa-IR" altLang="zh-CN" sz="2400" dirty="0">
              <a:solidFill>
                <a:srgbClr val="800000"/>
              </a:solidFill>
              <a:latin typeface="Verdana" pitchFamily="34" charset="0"/>
              <a:ea typeface="SimSun" pitchFamily="2" charset="-122"/>
              <a:cs typeface="B Tit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309661" y="1071546"/>
          <a:ext cx="7143801" cy="5190596"/>
        </p:xfrm>
        <a:graphic>
          <a:graphicData uri="http://schemas.openxmlformats.org/drawingml/2006/table">
            <a:tbl>
              <a:tblPr/>
              <a:tblGrid>
                <a:gridCol w="2575655"/>
                <a:gridCol w="2284073"/>
                <a:gridCol w="2284073"/>
              </a:tblGrid>
              <a:tr h="485246">
                <a:tc>
                  <a:txBody>
                    <a:bodyPr/>
                    <a:lstStyle/>
                    <a:p>
                      <a:pPr algn="ctr" rtl="1" fontAlgn="t"/>
                      <a:r>
                        <a:rPr lang="fa-IR" sz="1600" b="0" i="0" u="none" strike="noStrike" dirty="0" smtClean="0">
                          <a:solidFill>
                            <a:srgbClr val="000000"/>
                          </a:solidFill>
                          <a:latin typeface="Titr"/>
                          <a:cs typeface="B Titr" pitchFamily="2" charset="-78"/>
                        </a:rPr>
                        <a:t>      میلیون</a:t>
                      </a:r>
                      <a:r>
                        <a:rPr lang="fa-IR" sz="1600" b="0" i="0" u="none" strike="noStrike" baseline="0" dirty="0" smtClean="0">
                          <a:solidFill>
                            <a:srgbClr val="000000"/>
                          </a:solidFill>
                          <a:latin typeface="Titr"/>
                          <a:cs typeface="B Titr" pitchFamily="2" charset="-78"/>
                        </a:rPr>
                        <a:t> </a:t>
                      </a:r>
                      <a:r>
                        <a:rPr lang="fa-IR" sz="1600" b="0" i="0" u="none" strike="noStrike" dirty="0" smtClean="0">
                          <a:solidFill>
                            <a:srgbClr val="000000"/>
                          </a:solidFill>
                          <a:latin typeface="Titr"/>
                          <a:cs typeface="B Titr" pitchFamily="2" charset="-78"/>
                        </a:rPr>
                        <a:t>دلار</a:t>
                      </a:r>
                      <a:endParaRPr lang="fa-IR" sz="1600" b="0" i="0" u="none" strike="noStrike" dirty="0">
                        <a:solidFill>
                          <a:srgbClr val="000000"/>
                        </a:solidFill>
                        <a:latin typeface="Titr"/>
                        <a:cs typeface="B Titr" pitchFamily="2" charset="-78"/>
                      </a:endParaRPr>
                    </a:p>
                  </a:txBody>
                  <a:tcPr marL="8650" marR="8650" marT="8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800" b="0" i="0" u="none" strike="noStrike" dirty="0">
                          <a:solidFill>
                            <a:srgbClr val="000000"/>
                          </a:solidFill>
                          <a:latin typeface="Titr"/>
                          <a:cs typeface="B Titr" pitchFamily="2" charset="-78"/>
                        </a:rPr>
                        <a:t>نام كشور</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800" b="0" i="0" u="none" strike="noStrike" dirty="0" smtClean="0">
                          <a:solidFill>
                            <a:srgbClr val="000000"/>
                          </a:solidFill>
                          <a:latin typeface="Titr"/>
                          <a:cs typeface="B Titr" pitchFamily="2" charset="-78"/>
                        </a:rPr>
                        <a:t>ردیف</a:t>
                      </a:r>
                      <a:endParaRPr lang="fa-IR" sz="1800" b="0" i="0" u="none" strike="noStrike" dirty="0">
                        <a:solidFill>
                          <a:srgbClr val="000000"/>
                        </a:solidFill>
                        <a:latin typeface="Titr"/>
                        <a:cs typeface="B Titr" pitchFamily="2" charset="-78"/>
                      </a:endParaRP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33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آفريقاي جنوبي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سوازيلند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2</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سودان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3</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11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زامبيا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4</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غنا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5</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85763">
                <a:tc>
                  <a:txBody>
                    <a:bodyPr/>
                    <a:lstStyle/>
                    <a:p>
                      <a:pPr algn="ctr" rtl="0" fontAlgn="b"/>
                      <a:r>
                        <a:rPr lang="fa-IR" sz="1800" b="0" i="0" u="none" strike="noStrike">
                          <a:solidFill>
                            <a:srgbClr val="000000"/>
                          </a:solidFill>
                          <a:latin typeface="B Lotus"/>
                          <a:cs typeface="+mj-cs"/>
                        </a:rPr>
                        <a:t>              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كنيا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6</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تونس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7</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سنگال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8</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2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مصر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9</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1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موريس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10</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1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سومالي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11</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جمهوري متحده تانزانيا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12</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موريتاني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13</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682">
                <a:tc>
                  <a:txBody>
                    <a:bodyPr/>
                    <a:lstStyle/>
                    <a:p>
                      <a:pPr algn="ctr" rtl="0" fontAlgn="b"/>
                      <a:r>
                        <a:rPr lang="fa-IR" sz="1800" b="0" i="0" u="none" strike="noStrike" dirty="0">
                          <a:solidFill>
                            <a:srgbClr val="000000"/>
                          </a:solidFill>
                          <a:latin typeface="B Lotus"/>
                          <a:cs typeface="+mj-cs"/>
                        </a:rPr>
                        <a:t>              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a:solidFill>
                            <a:srgbClr val="000000"/>
                          </a:solidFill>
                          <a:latin typeface="B Yagut"/>
                        </a:rPr>
                        <a:t>موزامبيك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2000" b="1" i="0" u="none" strike="noStrike" dirty="0" smtClean="0">
                          <a:solidFill>
                            <a:srgbClr val="000000"/>
                          </a:solidFill>
                          <a:latin typeface="B Yagut"/>
                        </a:rPr>
                        <a:t>14</a:t>
                      </a:r>
                      <a:endParaRPr lang="fa-IR" sz="2000" b="1" i="0" u="none" strike="noStrike" dirty="0">
                        <a:solidFill>
                          <a:srgbClr val="000000"/>
                        </a:solidFill>
                        <a:latin typeface="B Yagu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3" name="Rectangle 311"/>
          <p:cNvSpPr>
            <a:spLocks noChangeArrowheads="1"/>
          </p:cNvSpPr>
          <p:nvPr/>
        </p:nvSpPr>
        <p:spPr bwMode="auto">
          <a:xfrm>
            <a:off x="1095348" y="476478"/>
            <a:ext cx="7667644" cy="406265"/>
          </a:xfrm>
          <a:prstGeom prst="rect">
            <a:avLst/>
          </a:prstGeom>
          <a:noFill/>
          <a:ln w="9525">
            <a:noFill/>
            <a:miter lim="800000"/>
            <a:headEnd/>
            <a:tailEnd/>
          </a:ln>
          <a:effectLst/>
        </p:spPr>
        <p:txBody>
          <a:bodyPr wrap="square" anchor="ctr">
            <a:spAutoFit/>
          </a:bodyPr>
          <a:lstStyle/>
          <a:p>
            <a:pPr algn="ctr" rtl="1">
              <a:lnSpc>
                <a:spcPct val="80000"/>
              </a:lnSpc>
            </a:pPr>
            <a:r>
              <a:rPr lang="fa-IR" altLang="zh-CN" sz="2400" dirty="0" smtClean="0">
                <a:solidFill>
                  <a:srgbClr val="800000"/>
                </a:solidFill>
                <a:latin typeface="Verdana" pitchFamily="34" charset="0"/>
                <a:ea typeface="SimSun" pitchFamily="2" charset="-122"/>
                <a:cs typeface="B Titr" pitchFamily="2" charset="-78"/>
              </a:rPr>
              <a:t>4)کشورهای عمده طرف واردات ایران سال 1394</a:t>
            </a:r>
            <a:r>
              <a:rPr lang="fa-IR" altLang="zh-CN" sz="2167" dirty="0" smtClean="0">
                <a:solidFill>
                  <a:srgbClr val="800000"/>
                </a:solidFill>
                <a:latin typeface="Verdana" pitchFamily="34" charset="0"/>
                <a:ea typeface="SimSun" pitchFamily="2" charset="-122"/>
                <a:cs typeface="B Titr" pitchFamily="2" charset="-78"/>
              </a:rPr>
              <a:t> </a:t>
            </a:r>
            <a:endParaRPr lang="fa-IR" altLang="zh-CN" sz="2167" dirty="0">
              <a:solidFill>
                <a:srgbClr val="800000"/>
              </a:solidFill>
              <a:latin typeface="Verdana" pitchFamily="34" charset="0"/>
              <a:ea typeface="SimSun" pitchFamily="2" charset="-122"/>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786" y="1649004"/>
            <a:ext cx="7429551" cy="2308324"/>
          </a:xfrm>
          <a:prstGeom prst="rect">
            <a:avLst/>
          </a:prstGeom>
        </p:spPr>
        <p:txBody>
          <a:bodyPr wrap="square">
            <a:spAutoFit/>
          </a:bodyPr>
          <a:lstStyle/>
          <a:p>
            <a:pPr marL="581272" indent="-392100" fontAlgn="base">
              <a:lnSpc>
                <a:spcPct val="150000"/>
              </a:lnSpc>
              <a:spcBef>
                <a:spcPct val="0"/>
              </a:spcBef>
              <a:spcAft>
                <a:spcPct val="0"/>
              </a:spcAft>
              <a:tabLst>
                <a:tab pos="581272" algn="l"/>
              </a:tabLst>
            </a:pPr>
            <a:r>
              <a:rPr lang="fa-IR" altLang="zh-CN" sz="3200" b="1" dirty="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بخش اول</a:t>
            </a:r>
          </a:p>
          <a:p>
            <a:pPr marL="581272" indent="-392100" algn="ctr" fontAlgn="base">
              <a:lnSpc>
                <a:spcPct val="150000"/>
              </a:lnSpc>
              <a:spcBef>
                <a:spcPct val="0"/>
              </a:spcBef>
              <a:spcAft>
                <a:spcPct val="0"/>
              </a:spcAft>
              <a:tabLst>
                <a:tab pos="581272" algn="l"/>
              </a:tabLst>
            </a:pPr>
            <a:endParaRPr lang="fa-IR" altLang="zh-CN" sz="3200" b="1" dirty="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endParaRPr>
          </a:p>
          <a:p>
            <a:pPr marL="581272" indent="-392100" algn="ctr" fontAlgn="base">
              <a:lnSpc>
                <a:spcPct val="150000"/>
              </a:lnSpc>
              <a:spcBef>
                <a:spcPct val="0"/>
              </a:spcBef>
              <a:spcAft>
                <a:spcPct val="0"/>
              </a:spcAft>
              <a:tabLst>
                <a:tab pos="581272" algn="l"/>
              </a:tabLst>
            </a:pPr>
            <a:r>
              <a:rPr lang="fa-IR" altLang="zh-CN" sz="3200" b="1" dirty="0" smtClean="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جايگاه </a:t>
            </a:r>
            <a:r>
              <a:rPr lang="fa-IR" altLang="zh-CN" sz="3200" b="1" dirty="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و شاخص های اقتصادی قاره </a:t>
            </a:r>
            <a:r>
              <a:rPr lang="fa-IR" altLang="zh-CN" sz="3200" b="1" dirty="0" smtClean="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rPr>
              <a:t>آفريقا</a:t>
            </a:r>
            <a:endParaRPr lang="fa-IR" altLang="zh-CN" sz="3200" b="1" dirty="0">
              <a:solidFill>
                <a:srgbClr val="800000"/>
              </a:solidFill>
              <a:effectLst>
                <a:outerShdw blurRad="38100" dist="38100" dir="2700000" algn="tl">
                  <a:srgbClr val="000000">
                    <a:alpha val="43137"/>
                  </a:srgbClr>
                </a:outerShdw>
              </a:effectLst>
              <a:latin typeface="Verdana" pitchFamily="34" charset="0"/>
              <a:ea typeface="SimSun" pitchFamily="2" charset="-122"/>
              <a:cs typeface="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21590176"/>
              </p:ext>
            </p:extLst>
          </p:nvPr>
        </p:nvGraphicFramePr>
        <p:xfrm>
          <a:off x="1350314" y="548681"/>
          <a:ext cx="8555686" cy="6292897"/>
        </p:xfrm>
        <a:graphic>
          <a:graphicData uri="http://schemas.openxmlformats.org/drawingml/2006/table">
            <a:tbl>
              <a:tblPr rtl="1">
                <a:tableStyleId>{5DA37D80-6434-44D0-A028-1B22A696006F}</a:tableStyleId>
              </a:tblPr>
              <a:tblGrid>
                <a:gridCol w="730308"/>
                <a:gridCol w="6538717"/>
                <a:gridCol w="1286661"/>
              </a:tblGrid>
              <a:tr h="663577">
                <a:tc>
                  <a:txBody>
                    <a:bodyPr/>
                    <a:lstStyle/>
                    <a:p>
                      <a:pPr algn="ctr" rtl="1" fontAlgn="ctr"/>
                      <a:r>
                        <a:rPr lang="fa-IR" sz="2000" u="none" strike="noStrike" dirty="0">
                          <a:effectLst/>
                          <a:cs typeface="B Titr" pitchFamily="2" charset="-78"/>
                        </a:rPr>
                        <a:t>ردیف</a:t>
                      </a:r>
                      <a:endParaRPr lang="fa-IR" sz="2000" b="1" i="0" u="none" strike="noStrike" dirty="0">
                        <a:effectLst/>
                        <a:latin typeface="B Nazanin"/>
                        <a:cs typeface="B Titr"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ctr"/>
                      <a:r>
                        <a:rPr lang="fa-IR" sz="2000" u="none" strike="noStrike" dirty="0">
                          <a:effectLst/>
                          <a:cs typeface="B Titr" pitchFamily="2" charset="-78"/>
                        </a:rPr>
                        <a:t>شرح تعرفه</a:t>
                      </a:r>
                      <a:endParaRPr lang="fa-IR" sz="2000" b="1" i="0" u="none" strike="noStrike" dirty="0">
                        <a:effectLst/>
                        <a:latin typeface="B Nazanin"/>
                        <a:cs typeface="B Titr"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ctr"/>
                      <a:r>
                        <a:rPr lang="fa-IR" sz="2000" u="none" strike="noStrike" dirty="0" smtClean="0">
                          <a:effectLst/>
                          <a:cs typeface="B Titr" pitchFamily="2" charset="-78"/>
                        </a:rPr>
                        <a:t>هزار دلار</a:t>
                      </a:r>
                      <a:endParaRPr lang="fa-IR" sz="2000" b="1" i="0" u="none" strike="noStrike" dirty="0">
                        <a:effectLst/>
                        <a:latin typeface="B Nazanin"/>
                        <a:cs typeface="B Titr"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dirty="0">
                          <a:solidFill>
                            <a:srgbClr val="FF0000"/>
                          </a:solidFill>
                          <a:effectLst/>
                          <a:cs typeface="B Lotus" pitchFamily="2" charset="-78"/>
                        </a:rPr>
                        <a:t>1</a:t>
                      </a:r>
                      <a:endParaRPr lang="fa-IR" sz="2200" b="1" i="0" u="none" strike="noStrike" dirty="0">
                        <a:solidFill>
                          <a:srgbClr val="FF0000"/>
                        </a:solidFill>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solidFill>
                            <a:srgbClr val="FF0000"/>
                          </a:solidFill>
                          <a:effectLst/>
                          <a:cs typeface="B Lotus" pitchFamily="2" charset="-78"/>
                        </a:rPr>
                        <a:t>بوتان مايع  شده</a:t>
                      </a:r>
                      <a:endParaRPr lang="fa-IR" sz="2200" b="1" i="0" u="none" strike="noStrike" dirty="0">
                        <a:solidFill>
                          <a:srgbClr val="FF0000"/>
                        </a:solidFill>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solidFill>
                            <a:srgbClr val="FF0000"/>
                          </a:solidFill>
                          <a:effectLst/>
                          <a:cs typeface="B Lotus" pitchFamily="2" charset="-78"/>
                        </a:rPr>
                        <a:t>121409</a:t>
                      </a:r>
                      <a:endParaRPr lang="fa-IR" sz="2200" b="1" i="0" u="none" strike="noStrike" dirty="0">
                        <a:solidFill>
                          <a:srgbClr val="FF0000"/>
                        </a:solidFill>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dirty="0">
                          <a:solidFill>
                            <a:srgbClr val="FF0000"/>
                          </a:solidFill>
                          <a:effectLst/>
                          <a:cs typeface="B Lotus" pitchFamily="2" charset="-78"/>
                        </a:rPr>
                        <a:t>2</a:t>
                      </a:r>
                      <a:endParaRPr lang="fa-IR" sz="2200" b="1" i="0" u="none" strike="noStrike" dirty="0">
                        <a:solidFill>
                          <a:srgbClr val="FF0000"/>
                        </a:solidFill>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solidFill>
                            <a:srgbClr val="FF0000"/>
                          </a:solidFill>
                          <a:effectLst/>
                          <a:cs typeface="B Lotus" pitchFamily="2" charset="-78"/>
                        </a:rPr>
                        <a:t>قيرنفت</a:t>
                      </a:r>
                      <a:endParaRPr lang="fa-IR" sz="2200" b="1" i="0" u="none" strike="noStrike" dirty="0">
                        <a:solidFill>
                          <a:srgbClr val="FF0000"/>
                        </a:solidFill>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solidFill>
                            <a:srgbClr val="FF0000"/>
                          </a:solidFill>
                          <a:effectLst/>
                          <a:cs typeface="B Lotus" pitchFamily="2" charset="-78"/>
                        </a:rPr>
                        <a:t>99617</a:t>
                      </a:r>
                      <a:endParaRPr lang="fa-IR" sz="2200" b="1" i="0" u="none" strike="noStrike" dirty="0">
                        <a:solidFill>
                          <a:srgbClr val="FF0000"/>
                        </a:solidFill>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dirty="0">
                          <a:solidFill>
                            <a:srgbClr val="FF0000"/>
                          </a:solidFill>
                          <a:effectLst/>
                          <a:cs typeface="B Lotus" pitchFamily="2" charset="-78"/>
                        </a:rPr>
                        <a:t>3</a:t>
                      </a:r>
                      <a:endParaRPr lang="fa-IR" sz="2200" b="1" i="0" u="none" strike="noStrike" dirty="0">
                        <a:solidFill>
                          <a:srgbClr val="FF0000"/>
                        </a:solidFill>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solidFill>
                            <a:srgbClr val="FF0000"/>
                          </a:solidFill>
                          <a:effectLst/>
                          <a:cs typeface="B Lotus" pitchFamily="2" charset="-78"/>
                        </a:rPr>
                        <a:t>پروپان مايع شده</a:t>
                      </a:r>
                      <a:endParaRPr lang="fa-IR" sz="2200" b="1" i="0" u="none" strike="noStrike" dirty="0">
                        <a:solidFill>
                          <a:srgbClr val="FF0000"/>
                        </a:solidFill>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solidFill>
                            <a:srgbClr val="FF0000"/>
                          </a:solidFill>
                          <a:effectLst/>
                          <a:cs typeface="B Lotus" pitchFamily="2" charset="-78"/>
                        </a:rPr>
                        <a:t>95672</a:t>
                      </a:r>
                      <a:endParaRPr lang="fa-IR" sz="2200" b="1" i="0" u="none" strike="noStrike" dirty="0">
                        <a:solidFill>
                          <a:srgbClr val="FF0000"/>
                        </a:solidFill>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solidFill>
                            <a:srgbClr val="FF0000"/>
                          </a:solidFill>
                          <a:effectLst/>
                          <a:cs typeface="B Lotus" pitchFamily="2" charset="-78"/>
                        </a:rPr>
                        <a:t>4</a:t>
                      </a:r>
                      <a:endParaRPr lang="fa-IR" sz="2200" b="1" i="0" u="none" strike="noStrike">
                        <a:solidFill>
                          <a:srgbClr val="FF0000"/>
                        </a:solidFill>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solidFill>
                            <a:srgbClr val="FF0000"/>
                          </a:solidFill>
                          <a:effectLst/>
                          <a:cs typeface="B Lotus" pitchFamily="2" charset="-78"/>
                        </a:rPr>
                        <a:t>گازهاي </a:t>
                      </a:r>
                      <a:r>
                        <a:rPr lang="fa-IR" sz="2200" b="1" u="none" strike="noStrike" dirty="0">
                          <a:solidFill>
                            <a:srgbClr val="FF0000"/>
                          </a:solidFill>
                          <a:effectLst/>
                          <a:cs typeface="B Lotus" pitchFamily="2" charset="-78"/>
                        </a:rPr>
                        <a:t>نفتي وهيدروكربورهاي گازي شكل مايع </a:t>
                      </a:r>
                      <a:r>
                        <a:rPr lang="fa-IR" sz="2200" b="1" u="none" strike="noStrike" dirty="0" smtClean="0">
                          <a:solidFill>
                            <a:srgbClr val="FF0000"/>
                          </a:solidFill>
                          <a:effectLst/>
                          <a:cs typeface="B Lotus" pitchFamily="2" charset="-78"/>
                        </a:rPr>
                        <a:t>شده</a:t>
                      </a:r>
                      <a:endParaRPr lang="fa-IR" sz="2200" b="1" i="0" u="none" strike="noStrike" dirty="0">
                        <a:solidFill>
                          <a:srgbClr val="FF0000"/>
                        </a:solidFill>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solidFill>
                            <a:srgbClr val="FF0000"/>
                          </a:solidFill>
                          <a:effectLst/>
                          <a:cs typeface="B Lotus" pitchFamily="2" charset="-78"/>
                        </a:rPr>
                        <a:t>52108</a:t>
                      </a:r>
                      <a:endParaRPr lang="fa-IR" sz="2200" b="1" i="0" u="none" strike="noStrike" dirty="0">
                        <a:solidFill>
                          <a:srgbClr val="FF0000"/>
                        </a:solidFill>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solidFill>
                            <a:srgbClr val="FF0000"/>
                          </a:solidFill>
                          <a:effectLst/>
                          <a:cs typeface="B Lotus" pitchFamily="2" charset="-78"/>
                        </a:rPr>
                        <a:t>5</a:t>
                      </a:r>
                      <a:endParaRPr lang="fa-IR" sz="2200" b="1" i="0" u="none" strike="noStrike">
                        <a:solidFill>
                          <a:srgbClr val="FF0000"/>
                        </a:solidFill>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solidFill>
                            <a:srgbClr val="FF0000"/>
                          </a:solidFill>
                          <a:effectLst/>
                          <a:cs typeface="B Lotus" pitchFamily="2" charset="-78"/>
                        </a:rPr>
                        <a:t>روغنهاي سبک </a:t>
                      </a:r>
                      <a:r>
                        <a:rPr lang="fa-IR" sz="2200" b="1" u="none" strike="noStrike" dirty="0">
                          <a:solidFill>
                            <a:srgbClr val="FF0000"/>
                          </a:solidFill>
                          <a:effectLst/>
                          <a:cs typeface="B Lotus" pitchFamily="2" charset="-78"/>
                        </a:rPr>
                        <a:t>وفرآورده ها بجز بنزين</a:t>
                      </a:r>
                      <a:endParaRPr lang="fa-IR" sz="2200" b="1" i="0" u="none" strike="noStrike" dirty="0">
                        <a:solidFill>
                          <a:srgbClr val="FF0000"/>
                        </a:solidFill>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solidFill>
                            <a:srgbClr val="FF0000"/>
                          </a:solidFill>
                          <a:effectLst/>
                          <a:cs typeface="B Lotus" pitchFamily="2" charset="-78"/>
                        </a:rPr>
                        <a:t>33063</a:t>
                      </a:r>
                      <a:endParaRPr lang="fa-IR" sz="2200" b="1" i="0" u="none" strike="noStrike" dirty="0">
                        <a:solidFill>
                          <a:srgbClr val="FF0000"/>
                        </a:solidFill>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effectLst/>
                          <a:cs typeface="B Lotus" pitchFamily="2" charset="-78"/>
                        </a:rPr>
                        <a:t>6</a:t>
                      </a:r>
                      <a:endParaRPr lang="fa-IR" sz="2200" b="1" i="0" u="none" strike="noStrike">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effectLst/>
                          <a:cs typeface="B Lotus" pitchFamily="2" charset="-78"/>
                        </a:rPr>
                        <a:t>انگور بي دا نه </a:t>
                      </a:r>
                      <a:r>
                        <a:rPr lang="fa-IR" sz="2200" b="1" u="none" strike="noStrike" dirty="0">
                          <a:effectLst/>
                          <a:cs typeface="B Lotus" pitchFamily="2" charset="-78"/>
                        </a:rPr>
                        <a:t>( ا نگورخشک  کرده  )</a:t>
                      </a:r>
                      <a:endParaRPr lang="fa-IR" sz="2200" b="1" i="0" u="none" strike="noStrike" dirty="0">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27886</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effectLst/>
                          <a:cs typeface="B Lotus" pitchFamily="2" charset="-78"/>
                        </a:rPr>
                        <a:t>7</a:t>
                      </a:r>
                      <a:endParaRPr lang="fa-IR" sz="2200" b="1" i="0" u="none" strike="noStrike">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محصولات نيمه تمام ا زآهن يافولادغيرممزوج </a:t>
                      </a:r>
                      <a:endParaRPr lang="fa-IR" sz="2200" b="1" i="0" u="none" strike="noStrike" dirty="0">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22331</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effectLst/>
                          <a:cs typeface="B Lotus" pitchFamily="2" charset="-78"/>
                        </a:rPr>
                        <a:t>8</a:t>
                      </a:r>
                      <a:endParaRPr lang="fa-IR" sz="2200" b="1" i="0" u="none" strike="noStrike">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سيمان هاي  پودر نشده  موسوم  به  کلينکر</a:t>
                      </a:r>
                      <a:endParaRPr lang="fa-IR" sz="2200" b="1" i="0" u="none" strike="noStrike" dirty="0">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19094</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effectLst/>
                          <a:cs typeface="B Lotus" pitchFamily="2" charset="-78"/>
                        </a:rPr>
                        <a:t>9</a:t>
                      </a:r>
                      <a:endParaRPr lang="fa-IR" sz="2200" b="1" i="0" u="none" strike="noStrike">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effectLst/>
                          <a:cs typeface="B Lotus" pitchFamily="2" charset="-78"/>
                        </a:rPr>
                        <a:t>خميرهاي </a:t>
                      </a:r>
                      <a:r>
                        <a:rPr lang="fa-IR" sz="2200" b="1" u="none" strike="noStrike" dirty="0">
                          <a:effectLst/>
                          <a:cs typeface="B Lotus" pitchFamily="2" charset="-78"/>
                        </a:rPr>
                        <a:t>غذايي پخته نشده وپر نشده وآماده </a:t>
                      </a:r>
                      <a:r>
                        <a:rPr lang="fa-IR" sz="2200" b="1" u="none" strike="noStrike" dirty="0" smtClean="0">
                          <a:effectLst/>
                          <a:cs typeface="B Lotus" pitchFamily="2" charset="-78"/>
                        </a:rPr>
                        <a:t>نشده</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10949</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effectLst/>
                          <a:cs typeface="B Lotus" pitchFamily="2" charset="-78"/>
                        </a:rPr>
                        <a:t>10</a:t>
                      </a:r>
                      <a:endParaRPr lang="fa-IR" sz="2200" b="1" i="0" u="none" strike="noStrike">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بيسکويت </a:t>
                      </a:r>
                      <a:r>
                        <a:rPr lang="fa-IR" sz="2200" b="1" u="none" strike="noStrike" dirty="0" smtClean="0">
                          <a:effectLst/>
                          <a:cs typeface="B Lotus" pitchFamily="2" charset="-78"/>
                        </a:rPr>
                        <a:t>ها</a:t>
                      </a:r>
                      <a:endParaRPr lang="fa-IR" sz="2200" b="1" i="0" u="none" strike="noStrike" dirty="0">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9310</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effectLst/>
                          <a:cs typeface="B Lotus" pitchFamily="2" charset="-78"/>
                        </a:rPr>
                        <a:t>11</a:t>
                      </a:r>
                      <a:endParaRPr lang="fa-IR" sz="2200" b="1" i="0" u="none" strike="noStrike">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متانول </a:t>
                      </a:r>
                      <a:r>
                        <a:rPr lang="fa-IR" sz="2200" b="1" u="none" strike="noStrike" dirty="0" smtClean="0">
                          <a:effectLst/>
                          <a:cs typeface="B Lotus" pitchFamily="2" charset="-78"/>
                        </a:rPr>
                        <a:t>(الکل </a:t>
                      </a:r>
                      <a:r>
                        <a:rPr lang="fa-IR" sz="2200" b="1" u="none" strike="noStrike" dirty="0">
                          <a:effectLst/>
                          <a:cs typeface="B Lotus" pitchFamily="2" charset="-78"/>
                        </a:rPr>
                        <a:t>متيليك)</a:t>
                      </a:r>
                      <a:endParaRPr lang="fa-IR" sz="2200" b="1" i="0" u="none" strike="noStrike" dirty="0">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8518</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effectLst/>
                          <a:cs typeface="B Lotus" pitchFamily="2" charset="-78"/>
                        </a:rPr>
                        <a:t>12</a:t>
                      </a:r>
                      <a:endParaRPr lang="fa-IR" sz="2200" b="1" i="0" u="none" strike="noStrike">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effectLst/>
                          <a:cs typeface="B Lotus" pitchFamily="2" charset="-78"/>
                        </a:rPr>
                        <a:t>شمش از آهن و فولاد غيرممزوج</a:t>
                      </a:r>
                      <a:endParaRPr lang="fa-IR" sz="2200" b="1" i="0" u="none" strike="noStrike" dirty="0">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8293</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effectLst/>
                          <a:cs typeface="B Lotus" pitchFamily="2" charset="-78"/>
                        </a:rPr>
                        <a:t>13</a:t>
                      </a:r>
                      <a:endParaRPr lang="fa-IR" sz="2200" b="1" i="0" u="none" strike="noStrike">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effectLst/>
                          <a:cs typeface="B Lotus" pitchFamily="2" charset="-78"/>
                        </a:rPr>
                        <a:t>پلي اتيلن گريد فيلم</a:t>
                      </a:r>
                      <a:endParaRPr lang="fa-IR" sz="2200" b="1" i="0" u="none" strike="noStrike" dirty="0">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6690</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effectLst/>
                          <a:cs typeface="B Lotus" pitchFamily="2" charset="-78"/>
                        </a:rPr>
                        <a:t>14</a:t>
                      </a:r>
                      <a:endParaRPr lang="fa-IR" sz="2200" b="1" i="0" u="none" strike="noStrike">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effectLst/>
                          <a:cs typeface="B Lotus" pitchFamily="2" charset="-78"/>
                        </a:rPr>
                        <a:t>موم پارا فين</a:t>
                      </a:r>
                      <a:endParaRPr lang="fa-IR" sz="2200" b="1" i="0" u="none" strike="noStrike" dirty="0">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5718</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288">
                <a:tc>
                  <a:txBody>
                    <a:bodyPr/>
                    <a:lstStyle/>
                    <a:p>
                      <a:pPr algn="ctr" rtl="0" fontAlgn="ctr"/>
                      <a:r>
                        <a:rPr lang="fa-IR" sz="2200" b="1" u="none" strike="noStrike">
                          <a:effectLst/>
                          <a:cs typeface="B Lotus" pitchFamily="2" charset="-78"/>
                        </a:rPr>
                        <a:t>15</a:t>
                      </a:r>
                      <a:endParaRPr lang="fa-IR" sz="2200" b="1" i="0" u="none" strike="noStrike">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effectLst/>
                          <a:cs typeface="B Lotus" pitchFamily="2" charset="-78"/>
                        </a:rPr>
                        <a:t>ترانسفورماتورهاي </a:t>
                      </a:r>
                      <a:r>
                        <a:rPr lang="fa-IR" sz="2200" b="1" u="none" strike="noStrike" dirty="0">
                          <a:effectLst/>
                          <a:cs typeface="B Lotus" pitchFamily="2" charset="-78"/>
                        </a:rPr>
                        <a:t>دي </a:t>
                      </a:r>
                      <a:r>
                        <a:rPr lang="fa-IR" sz="2200" b="1" u="none" strike="noStrike" dirty="0" smtClean="0">
                          <a:effectLst/>
                          <a:cs typeface="B Lotus" pitchFamily="2" charset="-78"/>
                        </a:rPr>
                        <a:t>الکتريک </a:t>
                      </a:r>
                      <a:endParaRPr lang="fa-IR" sz="2200" b="1" i="0" u="none" strike="noStrike" dirty="0">
                        <a:effectLst/>
                        <a:latin typeface="B Nazanin"/>
                        <a:cs typeface="B Lotus" pitchFamily="2" charset="-78"/>
                      </a:endParaRPr>
                    </a:p>
                  </a:txBody>
                  <a:tcPr marL="7555" marR="7555" marT="75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5040</a:t>
                      </a:r>
                      <a:endParaRPr lang="fa-IR" sz="2200" b="1" i="0" u="none" strike="noStrike" dirty="0">
                        <a:effectLst/>
                        <a:latin typeface="B Nazanin"/>
                        <a:cs typeface="B Lotus" pitchFamily="2" charset="-78"/>
                      </a:endParaRPr>
                    </a:p>
                  </a:txBody>
                  <a:tcPr marL="7555" marR="7555" marT="75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2"/>
          <p:cNvSpPr/>
          <p:nvPr/>
        </p:nvSpPr>
        <p:spPr>
          <a:xfrm>
            <a:off x="309530" y="0"/>
            <a:ext cx="9176186" cy="492443"/>
          </a:xfrm>
          <a:prstGeom prst="rect">
            <a:avLst/>
          </a:prstGeom>
        </p:spPr>
        <p:txBody>
          <a:bodyPr wrap="square">
            <a:spAutoFit/>
          </a:bodyPr>
          <a:lstStyle/>
          <a:p>
            <a:pPr algn="ctr" fontAlgn="ctr"/>
            <a:r>
              <a:rPr lang="fa-IR" sz="2600" dirty="0" smtClean="0">
                <a:solidFill>
                  <a:srgbClr val="800000"/>
                </a:solidFill>
                <a:cs typeface="B Titr" pitchFamily="2" charset="-78"/>
              </a:rPr>
              <a:t>5</a:t>
            </a:r>
            <a:r>
              <a:rPr lang="fa-IR" sz="2400" dirty="0" smtClean="0">
                <a:solidFill>
                  <a:srgbClr val="800000"/>
                </a:solidFill>
                <a:cs typeface="B Titr" pitchFamily="2" charset="-78"/>
              </a:rPr>
              <a:t>) اقلام </a:t>
            </a:r>
            <a:r>
              <a:rPr lang="fa-IR" sz="2400" dirty="0">
                <a:solidFill>
                  <a:srgbClr val="800000"/>
                </a:solidFill>
                <a:cs typeface="B Titr" pitchFamily="2" charset="-78"/>
              </a:rPr>
              <a:t>عمده صادراتی ایران به آفریقا در سال 1394</a:t>
            </a:r>
            <a:endParaRPr lang="fa-IR" sz="2400" b="1" dirty="0">
              <a:solidFill>
                <a:srgbClr val="800000"/>
              </a:solidFill>
              <a:latin typeface="B Nazanin"/>
              <a:cs typeface="B Titr" pitchFamily="2" charset="-78"/>
            </a:endParaRPr>
          </a:p>
        </p:txBody>
      </p:sp>
    </p:spTree>
    <p:extLst>
      <p:ext uri="{BB962C8B-B14F-4D97-AF65-F5344CB8AC3E}">
        <p14:creationId xmlns:p14="http://schemas.microsoft.com/office/powerpoint/2010/main" val="1134917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406" y="142852"/>
            <a:ext cx="8963587" cy="553998"/>
          </a:xfrm>
          <a:prstGeom prst="rect">
            <a:avLst/>
          </a:prstGeom>
          <a:noFill/>
        </p:spPr>
        <p:txBody>
          <a:bodyPr wrap="square" rtlCol="1">
            <a:spAutoFit/>
          </a:bodyPr>
          <a:lstStyle/>
          <a:p>
            <a:r>
              <a:rPr lang="fa-IR" sz="3000" b="1" dirty="0">
                <a:solidFill>
                  <a:srgbClr val="800000"/>
                </a:solidFill>
                <a:cs typeface="B Titr" pitchFamily="2" charset="-78"/>
              </a:rPr>
              <a:t>ادامه</a:t>
            </a:r>
            <a:r>
              <a:rPr lang="fa-IR" sz="3000" b="1" dirty="0" smtClean="0">
                <a:solidFill>
                  <a:srgbClr val="800000"/>
                </a:solidFill>
                <a:cs typeface="B Titr" pitchFamily="2" charset="-78"/>
              </a:rPr>
              <a:t>... </a:t>
            </a:r>
            <a:endParaRPr lang="fa-IR" sz="3000" b="1" dirty="0">
              <a:solidFill>
                <a:srgbClr val="800000"/>
              </a:solidFill>
              <a:cs typeface="B Titr"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3776172940"/>
              </p:ext>
            </p:extLst>
          </p:nvPr>
        </p:nvGraphicFramePr>
        <p:xfrm>
          <a:off x="416496" y="548681"/>
          <a:ext cx="9127015" cy="5594970"/>
        </p:xfrm>
        <a:graphic>
          <a:graphicData uri="http://schemas.openxmlformats.org/drawingml/2006/table">
            <a:tbl>
              <a:tblPr rtl="1">
                <a:tableStyleId>{5DA37D80-6434-44D0-A028-1B22A696006F}</a:tableStyleId>
              </a:tblPr>
              <a:tblGrid>
                <a:gridCol w="728947"/>
                <a:gridCol w="7137598"/>
                <a:gridCol w="1260470"/>
              </a:tblGrid>
              <a:tr h="372998">
                <a:tc>
                  <a:txBody>
                    <a:bodyPr/>
                    <a:lstStyle/>
                    <a:p>
                      <a:pPr algn="ctr" rtl="0" fontAlgn="ctr"/>
                      <a:r>
                        <a:rPr lang="fa-IR" sz="2200" b="1" u="none" strike="noStrike" dirty="0">
                          <a:effectLst/>
                          <a:cs typeface="B Lotus" pitchFamily="2" charset="-78"/>
                        </a:rPr>
                        <a:t>16</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effectLst/>
                          <a:cs typeface="B Lotus" pitchFamily="2" charset="-78"/>
                        </a:rPr>
                        <a:t>پسته</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4120</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dirty="0">
                          <a:effectLst/>
                          <a:cs typeface="B Lotus" pitchFamily="2" charset="-78"/>
                        </a:rPr>
                        <a:t>17</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effectLst/>
                          <a:cs typeface="B Lotus" pitchFamily="2" charset="-78"/>
                        </a:rPr>
                        <a:t>سيمان </a:t>
                      </a:r>
                      <a:r>
                        <a:rPr lang="fa-IR" sz="2200" b="1" u="none" strike="noStrike" dirty="0">
                          <a:effectLst/>
                          <a:cs typeface="B Lotus" pitchFamily="2" charset="-78"/>
                        </a:rPr>
                        <a:t>سفيد </a:t>
                      </a:r>
                      <a:r>
                        <a:rPr lang="fa-IR" sz="2200" b="1" u="none" strike="noStrike" dirty="0" smtClean="0">
                          <a:effectLst/>
                          <a:cs typeface="B Lotus" pitchFamily="2" charset="-78"/>
                        </a:rPr>
                        <a:t>پرتلند</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4087</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dirty="0">
                          <a:effectLst/>
                          <a:cs typeface="B Lotus" pitchFamily="2" charset="-78"/>
                        </a:rPr>
                        <a:t>18</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effectLst/>
                          <a:cs typeface="B Lotus" pitchFamily="2" charset="-78"/>
                        </a:rPr>
                        <a:t>كف </a:t>
                      </a:r>
                      <a:r>
                        <a:rPr lang="fa-IR" sz="2200" b="1" u="none" strike="noStrike" dirty="0">
                          <a:effectLst/>
                          <a:cs typeface="B Lotus" pitchFamily="2" charset="-78"/>
                        </a:rPr>
                        <a:t>پوش </a:t>
                      </a:r>
                      <a:r>
                        <a:rPr lang="fa-IR" sz="2200" b="1" u="none" strike="noStrike" dirty="0" smtClean="0">
                          <a:effectLst/>
                          <a:cs typeface="B Lotus" pitchFamily="2" charset="-78"/>
                        </a:rPr>
                        <a:t>ها</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4079</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dirty="0">
                          <a:effectLst/>
                          <a:cs typeface="B Lotus" pitchFamily="2" charset="-78"/>
                        </a:rPr>
                        <a:t>19</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ترا </a:t>
                      </a:r>
                      <a:r>
                        <a:rPr lang="fa-IR" sz="2200" b="1" u="none" strike="noStrike" dirty="0" smtClean="0">
                          <a:effectLst/>
                          <a:cs typeface="B Lotus" pitchFamily="2" charset="-78"/>
                        </a:rPr>
                        <a:t>کتورهاي كشاورزي</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3788</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dirty="0">
                          <a:effectLst/>
                          <a:cs typeface="B Lotus" pitchFamily="2" charset="-78"/>
                        </a:rPr>
                        <a:t>20</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مصنوعات ريخته گري ا زچدن ،آهن ياا زفولاد</a:t>
                      </a:r>
                      <a:r>
                        <a:rPr lang="fa-IR" sz="2200" b="1" u="none" strike="noStrike" dirty="0" smtClean="0">
                          <a:effectLst/>
                          <a:cs typeface="B Lotus" pitchFamily="2" charset="-78"/>
                        </a:rPr>
                        <a:t>,</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3641</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dirty="0">
                          <a:effectLst/>
                          <a:cs typeface="B Lotus" pitchFamily="2" charset="-78"/>
                        </a:rPr>
                        <a:t>21</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فرش وسايرکف پوش </a:t>
                      </a:r>
                      <a:r>
                        <a:rPr lang="fa-IR" sz="2200" b="1" u="none" strike="noStrike" dirty="0" smtClean="0">
                          <a:effectLst/>
                          <a:cs typeface="B Lotus" pitchFamily="2" charset="-78"/>
                        </a:rPr>
                        <a:t>ها</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3042</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dirty="0">
                          <a:solidFill>
                            <a:srgbClr val="FF0000"/>
                          </a:solidFill>
                          <a:effectLst/>
                          <a:cs typeface="B Lotus" pitchFamily="2" charset="-78"/>
                        </a:rPr>
                        <a:t>22</a:t>
                      </a:r>
                      <a:endParaRPr lang="fa-IR" sz="2200" b="1" i="0" u="none" strike="noStrike" dirty="0">
                        <a:solidFill>
                          <a:srgbClr val="FF0000"/>
                        </a:solidFill>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smtClean="0">
                          <a:solidFill>
                            <a:srgbClr val="FF0000"/>
                          </a:solidFill>
                          <a:effectLst/>
                          <a:cs typeface="B Lotus" pitchFamily="2" charset="-78"/>
                        </a:rPr>
                        <a:t>مخلوطهاي قيري</a:t>
                      </a:r>
                      <a:endParaRPr lang="fa-IR" sz="2200" b="1" i="0" u="none" strike="noStrike" dirty="0">
                        <a:solidFill>
                          <a:srgbClr val="FF0000"/>
                        </a:solidFill>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solidFill>
                            <a:srgbClr val="FF0000"/>
                          </a:solidFill>
                          <a:effectLst/>
                          <a:cs typeface="B Lotus" pitchFamily="2" charset="-78"/>
                        </a:rPr>
                        <a:t>2335</a:t>
                      </a:r>
                      <a:endParaRPr lang="fa-IR" sz="2200" b="1" i="0" u="none" strike="noStrike" dirty="0">
                        <a:solidFill>
                          <a:srgbClr val="FF0000"/>
                        </a:solidFill>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a:effectLst/>
                          <a:cs typeface="B Lotus" pitchFamily="2" charset="-78"/>
                        </a:rPr>
                        <a:t>23</a:t>
                      </a:r>
                      <a:endParaRPr lang="fa-IR" sz="2200" b="1" i="0" u="none" strike="noStrike">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کولرهاي  آبي </a:t>
                      </a:r>
                      <a:r>
                        <a:rPr lang="fa-IR" sz="2200" b="1" u="none" strike="noStrike" dirty="0" smtClean="0">
                          <a:effectLst/>
                          <a:cs typeface="B Lotus" pitchFamily="2" charset="-78"/>
                        </a:rPr>
                        <a:t>خانگي</a:t>
                      </a:r>
                      <a:endParaRPr lang="en-US"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2315</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a:effectLst/>
                          <a:cs typeface="B Lotus" pitchFamily="2" charset="-78"/>
                        </a:rPr>
                        <a:t>24</a:t>
                      </a:r>
                      <a:endParaRPr lang="fa-IR" sz="2200" b="1" i="0" u="none" strike="noStrike">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 </a:t>
                      </a:r>
                      <a:r>
                        <a:rPr lang="fa-IR" sz="2200" b="1" u="none" strike="noStrike" dirty="0" smtClean="0">
                          <a:effectLst/>
                          <a:cs typeface="B Lotus" pitchFamily="2" charset="-78"/>
                        </a:rPr>
                        <a:t>وازلين گريد دارويي (توليد داخل)</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2287</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a:effectLst/>
                          <a:cs typeface="B Lotus" pitchFamily="2" charset="-78"/>
                        </a:rPr>
                        <a:t>25</a:t>
                      </a:r>
                      <a:endParaRPr lang="fa-IR" sz="2200" b="1" i="0" u="none" strike="noStrike">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پسته ها بدون پوست، تازه يا خشك</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2264</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a:effectLst/>
                          <a:cs typeface="B Lotus" pitchFamily="2" charset="-78"/>
                        </a:rPr>
                        <a:t>26</a:t>
                      </a:r>
                      <a:endParaRPr lang="fa-IR" sz="2200" b="1" i="0" u="none" strike="noStrike">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صافي هاي روغن يامواد سوختي برا ي موتورهاي درون سوز</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2180</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a:effectLst/>
                          <a:cs typeface="B Lotus" pitchFamily="2" charset="-78"/>
                        </a:rPr>
                        <a:t>27</a:t>
                      </a:r>
                      <a:endParaRPr lang="fa-IR" sz="2200" b="1" i="0" u="none" strike="noStrike">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پلي </a:t>
                      </a:r>
                      <a:r>
                        <a:rPr lang="fa-IR" sz="2200" b="1" u="none" strike="noStrike" dirty="0" smtClean="0">
                          <a:effectLst/>
                          <a:cs typeface="B Lotus" pitchFamily="2" charset="-78"/>
                        </a:rPr>
                        <a:t>اتيلن  گريد فيلم </a:t>
                      </a:r>
                      <a:r>
                        <a:rPr lang="fa-IR" sz="2200" b="1" u="none" strike="noStrike" dirty="0">
                          <a:effectLst/>
                          <a:cs typeface="B Lotus" pitchFamily="2" charset="-78"/>
                        </a:rPr>
                        <a:t>به  صورت  </a:t>
                      </a:r>
                      <a:r>
                        <a:rPr lang="fa-IR" sz="2200" b="1" u="none" strike="noStrike" dirty="0" smtClean="0">
                          <a:effectLst/>
                          <a:cs typeface="B Lotus" pitchFamily="2" charset="-78"/>
                        </a:rPr>
                        <a:t>غيرپودرب</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2115</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dirty="0">
                          <a:solidFill>
                            <a:srgbClr val="FF0000"/>
                          </a:solidFill>
                          <a:effectLst/>
                          <a:cs typeface="B Lotus" pitchFamily="2" charset="-78"/>
                        </a:rPr>
                        <a:t>28</a:t>
                      </a:r>
                      <a:endParaRPr lang="fa-IR" sz="2200" b="1" i="0" u="none" strike="noStrike" dirty="0">
                        <a:solidFill>
                          <a:srgbClr val="FF0000"/>
                        </a:solidFill>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solidFill>
                            <a:srgbClr val="FF0000"/>
                          </a:solidFill>
                          <a:effectLst/>
                          <a:cs typeface="B Lotus" pitchFamily="2" charset="-78"/>
                        </a:rPr>
                        <a:t>روغن پايه معدني</a:t>
                      </a:r>
                      <a:endParaRPr lang="fa-IR" sz="2200" b="1" i="0" u="none" strike="noStrike" dirty="0">
                        <a:solidFill>
                          <a:srgbClr val="FF0000"/>
                        </a:solidFill>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solidFill>
                            <a:srgbClr val="FF0000"/>
                          </a:solidFill>
                          <a:effectLst/>
                          <a:cs typeface="B Lotus" pitchFamily="2" charset="-78"/>
                        </a:rPr>
                        <a:t>2018</a:t>
                      </a:r>
                      <a:endParaRPr lang="fa-IR" sz="2200" b="1" i="0" u="none" strike="noStrike" dirty="0">
                        <a:solidFill>
                          <a:srgbClr val="FF0000"/>
                        </a:solidFill>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dirty="0" smtClean="0">
                          <a:effectLst/>
                          <a:cs typeface="B Lotus" pitchFamily="2" charset="-78"/>
                        </a:rPr>
                        <a:t>29</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روده، بادكنك و شكمبه حيوانات كامل يا قطعه قطعه </a:t>
                      </a:r>
                      <a:r>
                        <a:rPr lang="fa-IR" sz="2200" b="1" u="none" strike="noStrike" dirty="0" smtClean="0">
                          <a:effectLst/>
                          <a:cs typeface="B Lotus" pitchFamily="2" charset="-78"/>
                        </a:rPr>
                        <a:t>شده</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1866</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98">
                <a:tc>
                  <a:txBody>
                    <a:bodyPr/>
                    <a:lstStyle/>
                    <a:p>
                      <a:pPr algn="ctr" rtl="0" fontAlgn="ctr"/>
                      <a:r>
                        <a:rPr lang="fa-IR" sz="2200" b="1" u="none" strike="noStrike">
                          <a:effectLst/>
                          <a:cs typeface="B Lotus" pitchFamily="2" charset="-78"/>
                        </a:rPr>
                        <a:t>30</a:t>
                      </a:r>
                      <a:endParaRPr lang="fa-IR" sz="2200" b="1" i="0" u="none" strike="noStrike">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b"/>
                      <a:r>
                        <a:rPr lang="fa-IR" sz="2200" b="1" u="none" strike="noStrike" dirty="0">
                          <a:effectLst/>
                          <a:cs typeface="B Lotus" pitchFamily="2" charset="-78"/>
                        </a:rPr>
                        <a:t>گريد نساجي (پلي اتيلن فتالات )</a:t>
                      </a:r>
                      <a:endParaRPr lang="fa-IR" sz="2200" b="1" i="0" u="none" strike="noStrike" dirty="0">
                        <a:effectLst/>
                        <a:latin typeface="B Nazanin"/>
                        <a:cs typeface="B Lotus" pitchFamily="2" charset="-78"/>
                      </a:endParaRPr>
                    </a:p>
                  </a:txBody>
                  <a:tcPr marL="9013" marR="9013" marT="901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a-IR" sz="2200" b="1" u="none" strike="noStrike" dirty="0" smtClean="0">
                          <a:effectLst/>
                          <a:cs typeface="B Lotus" pitchFamily="2" charset="-78"/>
                        </a:rPr>
                        <a:t>1801</a:t>
                      </a:r>
                      <a:endParaRPr lang="fa-IR" sz="2200" b="1" i="0" u="none" strike="noStrike" dirty="0">
                        <a:effectLst/>
                        <a:latin typeface="B Nazanin"/>
                        <a:cs typeface="B Lotus" pitchFamily="2" charset="-78"/>
                      </a:endParaRPr>
                    </a:p>
                  </a:txBody>
                  <a:tcPr marL="9013" marR="9013" marT="90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Rectangle 3"/>
          <p:cNvSpPr/>
          <p:nvPr/>
        </p:nvSpPr>
        <p:spPr>
          <a:xfrm>
            <a:off x="8596338" y="6286520"/>
            <a:ext cx="885178" cy="307777"/>
          </a:xfrm>
          <a:prstGeom prst="rect">
            <a:avLst/>
          </a:prstGeom>
        </p:spPr>
        <p:txBody>
          <a:bodyPr wrap="none">
            <a:spAutoFit/>
          </a:bodyPr>
          <a:lstStyle/>
          <a:p>
            <a:r>
              <a:rPr lang="fa-IR" sz="1400" b="1" dirty="0" smtClean="0">
                <a:latin typeface="B Nazanin"/>
              </a:rPr>
              <a:t>ماخذ: </a:t>
            </a:r>
            <a:r>
              <a:rPr lang="en-US" sz="1400" b="1" dirty="0" smtClean="0">
                <a:latin typeface="B Nazanin"/>
              </a:rPr>
              <a:t>ITC</a:t>
            </a:r>
            <a:endParaRPr lang="fa-IR" sz="1400" b="1" dirty="0" smtClean="0">
              <a:latin typeface="B Nazanin"/>
            </a:endParaRPr>
          </a:p>
        </p:txBody>
      </p:sp>
    </p:spTree>
    <p:extLst>
      <p:ext uri="{BB962C8B-B14F-4D97-AF65-F5344CB8AC3E}">
        <p14:creationId xmlns:p14="http://schemas.microsoft.com/office/powerpoint/2010/main" val="36400145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530" y="0"/>
            <a:ext cx="9176186" cy="461665"/>
          </a:xfrm>
          <a:prstGeom prst="rect">
            <a:avLst/>
          </a:prstGeom>
        </p:spPr>
        <p:txBody>
          <a:bodyPr wrap="square">
            <a:spAutoFit/>
          </a:bodyPr>
          <a:lstStyle/>
          <a:p>
            <a:pPr algn="ctr" fontAlgn="ctr"/>
            <a:r>
              <a:rPr lang="fa-IR" sz="2400" dirty="0">
                <a:solidFill>
                  <a:srgbClr val="800000"/>
                </a:solidFill>
                <a:cs typeface="B Titr" pitchFamily="2" charset="-78"/>
              </a:rPr>
              <a:t>6</a:t>
            </a:r>
            <a:r>
              <a:rPr lang="fa-IR" sz="2400" dirty="0" smtClean="0">
                <a:solidFill>
                  <a:srgbClr val="800000"/>
                </a:solidFill>
                <a:cs typeface="B Titr" pitchFamily="2" charset="-78"/>
              </a:rPr>
              <a:t>) اقلام عمده دارای پتانسیل صادراتی  </a:t>
            </a:r>
            <a:r>
              <a:rPr lang="fa-IR" sz="2400" dirty="0">
                <a:solidFill>
                  <a:srgbClr val="800000"/>
                </a:solidFill>
                <a:cs typeface="B Titr" pitchFamily="2" charset="-78"/>
              </a:rPr>
              <a:t>ایران به آفریقا </a:t>
            </a:r>
            <a:r>
              <a:rPr lang="fa-IR" sz="2400" dirty="0" smtClean="0">
                <a:solidFill>
                  <a:srgbClr val="800000"/>
                </a:solidFill>
                <a:cs typeface="B Titr" pitchFamily="2" charset="-78"/>
              </a:rPr>
              <a:t>به تفکیک کشور</a:t>
            </a:r>
            <a:endParaRPr lang="fa-IR" sz="2400" b="1" dirty="0">
              <a:solidFill>
                <a:srgbClr val="800000"/>
              </a:solidFill>
              <a:latin typeface="B Nazanin"/>
              <a:cs typeface="B Titr"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127201185"/>
              </p:ext>
            </p:extLst>
          </p:nvPr>
        </p:nvGraphicFramePr>
        <p:xfrm>
          <a:off x="704528" y="461665"/>
          <a:ext cx="8460165" cy="6330007"/>
        </p:xfrm>
        <a:graphic>
          <a:graphicData uri="http://schemas.openxmlformats.org/drawingml/2006/table">
            <a:tbl>
              <a:tblPr rtl="1">
                <a:tableStyleId>{5DA37D80-6434-44D0-A028-1B22A696006F}</a:tableStyleId>
              </a:tblPr>
              <a:tblGrid>
                <a:gridCol w="2235567"/>
                <a:gridCol w="6224598"/>
              </a:tblGrid>
              <a:tr h="388425">
                <a:tc>
                  <a:txBody>
                    <a:bodyPr/>
                    <a:lstStyle/>
                    <a:p>
                      <a:pPr algn="ctr" rtl="1" fontAlgn="ctr"/>
                      <a:r>
                        <a:rPr lang="fa-IR" sz="2000" u="none" strike="noStrike" dirty="0" smtClean="0">
                          <a:solidFill>
                            <a:sysClr val="windowText" lastClr="000000"/>
                          </a:solidFill>
                          <a:effectLst/>
                          <a:cs typeface="B Titr" pitchFamily="2" charset="-78"/>
                        </a:rPr>
                        <a:t>کشور</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fontAlgn="ctr"/>
                      <a:r>
                        <a:rPr lang="fa-IR" sz="2000" b="1" u="none" strike="noStrike" dirty="0" smtClean="0">
                          <a:solidFill>
                            <a:sysClr val="windowText" lastClr="000000"/>
                          </a:solidFill>
                          <a:effectLst/>
                          <a:cs typeface="B Titr" pitchFamily="2" charset="-78"/>
                        </a:rPr>
                        <a:t>کالا</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262">
                <a:tc rowSpan="7">
                  <a:txBody>
                    <a:bodyPr/>
                    <a:lstStyle/>
                    <a:p>
                      <a:pPr algn="ctr" rtl="0" fontAlgn="ctr"/>
                      <a:r>
                        <a:rPr lang="fa-IR" sz="1600" b="1" i="0" u="none" strike="noStrike" dirty="0" smtClean="0">
                          <a:solidFill>
                            <a:sysClr val="windowText" lastClr="000000"/>
                          </a:solidFill>
                          <a:effectLst/>
                          <a:latin typeface="B Nazanin"/>
                          <a:cs typeface="+mj-cs"/>
                        </a:rPr>
                        <a:t>آفریقای</a:t>
                      </a:r>
                      <a:r>
                        <a:rPr lang="fa-IR" sz="1600" b="1" i="0" u="none" strike="noStrike" baseline="0" dirty="0" smtClean="0">
                          <a:solidFill>
                            <a:sysClr val="windowText" lastClr="000000"/>
                          </a:solidFill>
                          <a:effectLst/>
                          <a:latin typeface="B Nazanin"/>
                          <a:cs typeface="+mj-cs"/>
                        </a:rPr>
                        <a:t> جنوبی </a:t>
                      </a:r>
                      <a:endParaRPr lang="fa-IR" sz="16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15000"/>
                        </a:lnSpc>
                        <a:spcAft>
                          <a:spcPts val="0"/>
                        </a:spcAft>
                      </a:pPr>
                      <a:r>
                        <a:rPr lang="fa-IR" sz="2000" b="1" kern="1200" dirty="0">
                          <a:solidFill>
                            <a:srgbClr val="FF0000"/>
                          </a:solidFill>
                          <a:latin typeface="Calibri"/>
                          <a:ea typeface="Times New Roman"/>
                          <a:cs typeface="+mn-cs"/>
                        </a:rPr>
                        <a:t>نفت خام و روغن‌حاصل از مواد معدنی قیری، خام.</a:t>
                      </a:r>
                      <a:endParaRPr lang="en-US" sz="2000" b="1" kern="1200" dirty="0">
                        <a:solidFill>
                          <a:srgbClr val="FF0000"/>
                        </a:solidFill>
                        <a:latin typeface="Calibri"/>
                        <a:ea typeface="Times New Roma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26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15000"/>
                        </a:lnSpc>
                        <a:spcAft>
                          <a:spcPts val="0"/>
                        </a:spcAft>
                      </a:pPr>
                      <a:r>
                        <a:rPr lang="fa-IR" sz="2000" b="1" kern="1200" dirty="0">
                          <a:solidFill>
                            <a:srgbClr val="FF0000"/>
                          </a:solidFill>
                          <a:latin typeface="Calibri"/>
                          <a:ea typeface="Times New Roman"/>
                          <a:cs typeface="+mn-cs"/>
                        </a:rPr>
                        <a:t>اوره حتی به صورت محلول در آب</a:t>
                      </a:r>
                      <a:endParaRPr lang="en-US" sz="2000" b="1" kern="1200" dirty="0">
                        <a:solidFill>
                          <a:srgbClr val="FF0000"/>
                        </a:solidFill>
                        <a:latin typeface="Calibri"/>
                        <a:ea typeface="Times New Roma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26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15000"/>
                        </a:lnSpc>
                        <a:spcAft>
                          <a:spcPts val="0"/>
                        </a:spcAft>
                      </a:pPr>
                      <a:r>
                        <a:rPr lang="fa-IR" sz="2000" b="1" kern="1200" dirty="0">
                          <a:solidFill>
                            <a:srgbClr val="FF0000"/>
                          </a:solidFill>
                          <a:latin typeface="Calibri"/>
                          <a:ea typeface="Times New Roman"/>
                          <a:cs typeface="+mn-cs"/>
                        </a:rPr>
                        <a:t>پليمرهاي اتيلن،</a:t>
                      </a:r>
                      <a:endParaRPr lang="en-US" sz="2000" b="1" kern="1200" dirty="0">
                        <a:solidFill>
                          <a:srgbClr val="FF0000"/>
                        </a:solidFill>
                        <a:latin typeface="Calibri"/>
                        <a:ea typeface="Times New Roma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26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15000"/>
                        </a:lnSpc>
                        <a:spcAft>
                          <a:spcPts val="0"/>
                        </a:spcAft>
                      </a:pPr>
                      <a:r>
                        <a:rPr lang="fa-IR" sz="2000" b="1" kern="1200" dirty="0">
                          <a:solidFill>
                            <a:srgbClr val="FF0000"/>
                          </a:solidFill>
                          <a:latin typeface="Calibri"/>
                          <a:ea typeface="Times New Roman"/>
                          <a:cs typeface="+mn-cs"/>
                        </a:rPr>
                        <a:t>بنزین</a:t>
                      </a:r>
                      <a:endParaRPr lang="en-US" sz="2000" b="1" kern="1200" dirty="0">
                        <a:solidFill>
                          <a:srgbClr val="FF0000"/>
                        </a:solidFill>
                        <a:latin typeface="Calibri"/>
                        <a:ea typeface="Times New Roma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275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fa-IR" sz="2000" b="1" kern="1200" dirty="0" smtClean="0">
                          <a:solidFill>
                            <a:srgbClr val="FF0000"/>
                          </a:solidFill>
                          <a:latin typeface="Calibri"/>
                          <a:ea typeface="Times New Roman"/>
                          <a:cs typeface="+mn-cs"/>
                        </a:rPr>
                        <a:t>سوخت معدنی، روغن</a:t>
                      </a:r>
                      <a:endParaRPr lang="en-US" sz="2000" b="1" kern="1200" dirty="0" smtClean="0">
                        <a:solidFill>
                          <a:srgbClr val="FF0000"/>
                        </a:solidFill>
                        <a:latin typeface="Calibri"/>
                        <a:ea typeface="Times New Roma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275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fa-IR" sz="2000" b="1" kern="1200" dirty="0" smtClean="0">
                          <a:solidFill>
                            <a:srgbClr val="FF0000"/>
                          </a:solidFill>
                          <a:latin typeface="Calibri"/>
                          <a:ea typeface="Times New Roman"/>
                          <a:cs typeface="+mn-cs"/>
                        </a:rPr>
                        <a:t>روغن های نفتی سبک</a:t>
                      </a:r>
                      <a:endParaRPr lang="fa-IR" sz="2000" b="1" kern="1200" dirty="0">
                        <a:solidFill>
                          <a:srgbClr val="FF0000"/>
                        </a:solidFill>
                        <a:latin typeface="Calibri"/>
                        <a:ea typeface="Times New Roman"/>
                        <a:cs typeface="+mn-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9970">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fontAlgn="ctr"/>
                      <a:r>
                        <a:rPr lang="fa-IR" sz="2000" b="1" kern="1200" dirty="0" smtClean="0">
                          <a:solidFill>
                            <a:schemeClr val="tx1"/>
                          </a:solidFill>
                          <a:latin typeface="Calibri"/>
                          <a:ea typeface="Times New Roman"/>
                          <a:cs typeface="+mn-cs"/>
                        </a:rPr>
                        <a:t>تجهیزات مخابراتی </a:t>
                      </a:r>
                      <a:endParaRPr lang="fa-IR" sz="2000" b="1" kern="1200" dirty="0">
                        <a:solidFill>
                          <a:schemeClr val="tx1"/>
                        </a:solidFill>
                        <a:latin typeface="Calibri"/>
                        <a:ea typeface="Times New Roman"/>
                        <a:cs typeface="+mn-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2753">
                <a:tc rowSpan="5">
                  <a:txBody>
                    <a:bodyPr/>
                    <a:lstStyle/>
                    <a:p>
                      <a:pPr algn="ctr" rtl="0" fontAlgn="ctr"/>
                      <a:r>
                        <a:rPr lang="fa-IR" sz="1600" b="1" i="0" u="none" strike="noStrike" dirty="0" smtClean="0">
                          <a:solidFill>
                            <a:sysClr val="windowText" lastClr="000000"/>
                          </a:solidFill>
                          <a:effectLst/>
                          <a:latin typeface="B Nazanin"/>
                          <a:cs typeface="+mj-cs"/>
                        </a:rPr>
                        <a:t>اوگاندا</a:t>
                      </a:r>
                      <a:endParaRPr lang="fa-IR" sz="16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90000"/>
                        </a:lnSpc>
                        <a:spcAft>
                          <a:spcPts val="0"/>
                        </a:spcAft>
                      </a:pPr>
                      <a:r>
                        <a:rPr lang="fa-IR" sz="2000" b="1" kern="1200" dirty="0" smtClean="0">
                          <a:solidFill>
                            <a:schemeClr val="tx1"/>
                          </a:solidFill>
                          <a:latin typeface="Calibri"/>
                          <a:ea typeface="Times New Roman"/>
                          <a:cs typeface="+mn-cs"/>
                        </a:rPr>
                        <a:t>ماشین آلات و تجهیزات</a:t>
                      </a:r>
                      <a:endParaRPr lang="en-US" sz="2000" b="1" kern="1200" dirty="0" smtClean="0">
                        <a:solidFill>
                          <a:schemeClr val="tx1"/>
                        </a:solidFill>
                        <a:latin typeface="Calibri"/>
                        <a:ea typeface="Times New Roma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275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fa-IR" sz="2000" b="1" kern="1200" dirty="0" smtClean="0">
                          <a:solidFill>
                            <a:schemeClr val="tx1"/>
                          </a:solidFill>
                          <a:latin typeface="Calibri"/>
                          <a:ea typeface="Times New Roman"/>
                          <a:cs typeface="+mn-cs"/>
                        </a:rPr>
                        <a:t>وسایل حمل و نقل</a:t>
                      </a:r>
                      <a:endParaRPr lang="en-US" sz="2000" b="1" kern="1200" dirty="0" smtClean="0">
                        <a:solidFill>
                          <a:schemeClr val="tx1"/>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275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fa-IR" sz="2000" b="1" kern="1200" dirty="0" smtClean="0">
                          <a:solidFill>
                            <a:srgbClr val="FF0000"/>
                          </a:solidFill>
                          <a:latin typeface="Calibri"/>
                          <a:ea typeface="Times New Roman"/>
                          <a:cs typeface="+mn-cs"/>
                        </a:rPr>
                        <a:t>نفت  و  فرآورده های نفتی</a:t>
                      </a:r>
                      <a:endParaRPr lang="en-US" sz="2000" b="1" kern="1200" dirty="0" smtClean="0">
                        <a:solidFill>
                          <a:srgbClr val="FF0000"/>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275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fa-IR" sz="2000" b="1" kern="1200" dirty="0" smtClean="0">
                          <a:solidFill>
                            <a:schemeClr val="tx1"/>
                          </a:solidFill>
                          <a:latin typeface="Calibri"/>
                          <a:ea typeface="Times New Roman"/>
                          <a:cs typeface="+mn-cs"/>
                        </a:rPr>
                        <a:t>تجهیزات پزشکی</a:t>
                      </a:r>
                      <a:endParaRPr lang="en-US" sz="2000" b="1" kern="1200" dirty="0" smtClean="0">
                        <a:solidFill>
                          <a:schemeClr val="tx1"/>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1477">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fa-IR" sz="2000" b="1" kern="1200" dirty="0" smtClean="0">
                          <a:solidFill>
                            <a:schemeClr val="tx1"/>
                          </a:solidFill>
                          <a:latin typeface="Calibri"/>
                          <a:ea typeface="Times New Roman"/>
                          <a:cs typeface="+mn-cs"/>
                        </a:rPr>
                        <a:t>غلات</a:t>
                      </a:r>
                      <a:endParaRPr lang="en-US" sz="2000" b="1" kern="1200" dirty="0" smtClean="0">
                        <a:solidFill>
                          <a:schemeClr val="tx1"/>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5559">
                <a:tc rowSpan="4">
                  <a:txBody>
                    <a:bodyPr/>
                    <a:lstStyle/>
                    <a:p>
                      <a:pPr algn="ctr" rtl="0" fontAlgn="ctr"/>
                      <a:r>
                        <a:rPr lang="fa-IR" sz="1600" b="1" i="0" u="none" strike="noStrike" dirty="0" smtClean="0">
                          <a:solidFill>
                            <a:sysClr val="windowText" lastClr="000000"/>
                          </a:solidFill>
                          <a:effectLst/>
                          <a:latin typeface="B Nazanin"/>
                          <a:cs typeface="+mj-cs"/>
                        </a:rPr>
                        <a:t>ساحل عاج</a:t>
                      </a:r>
                      <a:endParaRPr lang="fa-IR" sz="16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kern="1200" dirty="0" smtClean="0">
                          <a:solidFill>
                            <a:schemeClr val="tx1"/>
                          </a:solidFill>
                          <a:latin typeface="Calibri"/>
                          <a:ea typeface="Times New Roman"/>
                          <a:cs typeface="+mn-cs"/>
                        </a:rPr>
                        <a:t>برنج نيمه سفيد شده يا برنج كامل سفيد شده</a:t>
                      </a:r>
                      <a:endParaRPr lang="en-US" sz="2000" b="1" kern="1200" dirty="0" smtClean="0">
                        <a:solidFill>
                          <a:schemeClr val="tx1"/>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25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1800" b="1" kern="1200" dirty="0" smtClean="0">
                          <a:solidFill>
                            <a:schemeClr val="tx1"/>
                          </a:solidFill>
                          <a:latin typeface="Calibri"/>
                          <a:ea typeface="Times New Roman"/>
                          <a:cs typeface="+mn-cs"/>
                        </a:rPr>
                        <a:t>ساير داروهاي خرده فروشي دا را ي توليد دا خلي مشابه</a:t>
                      </a:r>
                      <a:endParaRPr lang="en-US" sz="1800" b="1" kern="1200" dirty="0" smtClean="0">
                        <a:solidFill>
                          <a:schemeClr val="tx1"/>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5559">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kern="1200" dirty="0" smtClean="0">
                          <a:solidFill>
                            <a:schemeClr val="tx1"/>
                          </a:solidFill>
                          <a:latin typeface="Calibri"/>
                          <a:ea typeface="Times New Roman"/>
                          <a:cs typeface="+mn-cs"/>
                        </a:rPr>
                        <a:t>گندم</a:t>
                      </a:r>
                      <a:endParaRPr lang="en-US" sz="2000" b="1" kern="1200" dirty="0" smtClean="0">
                        <a:solidFill>
                          <a:schemeClr val="tx1"/>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5559">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kern="1200" dirty="0" smtClean="0">
                          <a:solidFill>
                            <a:srgbClr val="FF0000"/>
                          </a:solidFill>
                          <a:latin typeface="Calibri"/>
                          <a:ea typeface="Times New Roman"/>
                          <a:cs typeface="+mn-cs"/>
                        </a:rPr>
                        <a:t>ساير فرآورده هايي نفت يا روغن هاي معدني قيري</a:t>
                      </a:r>
                      <a:endParaRPr lang="en-US" sz="2000" b="1" kern="1200" dirty="0" smtClean="0">
                        <a:solidFill>
                          <a:srgbClr val="FF0000"/>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504" y="0"/>
            <a:ext cx="9176186" cy="492443"/>
          </a:xfrm>
          <a:prstGeom prst="rect">
            <a:avLst/>
          </a:prstGeom>
        </p:spPr>
        <p:txBody>
          <a:bodyPr wrap="square">
            <a:spAutoFit/>
          </a:bodyPr>
          <a:lstStyle/>
          <a:p>
            <a:pPr fontAlgn="ctr"/>
            <a:r>
              <a:rPr lang="fa-IR" sz="2600" dirty="0" smtClean="0">
                <a:solidFill>
                  <a:srgbClr val="800000"/>
                </a:solidFill>
                <a:cs typeface="B Titr" pitchFamily="2" charset="-78"/>
              </a:rPr>
              <a:t>ادامه ...</a:t>
            </a:r>
            <a:endParaRPr lang="fa-IR" sz="2600" b="1" dirty="0">
              <a:solidFill>
                <a:srgbClr val="800000"/>
              </a:solidFill>
              <a:latin typeface="B Nazanin"/>
              <a:cs typeface="B Titr"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942792537"/>
              </p:ext>
            </p:extLst>
          </p:nvPr>
        </p:nvGraphicFramePr>
        <p:xfrm>
          <a:off x="632520" y="482352"/>
          <a:ext cx="8460165" cy="6375648"/>
        </p:xfrm>
        <a:graphic>
          <a:graphicData uri="http://schemas.openxmlformats.org/drawingml/2006/table">
            <a:tbl>
              <a:tblPr rtl="1">
                <a:tableStyleId>{5DA37D80-6434-44D0-A028-1B22A696006F}</a:tableStyleId>
              </a:tblPr>
              <a:tblGrid>
                <a:gridCol w="2235567"/>
                <a:gridCol w="6224598"/>
              </a:tblGrid>
              <a:tr h="432048">
                <a:tc>
                  <a:txBody>
                    <a:bodyPr/>
                    <a:lstStyle/>
                    <a:p>
                      <a:pPr algn="ctr" rtl="1" fontAlgn="ctr"/>
                      <a:r>
                        <a:rPr lang="fa-IR" sz="2000" u="none" strike="noStrike" dirty="0" smtClean="0">
                          <a:solidFill>
                            <a:sysClr val="windowText" lastClr="000000"/>
                          </a:solidFill>
                          <a:effectLst/>
                          <a:cs typeface="B Titr" pitchFamily="2" charset="-78"/>
                        </a:rPr>
                        <a:t>کشور</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fontAlgn="ctr"/>
                      <a:r>
                        <a:rPr lang="fa-IR" sz="2000" b="1" u="none" strike="noStrike" dirty="0" smtClean="0">
                          <a:solidFill>
                            <a:sysClr val="windowText" lastClr="000000"/>
                          </a:solidFill>
                          <a:effectLst/>
                          <a:cs typeface="B Titr" pitchFamily="2" charset="-78"/>
                        </a:rPr>
                        <a:t>کالا</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rowSpan="6">
                  <a:txBody>
                    <a:bodyPr/>
                    <a:lstStyle/>
                    <a:p>
                      <a:pPr algn="ctr" rtl="0" fontAlgn="ctr"/>
                      <a:r>
                        <a:rPr lang="fa-IR" sz="1800" b="1" i="0" u="none" strike="noStrike" dirty="0" smtClean="0">
                          <a:solidFill>
                            <a:sysClr val="windowText" lastClr="000000"/>
                          </a:solidFill>
                          <a:effectLst/>
                          <a:latin typeface="B Nazanin"/>
                          <a:cs typeface="+mj-cs"/>
                        </a:rPr>
                        <a:t>زیمبابوه</a:t>
                      </a:r>
                      <a:endParaRPr lang="fa-IR" sz="18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dirty="0">
                          <a:solidFill>
                            <a:srgbClr val="FF0000"/>
                          </a:solidFill>
                          <a:latin typeface="Times New Roman"/>
                          <a:ea typeface="SimSun"/>
                          <a:cs typeface="+mn-cs"/>
                        </a:rPr>
                        <a:t>روغن های نفتی </a:t>
                      </a:r>
                      <a:endParaRPr lang="en-US" sz="2000" b="1" dirty="0">
                        <a:solidFill>
                          <a:srgbClr val="FF0000"/>
                        </a:solidFill>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dirty="0">
                          <a:solidFill>
                            <a:srgbClr val="FF0000"/>
                          </a:solidFill>
                          <a:latin typeface="Times New Roman"/>
                          <a:ea typeface="SimSun"/>
                          <a:cs typeface="+mn-cs"/>
                        </a:rPr>
                        <a:t>روغن های سبک </a:t>
                      </a:r>
                      <a:endParaRPr lang="en-US" sz="2000" b="1" dirty="0">
                        <a:solidFill>
                          <a:srgbClr val="FF0000"/>
                        </a:solidFill>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dirty="0">
                          <a:solidFill>
                            <a:srgbClr val="333333"/>
                          </a:solidFill>
                          <a:latin typeface="Times New Roman"/>
                          <a:ea typeface="SimSun"/>
                          <a:cs typeface="+mn-cs"/>
                        </a:rPr>
                        <a:t>ذرت</a:t>
                      </a:r>
                      <a:endParaRPr lang="en-US" sz="2000" b="1" dirty="0">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dirty="0">
                          <a:solidFill>
                            <a:srgbClr val="333333"/>
                          </a:solidFill>
                          <a:latin typeface="Times New Roman"/>
                          <a:ea typeface="SimSun"/>
                          <a:cs typeface="+mn-cs"/>
                        </a:rPr>
                        <a:t>داروهای درمانی</a:t>
                      </a:r>
                      <a:endParaRPr lang="en-US" sz="2000" b="1" dirty="0">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dirty="0">
                          <a:solidFill>
                            <a:srgbClr val="333333"/>
                          </a:solidFill>
                          <a:latin typeface="Times New Roman"/>
                          <a:ea typeface="SimSun"/>
                          <a:cs typeface="+mn-cs"/>
                        </a:rPr>
                        <a:t>برنج شکسته </a:t>
                      </a:r>
                      <a:endParaRPr lang="en-US" sz="2000" b="1" dirty="0">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dirty="0">
                          <a:solidFill>
                            <a:srgbClr val="333333"/>
                          </a:solidFill>
                          <a:latin typeface="Times New Roman"/>
                          <a:ea typeface="SimSun"/>
                          <a:cs typeface="+mn-cs"/>
                        </a:rPr>
                        <a:t>گندم</a:t>
                      </a:r>
                      <a:endParaRPr lang="en-US" sz="2000" b="1" dirty="0">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rowSpan="7">
                  <a:txBody>
                    <a:bodyPr/>
                    <a:lstStyle/>
                    <a:p>
                      <a:pPr algn="ctr" rtl="0" fontAlgn="ctr"/>
                      <a:r>
                        <a:rPr lang="fa-IR" sz="1800" b="1" i="0" u="none" strike="noStrike" dirty="0" smtClean="0">
                          <a:solidFill>
                            <a:sysClr val="windowText" lastClr="000000"/>
                          </a:solidFill>
                          <a:effectLst/>
                          <a:latin typeface="B Nazanin"/>
                          <a:cs typeface="+mj-cs"/>
                        </a:rPr>
                        <a:t>گینه کوناکری</a:t>
                      </a:r>
                      <a:endParaRPr lang="fa-IR" sz="18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kern="1200" dirty="0">
                          <a:solidFill>
                            <a:srgbClr val="FF0000"/>
                          </a:solidFill>
                          <a:latin typeface="Times New Roman"/>
                          <a:ea typeface="SimSun"/>
                          <a:cs typeface="+mn-cs"/>
                        </a:rPr>
                        <a:t>سوختها و روغنهای معدنی</a:t>
                      </a:r>
                      <a:endParaRPr lang="en-US" sz="2000" b="1" kern="1200" dirty="0">
                        <a:solidFill>
                          <a:srgbClr val="FF0000"/>
                        </a:solidFill>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kern="1200" dirty="0">
                          <a:solidFill>
                            <a:srgbClr val="333333"/>
                          </a:solidFill>
                          <a:latin typeface="Times New Roman"/>
                          <a:ea typeface="SimSun"/>
                          <a:cs typeface="+mn-cs"/>
                        </a:rPr>
                        <a:t>برنج</a:t>
                      </a:r>
                      <a:endParaRPr lang="en-US" sz="2000" b="1" kern="1200" dirty="0">
                        <a:solidFill>
                          <a:srgbClr val="333333"/>
                        </a:solidFill>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kern="1200" dirty="0">
                          <a:solidFill>
                            <a:srgbClr val="FF0000"/>
                          </a:solidFill>
                          <a:latin typeface="Times New Roman"/>
                          <a:ea typeface="SimSun"/>
                          <a:cs typeface="+mn-cs"/>
                        </a:rPr>
                        <a:t>روغن های سبک نفتی </a:t>
                      </a:r>
                      <a:endParaRPr lang="en-US" sz="2000" b="1" kern="1200" dirty="0">
                        <a:solidFill>
                          <a:srgbClr val="FF0000"/>
                        </a:solidFill>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kern="1200" dirty="0">
                          <a:solidFill>
                            <a:srgbClr val="333333"/>
                          </a:solidFill>
                          <a:latin typeface="Times New Roman"/>
                          <a:ea typeface="SimSun"/>
                          <a:cs typeface="+mn-cs"/>
                        </a:rPr>
                        <a:t>موتور سیکلت</a:t>
                      </a:r>
                      <a:endParaRPr lang="en-US" sz="2000" b="1" kern="1200" dirty="0">
                        <a:solidFill>
                          <a:srgbClr val="333333"/>
                        </a:solidFill>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kern="1200" dirty="0">
                          <a:solidFill>
                            <a:srgbClr val="333333"/>
                          </a:solidFill>
                          <a:latin typeface="Times New Roman"/>
                          <a:ea typeface="SimSun"/>
                          <a:cs typeface="+mn-cs"/>
                        </a:rPr>
                        <a:t>پارچه پنبه ای </a:t>
                      </a:r>
                      <a:endParaRPr lang="en-US" sz="2000" b="1" kern="1200" dirty="0">
                        <a:solidFill>
                          <a:srgbClr val="333333"/>
                        </a:solidFill>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kern="1200" dirty="0">
                          <a:solidFill>
                            <a:srgbClr val="333333"/>
                          </a:solidFill>
                          <a:latin typeface="Times New Roman"/>
                          <a:ea typeface="SimSun"/>
                          <a:cs typeface="+mn-cs"/>
                        </a:rPr>
                        <a:t>گندم</a:t>
                      </a:r>
                      <a:endParaRPr lang="en-US" sz="2000" b="1" kern="1200" dirty="0">
                        <a:solidFill>
                          <a:srgbClr val="333333"/>
                        </a:solidFill>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0942">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50000"/>
                        </a:lnSpc>
                        <a:spcAft>
                          <a:spcPts val="0"/>
                        </a:spcAft>
                      </a:pPr>
                      <a:r>
                        <a:rPr lang="fa-IR" sz="2000" b="1" kern="1200" dirty="0">
                          <a:solidFill>
                            <a:srgbClr val="333333"/>
                          </a:solidFill>
                          <a:latin typeface="Times New Roman"/>
                          <a:ea typeface="SimSun"/>
                          <a:cs typeface="+mn-cs"/>
                        </a:rPr>
                        <a:t>کفش</a:t>
                      </a:r>
                      <a:endParaRPr lang="en-US" sz="2000" b="1" kern="1200" dirty="0">
                        <a:solidFill>
                          <a:srgbClr val="333333"/>
                        </a:solidFill>
                        <a:latin typeface="Times New Roman"/>
                        <a:ea typeface="SimSu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530" y="0"/>
            <a:ext cx="9176186" cy="492443"/>
          </a:xfrm>
          <a:prstGeom prst="rect">
            <a:avLst/>
          </a:prstGeom>
        </p:spPr>
        <p:txBody>
          <a:bodyPr wrap="square">
            <a:spAutoFit/>
          </a:bodyPr>
          <a:lstStyle/>
          <a:p>
            <a:pPr fontAlgn="ctr"/>
            <a:r>
              <a:rPr lang="fa-IR" sz="2600" dirty="0" smtClean="0">
                <a:solidFill>
                  <a:srgbClr val="800000"/>
                </a:solidFill>
                <a:cs typeface="B Titr" pitchFamily="2" charset="-78"/>
              </a:rPr>
              <a:t>ادامه ...</a:t>
            </a:r>
            <a:endParaRPr lang="fa-IR" sz="2600" b="1" dirty="0">
              <a:solidFill>
                <a:srgbClr val="800000"/>
              </a:solidFill>
              <a:latin typeface="B Nazanin"/>
              <a:cs typeface="B Titr"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3450018"/>
              </p:ext>
            </p:extLst>
          </p:nvPr>
        </p:nvGraphicFramePr>
        <p:xfrm>
          <a:off x="595282" y="623719"/>
          <a:ext cx="8460165" cy="5738827"/>
        </p:xfrm>
        <a:graphic>
          <a:graphicData uri="http://schemas.openxmlformats.org/drawingml/2006/table">
            <a:tbl>
              <a:tblPr rtl="1">
                <a:tableStyleId>{5DA37D80-6434-44D0-A028-1B22A696006F}</a:tableStyleId>
              </a:tblPr>
              <a:tblGrid>
                <a:gridCol w="2235567"/>
                <a:gridCol w="6224598"/>
              </a:tblGrid>
              <a:tr h="277082">
                <a:tc>
                  <a:txBody>
                    <a:bodyPr/>
                    <a:lstStyle/>
                    <a:p>
                      <a:pPr algn="ctr" rtl="1" fontAlgn="ctr"/>
                      <a:r>
                        <a:rPr lang="fa-IR" sz="2000" u="none" strike="noStrike" dirty="0" smtClean="0">
                          <a:solidFill>
                            <a:sysClr val="windowText" lastClr="000000"/>
                          </a:solidFill>
                          <a:effectLst/>
                          <a:cs typeface="B Titr" pitchFamily="2" charset="-78"/>
                        </a:rPr>
                        <a:t>کشور</a:t>
                      </a:r>
                    </a:p>
                    <a:p>
                      <a:pPr algn="ctr" rtl="1" fontAlgn="ct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fontAlgn="ctr"/>
                      <a:r>
                        <a:rPr lang="fa-IR" sz="2000" b="1" u="none" strike="noStrike" dirty="0" smtClean="0">
                          <a:solidFill>
                            <a:sysClr val="windowText" lastClr="000000"/>
                          </a:solidFill>
                          <a:effectLst/>
                          <a:cs typeface="B Titr" pitchFamily="2" charset="-78"/>
                        </a:rPr>
                        <a:t>کالا</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rowSpan="14">
                  <a:txBody>
                    <a:bodyPr/>
                    <a:lstStyle/>
                    <a:p>
                      <a:pPr algn="ctr" rtl="0" fontAlgn="ctr"/>
                      <a:r>
                        <a:rPr lang="fa-IR" sz="2400" b="1" i="0" u="none" strike="noStrike" dirty="0" smtClean="0">
                          <a:solidFill>
                            <a:sysClr val="windowText" lastClr="000000"/>
                          </a:solidFill>
                          <a:effectLst/>
                          <a:latin typeface="B Nazanin"/>
                          <a:cs typeface="+mj-cs"/>
                        </a:rPr>
                        <a:t>کنیا</a:t>
                      </a:r>
                      <a:endParaRPr lang="fa-IR" sz="24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دارو</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تجهیزات پزشکی</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FF0000"/>
                          </a:solidFill>
                          <a:latin typeface="Times New Roman"/>
                          <a:ea typeface="SimSun"/>
                          <a:cs typeface="+mn-cs"/>
                        </a:rPr>
                        <a:t>قیر نفت – روغن پایه</a:t>
                      </a:r>
                      <a:endParaRPr lang="en-US" sz="2000" b="1" kern="1200" dirty="0" smtClean="0">
                        <a:solidFill>
                          <a:srgbClr val="FF0000"/>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شیرینی و شکلات</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مواد غذایی</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مصالح ساختمانی</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مواد شیمیایی</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کنسانتره میوه</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قطعات خودرو</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منسوجات</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پلاستیک و مصنوعات آن</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برق و تجهیزات الکترونیکی</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قطعات و سائل نقلیه</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381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2000" b="1" kern="1200" dirty="0" smtClean="0">
                          <a:solidFill>
                            <a:srgbClr val="333333"/>
                          </a:solidFill>
                          <a:latin typeface="Times New Roman"/>
                          <a:ea typeface="SimSun"/>
                          <a:cs typeface="+mn-cs"/>
                        </a:rPr>
                        <a:t>غلات و حبوبات</a:t>
                      </a:r>
                      <a:endParaRPr lang="en-US" sz="2000" b="1" kern="1200" dirty="0" smtClean="0">
                        <a:solidFill>
                          <a:srgbClr val="333333"/>
                        </a:solidFill>
                        <a:latin typeface="Times New Roman"/>
                        <a:ea typeface="SimSu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530" y="0"/>
            <a:ext cx="9176186" cy="492443"/>
          </a:xfrm>
          <a:prstGeom prst="rect">
            <a:avLst/>
          </a:prstGeom>
        </p:spPr>
        <p:txBody>
          <a:bodyPr wrap="square">
            <a:spAutoFit/>
          </a:bodyPr>
          <a:lstStyle/>
          <a:p>
            <a:pPr fontAlgn="ctr"/>
            <a:r>
              <a:rPr lang="fa-IR" sz="2600" dirty="0" smtClean="0">
                <a:solidFill>
                  <a:srgbClr val="800000"/>
                </a:solidFill>
                <a:cs typeface="B Titr" pitchFamily="2" charset="-78"/>
              </a:rPr>
              <a:t>ادامه ...</a:t>
            </a:r>
            <a:endParaRPr lang="fa-IR" sz="2600" b="1" dirty="0">
              <a:solidFill>
                <a:srgbClr val="800000"/>
              </a:solidFill>
              <a:latin typeface="B Nazanin"/>
              <a:cs typeface="B Titr"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740316894"/>
              </p:ext>
            </p:extLst>
          </p:nvPr>
        </p:nvGraphicFramePr>
        <p:xfrm>
          <a:off x="488504" y="476673"/>
          <a:ext cx="8460165" cy="6357359"/>
        </p:xfrm>
        <a:graphic>
          <a:graphicData uri="http://schemas.openxmlformats.org/drawingml/2006/table">
            <a:tbl>
              <a:tblPr rtl="1">
                <a:tableStyleId>{5DA37D80-6434-44D0-A028-1B22A696006F}</a:tableStyleId>
              </a:tblPr>
              <a:tblGrid>
                <a:gridCol w="2235567"/>
                <a:gridCol w="6224598"/>
              </a:tblGrid>
              <a:tr h="432047">
                <a:tc>
                  <a:txBody>
                    <a:bodyPr/>
                    <a:lstStyle/>
                    <a:p>
                      <a:pPr algn="ctr" rtl="1" fontAlgn="ctr"/>
                      <a:r>
                        <a:rPr lang="fa-IR" sz="2000" u="none" strike="noStrike" dirty="0" smtClean="0">
                          <a:solidFill>
                            <a:sysClr val="windowText" lastClr="000000"/>
                          </a:solidFill>
                          <a:effectLst/>
                          <a:cs typeface="B Titr" pitchFamily="2" charset="-78"/>
                        </a:rPr>
                        <a:t>کشور</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fontAlgn="ctr"/>
                      <a:r>
                        <a:rPr lang="fa-IR" sz="2000" b="1" u="none" strike="noStrike" dirty="0" smtClean="0">
                          <a:solidFill>
                            <a:sysClr val="windowText" lastClr="000000"/>
                          </a:solidFill>
                          <a:effectLst/>
                          <a:cs typeface="B Titr" pitchFamily="2" charset="-78"/>
                        </a:rPr>
                        <a:t>کالا</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rowSpan="10">
                  <a:txBody>
                    <a:bodyPr/>
                    <a:lstStyle/>
                    <a:p>
                      <a:pPr algn="ctr" rtl="0" fontAlgn="ctr"/>
                      <a:r>
                        <a:rPr lang="fa-IR" sz="2400" b="1" i="0" u="none" strike="noStrike" dirty="0" smtClean="0">
                          <a:solidFill>
                            <a:sysClr val="windowText" lastClr="000000"/>
                          </a:solidFill>
                          <a:effectLst/>
                          <a:latin typeface="B Nazanin"/>
                          <a:cs typeface="+mj-cs"/>
                        </a:rPr>
                        <a:t>نیجریه</a:t>
                      </a:r>
                      <a:endParaRPr lang="fa-IR" sz="24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تایر بادی</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ماشینهای سنگ زنی ( برای صیقل دادن سنگ)</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بدنه برای کامیون</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دارو</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تجهیزات پزشکی</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مواد غذایی</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شیرینی و شکلات</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کف پوش</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پوشاک</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rgbClr val="FF0000"/>
                          </a:solidFill>
                          <a:effectLst/>
                          <a:latin typeface="B Nazanin"/>
                          <a:ea typeface="+mn-ea"/>
                          <a:cs typeface="+mn-cs"/>
                        </a:rPr>
                        <a:t>روغن های سبک و متوسط از نفت و مواد معدنی قیر</a:t>
                      </a:r>
                      <a:endParaRPr lang="en-US" sz="1800" b="1" i="0" u="none" strike="noStrike" kern="1200" dirty="0" smtClean="0">
                        <a:solidFill>
                          <a:srgbClr val="FF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rowSpan="8">
                  <a:txBody>
                    <a:bodyPr/>
                    <a:lstStyle/>
                    <a:p>
                      <a:pPr algn="ctr" rtl="0" fontAlgn="ctr"/>
                      <a:r>
                        <a:rPr lang="fa-IR" sz="2400" b="1" i="0" u="none" strike="noStrike" dirty="0" smtClean="0">
                          <a:solidFill>
                            <a:sysClr val="windowText" lastClr="000000"/>
                          </a:solidFill>
                          <a:effectLst/>
                          <a:latin typeface="B Nazanin"/>
                          <a:cs typeface="+mj-cs"/>
                        </a:rPr>
                        <a:t>غنا</a:t>
                      </a:r>
                      <a:endParaRPr lang="fa-IR" sz="24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مواد غذایی</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مصالح ساختمانی</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آشامیدنی ها</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شیرینی و شکلات</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rgbClr val="FF0000"/>
                          </a:solidFill>
                          <a:effectLst/>
                          <a:latin typeface="B Nazanin"/>
                          <a:ea typeface="+mn-ea"/>
                          <a:cs typeface="+mn-cs"/>
                        </a:rPr>
                        <a:t>نفت یا روغن های معدنی قیری</a:t>
                      </a:r>
                      <a:endParaRPr lang="en-US" sz="1800" b="1" i="0" u="none" strike="noStrike" kern="1200" dirty="0" smtClean="0">
                        <a:solidFill>
                          <a:srgbClr val="FF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rgbClr val="FF0000"/>
                          </a:solidFill>
                          <a:effectLst/>
                          <a:latin typeface="B Nazanin"/>
                          <a:ea typeface="+mn-ea"/>
                          <a:cs typeface="+mn-cs"/>
                        </a:rPr>
                        <a:t>روغن صنعتی</a:t>
                      </a:r>
                      <a:endParaRPr lang="en-US" sz="1800" b="1" i="0" u="none" strike="noStrike" kern="1200" dirty="0" smtClean="0">
                        <a:solidFill>
                          <a:srgbClr val="FF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دارو</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291">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lnSpc>
                          <a:spcPct val="120000"/>
                        </a:lnSpc>
                        <a:spcAft>
                          <a:spcPts val="0"/>
                        </a:spcAft>
                      </a:pPr>
                      <a:r>
                        <a:rPr lang="fa-IR" sz="1800" b="1" i="0" u="none" strike="noStrike" kern="1200" dirty="0" smtClean="0">
                          <a:solidFill>
                            <a:sysClr val="windowText" lastClr="000000"/>
                          </a:solidFill>
                          <a:effectLst/>
                          <a:latin typeface="B Nazanin"/>
                          <a:ea typeface="+mn-ea"/>
                          <a:cs typeface="+mn-cs"/>
                        </a:rPr>
                        <a:t>تجهیزات پزشکی</a:t>
                      </a:r>
                      <a:endParaRPr lang="en-US" sz="1800" b="1" i="0" u="none" strike="noStrike" kern="1200" dirty="0" smtClean="0">
                        <a:solidFill>
                          <a:sysClr val="windowText" lastClr="000000"/>
                        </a:solidFill>
                        <a:effectLst/>
                        <a:latin typeface="B Nazani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530" y="0"/>
            <a:ext cx="9176186" cy="492443"/>
          </a:xfrm>
          <a:prstGeom prst="rect">
            <a:avLst/>
          </a:prstGeom>
        </p:spPr>
        <p:txBody>
          <a:bodyPr wrap="square">
            <a:spAutoFit/>
          </a:bodyPr>
          <a:lstStyle/>
          <a:p>
            <a:pPr fontAlgn="ctr"/>
            <a:r>
              <a:rPr lang="fa-IR" sz="2600" dirty="0" smtClean="0">
                <a:solidFill>
                  <a:srgbClr val="800000"/>
                </a:solidFill>
                <a:cs typeface="B Titr" pitchFamily="2" charset="-78"/>
              </a:rPr>
              <a:t>ادامه ...</a:t>
            </a:r>
            <a:endParaRPr lang="fa-IR" sz="2600" b="1" dirty="0">
              <a:solidFill>
                <a:srgbClr val="800000"/>
              </a:solidFill>
              <a:latin typeface="B Nazanin"/>
              <a:cs typeface="B Titr"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59262165"/>
              </p:ext>
            </p:extLst>
          </p:nvPr>
        </p:nvGraphicFramePr>
        <p:xfrm>
          <a:off x="523844" y="476449"/>
          <a:ext cx="8460165" cy="5885131"/>
        </p:xfrm>
        <a:graphic>
          <a:graphicData uri="http://schemas.openxmlformats.org/drawingml/2006/table">
            <a:tbl>
              <a:tblPr rtl="1">
                <a:tableStyleId>{5DA37D80-6434-44D0-A028-1B22A696006F}</a:tableStyleId>
              </a:tblPr>
              <a:tblGrid>
                <a:gridCol w="2235567"/>
                <a:gridCol w="6224598"/>
              </a:tblGrid>
              <a:tr h="301657">
                <a:tc>
                  <a:txBody>
                    <a:bodyPr/>
                    <a:lstStyle/>
                    <a:p>
                      <a:pPr algn="ctr" rtl="1" fontAlgn="ctr"/>
                      <a:r>
                        <a:rPr lang="fa-IR" sz="2000" u="none" strike="noStrike" dirty="0" smtClean="0">
                          <a:solidFill>
                            <a:sysClr val="windowText" lastClr="000000"/>
                          </a:solidFill>
                          <a:effectLst/>
                          <a:cs typeface="B Titr" pitchFamily="2" charset="-78"/>
                        </a:rPr>
                        <a:t>کشور</a:t>
                      </a:r>
                    </a:p>
                    <a:p>
                      <a:pPr algn="ctr" rtl="1" fontAlgn="ct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fontAlgn="ctr"/>
                      <a:r>
                        <a:rPr lang="fa-IR" sz="2000" b="1" u="none" strike="noStrike" dirty="0" smtClean="0">
                          <a:solidFill>
                            <a:sysClr val="windowText" lastClr="000000"/>
                          </a:solidFill>
                          <a:effectLst/>
                          <a:cs typeface="B Titr" pitchFamily="2" charset="-78"/>
                        </a:rPr>
                        <a:t>کالا</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rowSpan="3">
                  <a:txBody>
                    <a:bodyPr/>
                    <a:lstStyle/>
                    <a:p>
                      <a:pPr algn="ctr" rtl="0" fontAlgn="ctr"/>
                      <a:r>
                        <a:rPr lang="fa-IR" sz="2400" b="1" i="0" u="none" strike="noStrike" dirty="0" smtClean="0">
                          <a:solidFill>
                            <a:sysClr val="windowText" lastClr="000000"/>
                          </a:solidFill>
                          <a:effectLst/>
                          <a:latin typeface="B Nazanin"/>
                          <a:cs typeface="+mj-cs"/>
                        </a:rPr>
                        <a:t>تونس</a:t>
                      </a:r>
                      <a:endParaRPr lang="fa-IR" sz="24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solidFill>
                            <a:srgbClr val="FF0000"/>
                          </a:solidFill>
                          <a:latin typeface="Calibri"/>
                          <a:ea typeface="Times New Roman"/>
                          <a:cs typeface="+mn-cs"/>
                        </a:rPr>
                        <a:t>محصولات پتروشیمی</a:t>
                      </a:r>
                      <a:endParaRPr lang="en-US" sz="1800" b="1" dirty="0">
                        <a:solidFill>
                          <a:srgbClr val="FF0000"/>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latin typeface="Calibri"/>
                          <a:ea typeface="Times New Roman"/>
                          <a:cs typeface="+mn-cs"/>
                        </a:rPr>
                        <a:t>محصولات دارویی</a:t>
                      </a:r>
                      <a:endParaRPr lang="en-US" sz="1800" b="1" dirty="0">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latin typeface="Calibri"/>
                          <a:ea typeface="Times New Roman"/>
                          <a:cs typeface="+mn-cs"/>
                        </a:rPr>
                        <a:t>خشکبار</a:t>
                      </a:r>
                      <a:endParaRPr lang="en-US" sz="1800" b="1" dirty="0">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rowSpan="6">
                  <a:txBody>
                    <a:bodyPr/>
                    <a:lstStyle/>
                    <a:p>
                      <a:pPr algn="ctr" rtl="0" fontAlgn="ctr"/>
                      <a:r>
                        <a:rPr lang="fa-IR" sz="2400" b="1" i="0" u="none" strike="noStrike" dirty="0" smtClean="0">
                          <a:solidFill>
                            <a:sysClr val="windowText" lastClr="000000"/>
                          </a:solidFill>
                          <a:effectLst/>
                          <a:latin typeface="B Nazanin"/>
                          <a:cs typeface="+mj-cs"/>
                        </a:rPr>
                        <a:t>مصر</a:t>
                      </a:r>
                      <a:endParaRPr lang="fa-IR" sz="24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solidFill>
                            <a:srgbClr val="FF0000"/>
                          </a:solidFill>
                          <a:latin typeface="Calibri"/>
                          <a:ea typeface="Times New Roman"/>
                          <a:cs typeface="+mn-cs"/>
                        </a:rPr>
                        <a:t>گاز مایع</a:t>
                      </a:r>
                      <a:endParaRPr lang="en-US" sz="1800" b="1" dirty="0">
                        <a:solidFill>
                          <a:srgbClr val="FF0000"/>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latin typeface="Calibri"/>
                          <a:ea typeface="Times New Roman"/>
                          <a:cs typeface="+mn-cs"/>
                        </a:rPr>
                        <a:t>سیمان</a:t>
                      </a:r>
                      <a:endParaRPr lang="en-US" sz="1800" b="1" dirty="0">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solidFill>
                            <a:srgbClr val="FF0000"/>
                          </a:solidFill>
                          <a:latin typeface="Calibri"/>
                          <a:ea typeface="Times New Roman"/>
                          <a:cs typeface="+mn-cs"/>
                        </a:rPr>
                        <a:t>مواد پتروشیمی</a:t>
                      </a:r>
                      <a:endParaRPr lang="en-US" sz="1800" b="1" dirty="0">
                        <a:solidFill>
                          <a:srgbClr val="FF0000"/>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latin typeface="Calibri"/>
                          <a:ea typeface="Times New Roman"/>
                          <a:cs typeface="+mn-cs"/>
                        </a:rPr>
                        <a:t>خشکبار</a:t>
                      </a:r>
                      <a:endParaRPr lang="en-US" sz="1800" b="1" dirty="0">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solidFill>
                            <a:srgbClr val="FF0000"/>
                          </a:solidFill>
                          <a:latin typeface="Calibri"/>
                          <a:ea typeface="Times New Roman"/>
                          <a:cs typeface="+mn-cs"/>
                        </a:rPr>
                        <a:t>نفت خام و روغن های سبک</a:t>
                      </a:r>
                      <a:endParaRPr lang="en-US" sz="1800" b="1" dirty="0">
                        <a:solidFill>
                          <a:srgbClr val="FF0000"/>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solidFill>
                            <a:srgbClr val="FF0000"/>
                          </a:solidFill>
                          <a:latin typeface="Calibri"/>
                          <a:ea typeface="Times New Roman"/>
                          <a:cs typeface="+mn-cs"/>
                        </a:rPr>
                        <a:t>مواد معدنی</a:t>
                      </a:r>
                      <a:endParaRPr lang="en-US" sz="1800" b="1" dirty="0">
                        <a:solidFill>
                          <a:srgbClr val="FF0000"/>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rowSpan="7">
                  <a:txBody>
                    <a:bodyPr/>
                    <a:lstStyle/>
                    <a:p>
                      <a:pPr algn="ctr" rtl="0" fontAlgn="ctr"/>
                      <a:r>
                        <a:rPr lang="fa-IR" sz="2400" b="1" i="0" u="none" strike="noStrike" dirty="0" smtClean="0">
                          <a:solidFill>
                            <a:sysClr val="windowText" lastClr="000000"/>
                          </a:solidFill>
                          <a:effectLst/>
                          <a:latin typeface="B Nazanin"/>
                          <a:cs typeface="+mj-cs"/>
                        </a:rPr>
                        <a:t>سودان</a:t>
                      </a:r>
                      <a:endParaRPr lang="fa-IR" sz="24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solidFill>
                            <a:srgbClr val="FF0000"/>
                          </a:solidFill>
                          <a:latin typeface="Calibri"/>
                          <a:ea typeface="Times New Roman"/>
                          <a:cs typeface="+mn-cs"/>
                        </a:rPr>
                        <a:t>قیر نفت</a:t>
                      </a:r>
                      <a:endParaRPr lang="en-US" sz="1800" b="1" dirty="0">
                        <a:solidFill>
                          <a:srgbClr val="FF0000"/>
                        </a:solidFill>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latin typeface="Calibri"/>
                          <a:ea typeface="Times New Roman"/>
                          <a:cs typeface="+mn-cs"/>
                        </a:rPr>
                        <a:t>تراکتور</a:t>
                      </a:r>
                      <a:endParaRPr lang="en-US" sz="1800" b="1" dirty="0">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latin typeface="Calibri"/>
                          <a:ea typeface="Times New Roman"/>
                          <a:cs typeface="+mn-cs"/>
                        </a:rPr>
                        <a:t>کولر آبی</a:t>
                      </a:r>
                      <a:endParaRPr lang="en-US" sz="1800" b="1" dirty="0">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latin typeface="Calibri"/>
                          <a:ea typeface="Times New Roman"/>
                          <a:cs typeface="+mn-cs"/>
                        </a:rPr>
                        <a:t>محصولات دارویی</a:t>
                      </a:r>
                      <a:endParaRPr lang="en-US" sz="1800" b="1" dirty="0">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latin typeface="Calibri"/>
                          <a:ea typeface="Times New Roman"/>
                          <a:cs typeface="+mn-cs"/>
                        </a:rPr>
                        <a:t>مواد غذایی</a:t>
                      </a:r>
                      <a:endParaRPr lang="en-US" sz="1800" b="1" dirty="0">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latin typeface="Calibri"/>
                          <a:ea typeface="Times New Roman"/>
                          <a:cs typeface="+mn-cs"/>
                        </a:rPr>
                        <a:t>مواد شیمیایی</a:t>
                      </a:r>
                      <a:endParaRPr lang="en-US" sz="1800" b="1" dirty="0">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algn="ctr" rtl="1">
                        <a:lnSpc>
                          <a:spcPct val="120000"/>
                        </a:lnSpc>
                        <a:spcAft>
                          <a:spcPts val="0"/>
                        </a:spcAft>
                      </a:pPr>
                      <a:r>
                        <a:rPr lang="fa-IR" sz="1800" b="1" dirty="0">
                          <a:latin typeface="Calibri"/>
                          <a:ea typeface="Times New Roman"/>
                          <a:cs typeface="+mn-cs"/>
                        </a:rPr>
                        <a:t>مواد شوینده</a:t>
                      </a:r>
                      <a:endParaRPr lang="en-US" sz="1800" b="1" dirty="0">
                        <a:latin typeface="Calibri"/>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530" y="0"/>
            <a:ext cx="9176186" cy="492443"/>
          </a:xfrm>
          <a:prstGeom prst="rect">
            <a:avLst/>
          </a:prstGeom>
        </p:spPr>
        <p:txBody>
          <a:bodyPr wrap="square">
            <a:spAutoFit/>
          </a:bodyPr>
          <a:lstStyle/>
          <a:p>
            <a:pPr fontAlgn="ctr"/>
            <a:r>
              <a:rPr lang="fa-IR" sz="2600" dirty="0" smtClean="0">
                <a:solidFill>
                  <a:srgbClr val="800000"/>
                </a:solidFill>
                <a:cs typeface="B Titr" pitchFamily="2" charset="-78"/>
              </a:rPr>
              <a:t>ادامه ...</a:t>
            </a:r>
            <a:endParaRPr lang="fa-IR" sz="2600" b="1" dirty="0">
              <a:solidFill>
                <a:srgbClr val="800000"/>
              </a:solidFill>
              <a:latin typeface="B Nazanin"/>
              <a:cs typeface="B Titr"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367218071"/>
              </p:ext>
            </p:extLst>
          </p:nvPr>
        </p:nvGraphicFramePr>
        <p:xfrm>
          <a:off x="523844" y="476449"/>
          <a:ext cx="8460165" cy="5614972"/>
        </p:xfrm>
        <a:graphic>
          <a:graphicData uri="http://schemas.openxmlformats.org/drawingml/2006/table">
            <a:tbl>
              <a:tblPr rtl="1">
                <a:tableStyleId>{5DA37D80-6434-44D0-A028-1B22A696006F}</a:tableStyleId>
              </a:tblPr>
              <a:tblGrid>
                <a:gridCol w="2235567"/>
                <a:gridCol w="6224598"/>
              </a:tblGrid>
              <a:tr h="301657">
                <a:tc>
                  <a:txBody>
                    <a:bodyPr/>
                    <a:lstStyle/>
                    <a:p>
                      <a:pPr algn="ctr" rtl="1" fontAlgn="ctr"/>
                      <a:r>
                        <a:rPr lang="fa-IR" sz="2000" u="none" strike="noStrike" dirty="0" smtClean="0">
                          <a:solidFill>
                            <a:sysClr val="windowText" lastClr="000000"/>
                          </a:solidFill>
                          <a:effectLst/>
                          <a:cs typeface="B Titr" pitchFamily="2" charset="-78"/>
                        </a:rPr>
                        <a:t>کشور</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fontAlgn="ctr"/>
                      <a:r>
                        <a:rPr lang="fa-IR" sz="2000" b="1" u="none" strike="noStrike" dirty="0" smtClean="0">
                          <a:solidFill>
                            <a:sysClr val="windowText" lastClr="000000"/>
                          </a:solidFill>
                          <a:effectLst/>
                          <a:cs typeface="B Titr" pitchFamily="2" charset="-78"/>
                        </a:rPr>
                        <a:t>کالا</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rowSpan="8">
                  <a:txBody>
                    <a:bodyPr/>
                    <a:lstStyle/>
                    <a:p>
                      <a:pPr algn="ctr" rtl="0" fontAlgn="ctr"/>
                      <a:r>
                        <a:rPr lang="fa-IR" sz="2400" b="1" i="0" u="none" strike="noStrike" dirty="0" smtClean="0">
                          <a:solidFill>
                            <a:sysClr val="windowText" lastClr="000000"/>
                          </a:solidFill>
                          <a:effectLst/>
                          <a:latin typeface="B Nazanin"/>
                          <a:cs typeface="+mj-cs"/>
                        </a:rPr>
                        <a:t>الجزایر</a:t>
                      </a:r>
                      <a:endParaRPr lang="fa-IR" sz="24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dirty="0">
                          <a:solidFill>
                            <a:srgbClr val="000000"/>
                          </a:solidFill>
                          <a:latin typeface="Arial"/>
                          <a:ea typeface="Batang"/>
                          <a:cs typeface="+mn-cs"/>
                        </a:rPr>
                        <a:t>گندم و جو (به غیر از گندم دوردوم و دانه کاشت)</a:t>
                      </a:r>
                      <a:endParaRPr lang="en-US" sz="1800" dirty="0">
                        <a:latin typeface="Times New Roman"/>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dirty="0">
                          <a:solidFill>
                            <a:srgbClr val="000000"/>
                          </a:solidFill>
                          <a:latin typeface="Arial"/>
                          <a:ea typeface="Batang"/>
                          <a:cs typeface="+mn-cs"/>
                        </a:rPr>
                        <a:t>ميله هاي آهني </a:t>
                      </a:r>
                      <a:r>
                        <a:rPr lang="ar-SA" sz="1800" b="1" dirty="0" smtClean="0">
                          <a:solidFill>
                            <a:srgbClr val="000000"/>
                          </a:solidFill>
                          <a:latin typeface="Arial"/>
                          <a:ea typeface="Batang"/>
                          <a:cs typeface="+mn-cs"/>
                        </a:rPr>
                        <a:t>يافولادي</a:t>
                      </a:r>
                      <a:endParaRPr lang="en-US" sz="1800" dirty="0">
                        <a:latin typeface="Times New Roman"/>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dirty="0">
                          <a:solidFill>
                            <a:srgbClr val="FF0000"/>
                          </a:solidFill>
                          <a:latin typeface="Arial"/>
                          <a:ea typeface="Batang"/>
                          <a:cs typeface="+mn-cs"/>
                        </a:rPr>
                        <a:t>روغن های سبک نفتی</a:t>
                      </a:r>
                      <a:endParaRPr lang="en-US" sz="1800" dirty="0">
                        <a:solidFill>
                          <a:srgbClr val="FF0000"/>
                        </a:solidFill>
                        <a:latin typeface="Times New Roman"/>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dirty="0">
                          <a:solidFill>
                            <a:srgbClr val="000000"/>
                          </a:solidFill>
                          <a:latin typeface="Arial"/>
                          <a:ea typeface="Batang"/>
                          <a:cs typeface="+mn-cs"/>
                        </a:rPr>
                        <a:t>داروهاي خرده فروشي</a:t>
                      </a:r>
                      <a:endParaRPr lang="en-US" sz="1800" dirty="0">
                        <a:latin typeface="Times New Roman"/>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dirty="0">
                          <a:solidFill>
                            <a:srgbClr val="000000"/>
                          </a:solidFill>
                          <a:latin typeface="Arial"/>
                          <a:ea typeface="Batang"/>
                          <a:cs typeface="+mn-cs"/>
                        </a:rPr>
                        <a:t>ساير </a:t>
                      </a:r>
                      <a:r>
                        <a:rPr lang="ar-SA" sz="1800" b="1" dirty="0" smtClean="0">
                          <a:solidFill>
                            <a:srgbClr val="000000"/>
                          </a:solidFill>
                          <a:latin typeface="Arial"/>
                          <a:ea typeface="Batang"/>
                          <a:cs typeface="+mn-cs"/>
                        </a:rPr>
                        <a:t>ذرت</a:t>
                      </a:r>
                      <a:endParaRPr lang="en-US" sz="1800" dirty="0">
                        <a:latin typeface="Times New Roman"/>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dirty="0">
                          <a:solidFill>
                            <a:srgbClr val="000000"/>
                          </a:solidFill>
                          <a:latin typeface="Arial"/>
                          <a:ea typeface="Batang"/>
                          <a:cs typeface="+mn-cs"/>
                        </a:rPr>
                        <a:t>وسايل نقليه باموتورپيستوني درونسوز تراكمي -</a:t>
                      </a:r>
                      <a:r>
                        <a:rPr lang="ar-SA" sz="1800" b="1" dirty="0" smtClean="0">
                          <a:solidFill>
                            <a:srgbClr val="000000"/>
                          </a:solidFill>
                          <a:latin typeface="Arial"/>
                          <a:ea typeface="Batang"/>
                          <a:cs typeface="+mn-cs"/>
                        </a:rPr>
                        <a:t>احتراقي</a:t>
                      </a:r>
                      <a:endParaRPr lang="en-US" sz="1800" dirty="0">
                        <a:latin typeface="Times New Roman"/>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dirty="0">
                          <a:solidFill>
                            <a:srgbClr val="FF0000"/>
                          </a:solidFill>
                          <a:latin typeface="Arial"/>
                          <a:ea typeface="Batang"/>
                          <a:cs typeface="+mn-cs"/>
                        </a:rPr>
                        <a:t>سایر روغن های نفتی</a:t>
                      </a:r>
                      <a:endParaRPr lang="en-US" sz="1800" dirty="0">
                        <a:solidFill>
                          <a:srgbClr val="FF0000"/>
                        </a:solidFill>
                        <a:latin typeface="Times New Roman"/>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dirty="0">
                          <a:solidFill>
                            <a:srgbClr val="000000"/>
                          </a:solidFill>
                          <a:latin typeface="Arial"/>
                          <a:ea typeface="Batang"/>
                          <a:cs typeface="+mn-cs"/>
                        </a:rPr>
                        <a:t>وسايل نقليه باموتورپيستوني تناوبي جرقه ا ي -</a:t>
                      </a:r>
                      <a:r>
                        <a:rPr lang="ar-SA" sz="1800" b="1" dirty="0" smtClean="0">
                          <a:solidFill>
                            <a:srgbClr val="000000"/>
                          </a:solidFill>
                          <a:latin typeface="Arial"/>
                          <a:ea typeface="Batang"/>
                          <a:cs typeface="+mn-cs"/>
                        </a:rPr>
                        <a:t>احتراقي</a:t>
                      </a:r>
                      <a:endParaRPr lang="en-US" sz="1800" dirty="0">
                        <a:latin typeface="Times New Roman"/>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rowSpan="8">
                  <a:txBody>
                    <a:bodyPr/>
                    <a:lstStyle/>
                    <a:p>
                      <a:pPr algn="ctr" rtl="0" fontAlgn="ctr"/>
                      <a:r>
                        <a:rPr lang="fa-IR" sz="2400" b="1" i="0" u="none" strike="noStrike" dirty="0" smtClean="0">
                          <a:solidFill>
                            <a:sysClr val="windowText" lastClr="000000"/>
                          </a:solidFill>
                          <a:effectLst/>
                          <a:latin typeface="B Nazanin"/>
                          <a:cs typeface="+mj-cs"/>
                        </a:rPr>
                        <a:t>مغرب</a:t>
                      </a:r>
                      <a:endParaRPr lang="fa-IR" sz="24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kern="1200" dirty="0" smtClean="0">
                          <a:solidFill>
                            <a:srgbClr val="FF0000"/>
                          </a:solidFill>
                          <a:latin typeface="Arial"/>
                          <a:ea typeface="Batang"/>
                          <a:cs typeface="+mn-cs"/>
                        </a:rPr>
                        <a:t>نفت </a:t>
                      </a:r>
                      <a:r>
                        <a:rPr lang="ar-SA" sz="1800" b="1" kern="1200" dirty="0">
                          <a:solidFill>
                            <a:srgbClr val="FF0000"/>
                          </a:solidFill>
                          <a:latin typeface="Arial"/>
                          <a:ea typeface="Batang"/>
                          <a:cs typeface="+mn-cs"/>
                        </a:rPr>
                        <a:t>و روغن‌هاي حاصل از مواد معدني قيري، غيرخام</a:t>
                      </a:r>
                      <a:endParaRPr lang="en-US" sz="1800" b="1" kern="1200" dirty="0">
                        <a:solidFill>
                          <a:srgbClr val="FF0000"/>
                        </a:solidFill>
                        <a:latin typeface="Arial"/>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rtl="1"/>
                      <a:endParaRPr lang="fa-IR"/>
                    </a:p>
                  </a:txBody>
                  <a:tcPr/>
                </a:tc>
                <a:tc>
                  <a:txBody>
                    <a:bodyPr/>
                    <a:lstStyle/>
                    <a:p>
                      <a:pPr algn="ctr" rtl="1">
                        <a:spcAft>
                          <a:spcPts val="0"/>
                        </a:spcAft>
                      </a:pPr>
                      <a:r>
                        <a:rPr lang="ar-SA" sz="1800" b="1" kern="1200" dirty="0">
                          <a:solidFill>
                            <a:srgbClr val="FF0000"/>
                          </a:solidFill>
                          <a:latin typeface="Arial"/>
                          <a:ea typeface="Batang"/>
                          <a:cs typeface="+mn-cs"/>
                        </a:rPr>
                        <a:t>نفت خام </a:t>
                      </a:r>
                      <a:r>
                        <a:rPr lang="ar-SA" sz="1800" b="1" kern="1200" dirty="0" smtClean="0">
                          <a:solidFill>
                            <a:srgbClr val="FF0000"/>
                          </a:solidFill>
                          <a:latin typeface="Arial"/>
                          <a:ea typeface="Batang"/>
                          <a:cs typeface="+mn-cs"/>
                        </a:rPr>
                        <a:t>و </a:t>
                      </a:r>
                      <a:r>
                        <a:rPr lang="ar-SA" sz="1800" b="1" kern="1200" dirty="0">
                          <a:solidFill>
                            <a:srgbClr val="FF0000"/>
                          </a:solidFill>
                          <a:latin typeface="Arial"/>
                          <a:ea typeface="Batang"/>
                          <a:cs typeface="+mn-cs"/>
                        </a:rPr>
                        <a:t>روغن‌حاصل از مواد معدني قيري، </a:t>
                      </a:r>
                      <a:r>
                        <a:rPr lang="ar-SA" sz="1800" b="1" kern="1200" dirty="0" smtClean="0">
                          <a:solidFill>
                            <a:srgbClr val="FF0000"/>
                          </a:solidFill>
                          <a:latin typeface="Arial"/>
                          <a:ea typeface="Batang"/>
                          <a:cs typeface="+mn-cs"/>
                        </a:rPr>
                        <a:t>خام</a:t>
                      </a:r>
                      <a:endParaRPr lang="en-US" sz="1800" b="1" kern="1200" dirty="0">
                        <a:solidFill>
                          <a:srgbClr val="FF0000"/>
                        </a:solidFill>
                        <a:latin typeface="Arial"/>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rtl="1"/>
                      <a:endParaRPr lang="fa-IR"/>
                    </a:p>
                  </a:txBody>
                  <a:tcPr/>
                </a:tc>
                <a:tc>
                  <a:txBody>
                    <a:bodyPr/>
                    <a:lstStyle/>
                    <a:p>
                      <a:pPr algn="ctr" rtl="1">
                        <a:spcAft>
                          <a:spcPts val="0"/>
                        </a:spcAft>
                      </a:pPr>
                      <a:r>
                        <a:rPr lang="ar-SA" sz="1800" b="1" kern="1200" dirty="0">
                          <a:solidFill>
                            <a:srgbClr val="FF0000"/>
                          </a:solidFill>
                          <a:latin typeface="Arial"/>
                          <a:ea typeface="Batang"/>
                          <a:cs typeface="+mn-cs"/>
                        </a:rPr>
                        <a:t>گازهاي نفتي و ساير هيدروكربورهاي گازي </a:t>
                      </a:r>
                      <a:r>
                        <a:rPr lang="ar-SA" sz="1800" b="1" kern="1200" dirty="0" smtClean="0">
                          <a:solidFill>
                            <a:srgbClr val="FF0000"/>
                          </a:solidFill>
                          <a:latin typeface="Arial"/>
                          <a:ea typeface="Batang"/>
                          <a:cs typeface="+mn-cs"/>
                        </a:rPr>
                        <a:t>شكل</a:t>
                      </a:r>
                      <a:r>
                        <a:rPr lang="ar-SA" sz="1800" b="1" kern="1200" dirty="0">
                          <a:solidFill>
                            <a:srgbClr val="FF0000"/>
                          </a:solidFill>
                          <a:latin typeface="Arial"/>
                          <a:ea typeface="Batang"/>
                          <a:cs typeface="+mn-cs"/>
                        </a:rPr>
                        <a:t>	</a:t>
                      </a:r>
                      <a:endParaRPr lang="en-US" sz="1800" b="1" kern="1200" dirty="0">
                        <a:solidFill>
                          <a:srgbClr val="FF0000"/>
                        </a:solidFill>
                        <a:latin typeface="Arial"/>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kern="1200" dirty="0">
                          <a:solidFill>
                            <a:srgbClr val="000000"/>
                          </a:solidFill>
                          <a:latin typeface="Arial"/>
                          <a:ea typeface="Batang"/>
                          <a:cs typeface="+mn-cs"/>
                        </a:rPr>
                        <a:t>اتومبيل‌هاي سواري و ساير وسايل </a:t>
                      </a:r>
                      <a:r>
                        <a:rPr lang="ar-SA" sz="1800" b="1" kern="1200" dirty="0" smtClean="0">
                          <a:solidFill>
                            <a:srgbClr val="000000"/>
                          </a:solidFill>
                          <a:latin typeface="Arial"/>
                          <a:ea typeface="Batang"/>
                          <a:cs typeface="+mn-cs"/>
                        </a:rPr>
                        <a:t>نقليه</a:t>
                      </a:r>
                      <a:endParaRPr lang="en-US" sz="1800" b="1" kern="1200" dirty="0">
                        <a:solidFill>
                          <a:srgbClr val="000000"/>
                        </a:solidFill>
                        <a:latin typeface="Arial"/>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kern="1200" dirty="0">
                          <a:solidFill>
                            <a:srgbClr val="FF0000"/>
                          </a:solidFill>
                          <a:latin typeface="Arial"/>
                          <a:ea typeface="Batang"/>
                          <a:cs typeface="+mn-cs"/>
                        </a:rPr>
                        <a:t>گوگرد از هر نوع، باستثناي گل گوگرد</a:t>
                      </a:r>
                      <a:endParaRPr lang="en-US" sz="1800" b="1" kern="1200" dirty="0">
                        <a:solidFill>
                          <a:srgbClr val="FF0000"/>
                        </a:solidFill>
                        <a:latin typeface="Arial"/>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kern="1200" dirty="0">
                          <a:solidFill>
                            <a:srgbClr val="000000"/>
                          </a:solidFill>
                          <a:latin typeface="Arial"/>
                          <a:ea typeface="Batang"/>
                          <a:cs typeface="+mn-cs"/>
                        </a:rPr>
                        <a:t>گندم و مخلوط گندم و چاودار </a:t>
                      </a:r>
                      <a:endParaRPr lang="en-US" sz="1800" b="1" kern="1200" dirty="0">
                        <a:solidFill>
                          <a:srgbClr val="000000"/>
                        </a:solidFill>
                        <a:latin typeface="Arial"/>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kern="1200" dirty="0">
                          <a:solidFill>
                            <a:srgbClr val="000000"/>
                          </a:solidFill>
                          <a:latin typeface="Arial"/>
                          <a:ea typeface="Batang"/>
                          <a:cs typeface="+mn-cs"/>
                        </a:rPr>
                        <a:t>زغال‌سنگ، زغال قالبي، گلوله زغال‌سنگ و سوخت‌هاي </a:t>
                      </a:r>
                      <a:r>
                        <a:rPr lang="ar-SA" sz="1800" b="1" kern="1200" dirty="0" smtClean="0">
                          <a:solidFill>
                            <a:srgbClr val="000000"/>
                          </a:solidFill>
                          <a:latin typeface="Arial"/>
                          <a:ea typeface="Batang"/>
                          <a:cs typeface="+mn-cs"/>
                        </a:rPr>
                        <a:t>جامد</a:t>
                      </a:r>
                      <a:endParaRPr lang="en-US" sz="1800" b="1" kern="1200" dirty="0">
                        <a:solidFill>
                          <a:srgbClr val="000000"/>
                        </a:solidFill>
                        <a:latin typeface="Arial"/>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6863">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kern="1200" dirty="0">
                          <a:solidFill>
                            <a:srgbClr val="000000"/>
                          </a:solidFill>
                          <a:latin typeface="Arial"/>
                          <a:ea typeface="Batang"/>
                          <a:cs typeface="+mn-cs"/>
                        </a:rPr>
                        <a:t>اتومبيل‌هاي سواري و ساير وسايل نقليه </a:t>
                      </a:r>
                      <a:r>
                        <a:rPr lang="ar-SA" sz="1800" b="1" kern="1200" dirty="0" smtClean="0">
                          <a:solidFill>
                            <a:srgbClr val="000000"/>
                          </a:solidFill>
                          <a:latin typeface="Arial"/>
                          <a:ea typeface="Batang"/>
                          <a:cs typeface="+mn-cs"/>
                        </a:rPr>
                        <a:t>موتوري</a:t>
                      </a:r>
                      <a:endParaRPr lang="en-US" sz="1800" b="1" kern="1200" dirty="0">
                        <a:solidFill>
                          <a:srgbClr val="000000"/>
                        </a:solidFill>
                        <a:latin typeface="Arial"/>
                        <a:ea typeface="Batang"/>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480" y="188640"/>
            <a:ext cx="9176186" cy="492443"/>
          </a:xfrm>
          <a:prstGeom prst="rect">
            <a:avLst/>
          </a:prstGeom>
        </p:spPr>
        <p:txBody>
          <a:bodyPr wrap="square">
            <a:spAutoFit/>
          </a:bodyPr>
          <a:lstStyle/>
          <a:p>
            <a:pPr fontAlgn="ctr"/>
            <a:r>
              <a:rPr lang="fa-IR" sz="2600" dirty="0" smtClean="0">
                <a:solidFill>
                  <a:srgbClr val="800000"/>
                </a:solidFill>
                <a:cs typeface="B Titr" pitchFamily="2" charset="-78"/>
              </a:rPr>
              <a:t>ادامه ...</a:t>
            </a:r>
            <a:endParaRPr lang="fa-IR" sz="2600" b="1" dirty="0">
              <a:solidFill>
                <a:srgbClr val="800000"/>
              </a:solidFill>
              <a:latin typeface="B Nazanin"/>
              <a:cs typeface="B Titr"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688629809"/>
              </p:ext>
            </p:extLst>
          </p:nvPr>
        </p:nvGraphicFramePr>
        <p:xfrm>
          <a:off x="488504" y="908720"/>
          <a:ext cx="8460165" cy="3629498"/>
        </p:xfrm>
        <a:graphic>
          <a:graphicData uri="http://schemas.openxmlformats.org/drawingml/2006/table">
            <a:tbl>
              <a:tblPr rtl="1">
                <a:tableStyleId>{5DA37D80-6434-44D0-A028-1B22A696006F}</a:tableStyleId>
              </a:tblPr>
              <a:tblGrid>
                <a:gridCol w="2235567"/>
                <a:gridCol w="6224598"/>
              </a:tblGrid>
              <a:tr h="367270">
                <a:tc>
                  <a:txBody>
                    <a:bodyPr/>
                    <a:lstStyle/>
                    <a:p>
                      <a:pPr algn="ctr" rtl="1" fontAlgn="ctr"/>
                      <a:r>
                        <a:rPr lang="fa-IR" sz="2000" u="none" strike="noStrike" dirty="0" smtClean="0">
                          <a:solidFill>
                            <a:sysClr val="windowText" lastClr="000000"/>
                          </a:solidFill>
                          <a:effectLst/>
                          <a:cs typeface="B Titr" pitchFamily="2" charset="-78"/>
                        </a:rPr>
                        <a:t>کشور</a:t>
                      </a:r>
                    </a:p>
                    <a:p>
                      <a:pPr algn="ctr" rtl="1" fontAlgn="ct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fontAlgn="ctr"/>
                      <a:r>
                        <a:rPr lang="fa-IR" sz="2000" b="1" u="none" strike="noStrike" dirty="0" smtClean="0">
                          <a:solidFill>
                            <a:sysClr val="windowText" lastClr="000000"/>
                          </a:solidFill>
                          <a:effectLst/>
                          <a:cs typeface="B Titr" pitchFamily="2" charset="-78"/>
                        </a:rPr>
                        <a:t>کالا</a:t>
                      </a:r>
                      <a:endParaRPr lang="fa-IR" sz="2000" b="1" i="0" u="none" strike="noStrike" dirty="0">
                        <a:solidFill>
                          <a:sysClr val="windowText" lastClr="000000"/>
                        </a:solidFill>
                        <a:effectLst/>
                        <a:latin typeface="B Nazanin"/>
                        <a:cs typeface="B Titr"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1344">
                <a:tc rowSpan="7">
                  <a:txBody>
                    <a:bodyPr/>
                    <a:lstStyle/>
                    <a:p>
                      <a:pPr algn="ctr" rtl="0" fontAlgn="ctr"/>
                      <a:r>
                        <a:rPr lang="fa-IR" sz="2400" b="1" i="0" u="none" strike="noStrike" dirty="0" smtClean="0">
                          <a:solidFill>
                            <a:sysClr val="windowText" lastClr="000000"/>
                          </a:solidFill>
                          <a:effectLst/>
                          <a:latin typeface="B Nazanin"/>
                          <a:cs typeface="B Nazanin" panose="00000400000000000000" pitchFamily="2" charset="-78"/>
                        </a:rPr>
                        <a:t>ا</a:t>
                      </a:r>
                      <a:r>
                        <a:rPr lang="fa-IR" sz="2400" b="1" i="0" u="none" strike="noStrike" dirty="0" smtClean="0">
                          <a:solidFill>
                            <a:sysClr val="windowText" lastClr="000000"/>
                          </a:solidFill>
                          <a:effectLst/>
                          <a:latin typeface="B Nazanin"/>
                          <a:cs typeface="+mj-cs"/>
                        </a:rPr>
                        <a:t>تیوپی </a:t>
                      </a:r>
                      <a:endParaRPr lang="fa-IR" sz="2400" b="1" i="0" u="none" strike="noStrike" dirty="0">
                        <a:solidFill>
                          <a:sysClr val="windowText" lastClr="000000"/>
                        </a:solidFill>
                        <a:effectLst/>
                        <a:latin typeface="B Nazanin"/>
                        <a:cs typeface="+mj-cs"/>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i="0" u="none" strike="noStrike" kern="1200" dirty="0" smtClean="0">
                          <a:solidFill>
                            <a:srgbClr val="FF0000"/>
                          </a:solidFill>
                          <a:effectLst/>
                          <a:latin typeface="B Nazanin"/>
                          <a:ea typeface="+mn-ea"/>
                          <a:cs typeface="+mn-cs"/>
                        </a:rPr>
                        <a:t>نفت و روغن‌هاي حاصل از مواد معدني قيري، غيرخام</a:t>
                      </a:r>
                      <a:endParaRPr lang="en-US" sz="1800" b="1" i="0" u="none" strike="noStrike" kern="1200" dirty="0" smtClean="0">
                        <a:solidFill>
                          <a:srgbClr val="FF0000"/>
                        </a:solidFill>
                        <a:effectLst/>
                        <a:latin typeface="B Nazanin"/>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1344">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i="0" u="none" strike="noStrike" kern="1200" dirty="0" smtClean="0">
                          <a:solidFill>
                            <a:sysClr val="windowText" lastClr="000000"/>
                          </a:solidFill>
                          <a:effectLst/>
                          <a:latin typeface="B Nazanin"/>
                          <a:ea typeface="+mn-ea"/>
                          <a:cs typeface="+mn-cs"/>
                        </a:rPr>
                        <a:t>دستگاههاي تلفن، شامل تلفن‌هايي براي شبكه‌هاي راديو تلفني</a:t>
                      </a:r>
                      <a:endParaRPr lang="en-US" sz="1800" b="1" i="0" u="none" strike="noStrike" kern="1200" dirty="0" smtClean="0">
                        <a:solidFill>
                          <a:sysClr val="windowText" lastClr="000000"/>
                        </a:solidFill>
                        <a:effectLst/>
                        <a:latin typeface="B Nazanin"/>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1344">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i="0" u="none" strike="noStrike" kern="1200" dirty="0" smtClean="0">
                          <a:solidFill>
                            <a:sysClr val="windowText" lastClr="000000"/>
                          </a:solidFill>
                          <a:effectLst/>
                          <a:latin typeface="B Nazanin"/>
                          <a:ea typeface="+mn-ea"/>
                          <a:cs typeface="+mn-cs"/>
                        </a:rPr>
                        <a:t>روغن نخل و اجزاء آن، حتي تصفيه شده</a:t>
                      </a:r>
                      <a:endParaRPr lang="en-US" sz="1800" b="1" i="0" u="none" strike="noStrike" kern="1200" dirty="0" smtClean="0">
                        <a:solidFill>
                          <a:sysClr val="windowText" lastClr="000000"/>
                        </a:solidFill>
                        <a:effectLst/>
                        <a:latin typeface="B Nazanin"/>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1344">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i="0" u="none" strike="noStrike" kern="1200" dirty="0" smtClean="0">
                          <a:solidFill>
                            <a:sysClr val="windowText" lastClr="000000"/>
                          </a:solidFill>
                          <a:effectLst/>
                          <a:latin typeface="B Nazanin"/>
                          <a:ea typeface="+mn-ea"/>
                          <a:cs typeface="+mn-cs"/>
                        </a:rPr>
                        <a:t> </a:t>
                      </a:r>
                      <a:r>
                        <a:rPr lang="ar-SA" sz="1800" b="1" i="0" u="none" strike="noStrike" kern="1200" dirty="0" smtClean="0">
                          <a:solidFill>
                            <a:srgbClr val="FF0000"/>
                          </a:solidFill>
                          <a:effectLst/>
                          <a:latin typeface="B Nazanin"/>
                          <a:ea typeface="+mn-ea"/>
                          <a:cs typeface="+mn-cs"/>
                        </a:rPr>
                        <a:t>روغن خام</a:t>
                      </a:r>
                      <a:endParaRPr lang="en-US" sz="1800" b="1" i="0" u="none" strike="noStrike" kern="1200" dirty="0" smtClean="0">
                        <a:solidFill>
                          <a:srgbClr val="FF0000"/>
                        </a:solidFill>
                        <a:effectLst/>
                        <a:latin typeface="B Nazanin"/>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1344">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ar-SA" sz="1800" b="1" i="0" u="none" strike="noStrike" kern="1200" dirty="0" smtClean="0">
                          <a:solidFill>
                            <a:sysClr val="windowText" lastClr="000000"/>
                          </a:solidFill>
                          <a:effectLst/>
                          <a:latin typeface="B Nazanin"/>
                          <a:ea typeface="+mn-ea"/>
                          <a:cs typeface="+mn-cs"/>
                        </a:rPr>
                        <a:t> وسايل نقليه موتوري براي حمل و نقل كالا</a:t>
                      </a:r>
                      <a:endParaRPr lang="en-US" sz="1800" b="1" i="0" u="none" strike="noStrike" kern="1200" dirty="0" smtClean="0">
                        <a:solidFill>
                          <a:sysClr val="windowText" lastClr="000000"/>
                        </a:solidFill>
                        <a:effectLst/>
                        <a:latin typeface="B Nazanin"/>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1344">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i="0" u="none" strike="noStrike" kern="1200" dirty="0">
                          <a:solidFill>
                            <a:sysClr val="windowText" lastClr="000000"/>
                          </a:solidFill>
                          <a:effectLst/>
                          <a:latin typeface="B Nazanin"/>
                          <a:ea typeface="+mn-ea"/>
                          <a:cs typeface="+mn-cs"/>
                        </a:rPr>
                        <a:t> ماژول نمایشگر متشکل از صفحه </a:t>
                      </a:r>
                      <a:r>
                        <a:rPr lang="en-US" sz="1800" b="1" i="0" u="none" strike="noStrike" kern="1200" dirty="0">
                          <a:solidFill>
                            <a:sysClr val="windowText" lastClr="000000"/>
                          </a:solidFill>
                          <a:effectLst/>
                          <a:latin typeface="B Nazanin"/>
                          <a:ea typeface="+mn-ea"/>
                          <a:cs typeface="+mn-cs"/>
                        </a:rPr>
                        <a:t>LCD</a:t>
                      </a:r>
                      <a:r>
                        <a:rPr lang="ar-SA" sz="1800" b="1" i="0" u="none" strike="noStrike" kern="1200" dirty="0">
                          <a:solidFill>
                            <a:sysClr val="windowText" lastClr="000000"/>
                          </a:solidFill>
                          <a:effectLst/>
                          <a:latin typeface="B Nazanin"/>
                          <a:ea typeface="+mn-ea"/>
                          <a:cs typeface="+mn-cs"/>
                        </a:rPr>
                        <a:t> یا </a:t>
                      </a:r>
                      <a:r>
                        <a:rPr lang="en-US" sz="1800" b="1" i="0" u="none" strike="noStrike" kern="1200" dirty="0">
                          <a:solidFill>
                            <a:sysClr val="windowText" lastClr="000000"/>
                          </a:solidFill>
                          <a:effectLst/>
                          <a:latin typeface="B Nazanin"/>
                          <a:ea typeface="+mn-ea"/>
                          <a:cs typeface="+mn-cs"/>
                        </a:rPr>
                        <a:t>LED</a:t>
                      </a:r>
                      <a:r>
                        <a:rPr lang="ar-SA" sz="1800" b="1" i="0" u="none" strike="noStrike" kern="1200" dirty="0">
                          <a:solidFill>
                            <a:sysClr val="windowText" lastClr="000000"/>
                          </a:solidFill>
                          <a:effectLst/>
                          <a:latin typeface="B Nazanin"/>
                          <a:ea typeface="+mn-ea"/>
                          <a:cs typeface="+mn-cs"/>
                        </a:rPr>
                        <a:t> تلفن همراه </a:t>
                      </a:r>
                      <a:endParaRPr lang="en-US" sz="1800" b="1" i="0" u="none" strike="noStrike" kern="1200" dirty="0">
                        <a:solidFill>
                          <a:sysClr val="windowText" lastClr="000000"/>
                        </a:solidFill>
                        <a:effectLst/>
                        <a:latin typeface="B Nazanin"/>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8655">
                <a:tc vMerge="1">
                  <a:txBody>
                    <a:bodyPr/>
                    <a:lstStyle/>
                    <a:p>
                      <a:pPr algn="ctr" rtl="0" fontAlgn="ctr"/>
                      <a:endParaRPr lang="fa-IR" sz="2400" b="1" i="0" u="none" strike="noStrike" dirty="0">
                        <a:solidFill>
                          <a:sysClr val="windowText" lastClr="000000"/>
                        </a:solidFill>
                        <a:effectLst/>
                        <a:latin typeface="B Nazanin"/>
                        <a:cs typeface="B Nazanin" panose="00000400000000000000" pitchFamily="2" charset="-78"/>
                      </a:endParaRPr>
                    </a:p>
                  </a:txBody>
                  <a:tcPr marL="8587" marR="8587" marT="85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spcAft>
                          <a:spcPts val="0"/>
                        </a:spcAft>
                      </a:pPr>
                      <a:r>
                        <a:rPr lang="ar-SA" sz="1800" b="1" i="0" u="none" strike="noStrike" kern="1200" dirty="0">
                          <a:solidFill>
                            <a:sysClr val="windowText" lastClr="000000"/>
                          </a:solidFill>
                          <a:effectLst/>
                          <a:latin typeface="B Nazanin"/>
                          <a:ea typeface="+mn-ea"/>
                          <a:cs typeface="+mn-cs"/>
                        </a:rPr>
                        <a:t>وسايل نقليه حمل ونقل كالا ،ديزلي ونيمه </a:t>
                      </a:r>
                      <a:r>
                        <a:rPr lang="ar-SA" sz="1800" b="1" i="0" u="none" strike="noStrike" kern="1200" dirty="0" smtClean="0">
                          <a:solidFill>
                            <a:sysClr val="windowText" lastClr="000000"/>
                          </a:solidFill>
                          <a:effectLst/>
                          <a:latin typeface="B Nazanin"/>
                          <a:ea typeface="+mn-ea"/>
                          <a:cs typeface="+mn-cs"/>
                        </a:rPr>
                        <a:t>ديزلي</a:t>
                      </a:r>
                      <a:endParaRPr lang="en-US" sz="1800" b="1" i="0" u="none" strike="noStrike" kern="1200" dirty="0">
                        <a:solidFill>
                          <a:sysClr val="windowText" lastClr="000000"/>
                        </a:solidFill>
                        <a:effectLst/>
                        <a:latin typeface="B Nazanin"/>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4"/>
          <p:cNvSpPr/>
          <p:nvPr/>
        </p:nvSpPr>
        <p:spPr>
          <a:xfrm>
            <a:off x="7689304" y="4437112"/>
            <a:ext cx="1087156" cy="369332"/>
          </a:xfrm>
          <a:prstGeom prst="rect">
            <a:avLst/>
          </a:prstGeom>
        </p:spPr>
        <p:txBody>
          <a:bodyPr wrap="none">
            <a:spAutoFit/>
          </a:bodyPr>
          <a:lstStyle/>
          <a:p>
            <a:r>
              <a:rPr lang="fa-IR" b="1" dirty="0" smtClean="0">
                <a:latin typeface="B Nazanin"/>
              </a:rPr>
              <a:t>ماخذ: </a:t>
            </a:r>
            <a:r>
              <a:rPr lang="en-US" b="1" dirty="0" smtClean="0">
                <a:latin typeface="B Nazanin"/>
              </a:rPr>
              <a:t>ITC</a:t>
            </a:r>
            <a:endParaRPr lang="fa-IR" b="1" dirty="0" smtClean="0">
              <a:latin typeface="B Nazanin"/>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406" y="-71462"/>
            <a:ext cx="9087459" cy="572464"/>
          </a:xfrm>
          <a:prstGeom prst="rect">
            <a:avLst/>
          </a:prstGeom>
        </p:spPr>
        <p:txBody>
          <a:bodyPr wrap="square">
            <a:spAutoFit/>
          </a:bodyPr>
          <a:lstStyle/>
          <a:p>
            <a:pPr indent="486687" fontAlgn="base">
              <a:lnSpc>
                <a:spcPct val="120000"/>
              </a:lnSpc>
              <a:spcBef>
                <a:spcPct val="0"/>
              </a:spcBef>
              <a:spcAft>
                <a:spcPct val="0"/>
              </a:spcAft>
            </a:pPr>
            <a:r>
              <a:rPr lang="fa-IR" altLang="zh-CN" sz="2600" cap="all" dirty="0" smtClean="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rPr>
              <a:t>7)پروژه هاي شركت هاي ايراني در آفريقا</a:t>
            </a:r>
            <a:endParaRPr lang="fa-IR" altLang="zh-CN" sz="2600" cap="all" dirty="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1962947184"/>
              </p:ext>
            </p:extLst>
          </p:nvPr>
        </p:nvGraphicFramePr>
        <p:xfrm>
          <a:off x="254914" y="500042"/>
          <a:ext cx="9412995" cy="6256990"/>
        </p:xfrm>
        <a:graphic>
          <a:graphicData uri="http://schemas.openxmlformats.org/drawingml/2006/table">
            <a:tbl>
              <a:tblPr rtl="1" firstRow="1" bandRow="1">
                <a:tableStyleId>{5C22544A-7EE6-4342-B048-85BDC9FD1C3A}</a:tableStyleId>
              </a:tblPr>
              <a:tblGrid>
                <a:gridCol w="909345"/>
                <a:gridCol w="3008998"/>
                <a:gridCol w="854950"/>
                <a:gridCol w="1845368"/>
                <a:gridCol w="1287982"/>
                <a:gridCol w="1506352"/>
              </a:tblGrid>
              <a:tr h="521372">
                <a:tc>
                  <a:txBody>
                    <a:bodyPr/>
                    <a:lstStyle/>
                    <a:p>
                      <a:pPr algn="ctr" rtl="1">
                        <a:lnSpc>
                          <a:spcPct val="90000"/>
                        </a:lnSpc>
                      </a:pPr>
                      <a:r>
                        <a:rPr lang="fa-IR" sz="1700" dirty="0" smtClean="0">
                          <a:solidFill>
                            <a:schemeClr val="tx1"/>
                          </a:solidFill>
                          <a:cs typeface="+mj-cs"/>
                        </a:rPr>
                        <a:t>کشور</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pPr>
                      <a:r>
                        <a:rPr lang="fa-IR" sz="1700" dirty="0" smtClean="0">
                          <a:solidFill>
                            <a:schemeClr val="tx1"/>
                          </a:solidFill>
                          <a:cs typeface="+mj-cs"/>
                        </a:rPr>
                        <a:t>پروژه</a:t>
                      </a:r>
                      <a:r>
                        <a:rPr lang="fa-IR" sz="1700" baseline="0" dirty="0" smtClean="0">
                          <a:solidFill>
                            <a:schemeClr val="tx1"/>
                          </a:solidFill>
                          <a:cs typeface="+mj-cs"/>
                        </a:rPr>
                        <a:t> </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pPr>
                      <a:r>
                        <a:rPr lang="fa-IR" sz="1700" dirty="0" smtClean="0">
                          <a:solidFill>
                            <a:schemeClr val="tx1"/>
                          </a:solidFill>
                          <a:cs typeface="+mj-cs"/>
                        </a:rPr>
                        <a:t>سال </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pPr>
                      <a:r>
                        <a:rPr lang="fa-IR" sz="1700" dirty="0" smtClean="0">
                          <a:solidFill>
                            <a:schemeClr val="tx1"/>
                          </a:solidFill>
                          <a:cs typeface="+mj-cs"/>
                        </a:rPr>
                        <a:t>مجری</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pPr>
                      <a:r>
                        <a:rPr lang="fa-IR" sz="1700" dirty="0" smtClean="0">
                          <a:solidFill>
                            <a:schemeClr val="tx1"/>
                          </a:solidFill>
                          <a:cs typeface="+mj-cs"/>
                        </a:rPr>
                        <a:t>میزان هزینه </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pPr>
                      <a:r>
                        <a:rPr lang="fa-IR" sz="1700" dirty="0" smtClean="0">
                          <a:solidFill>
                            <a:schemeClr val="tx1"/>
                          </a:solidFill>
                          <a:cs typeface="+mj-cs"/>
                        </a:rPr>
                        <a:t>آخرین وضعیت</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287265">
                <a:tc rowSpan="17">
                  <a:txBody>
                    <a:bodyPr/>
                    <a:lstStyle/>
                    <a:p>
                      <a:pPr algn="ctr" rtl="1">
                        <a:lnSpc>
                          <a:spcPct val="90000"/>
                        </a:lnSpc>
                      </a:pPr>
                      <a:r>
                        <a:rPr lang="fa-IR" dirty="0" smtClean="0">
                          <a:solidFill>
                            <a:schemeClr val="tx1"/>
                          </a:solidFill>
                          <a:cs typeface="+mj-cs"/>
                        </a:rPr>
                        <a:t>الجزایر</a:t>
                      </a:r>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ساخت 900 واحد مسکونی</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dirty="0" smtClean="0">
                          <a:solidFill>
                            <a:srgbClr val="000000"/>
                          </a:solidFill>
                          <a:latin typeface="Arial"/>
                          <a:ea typeface="Times New Roman"/>
                          <a:cs typeface="B Lotus" pitchFamily="2" charset="-78"/>
                        </a:rPr>
                        <a:t>۱۳۹۱</a:t>
                      </a:r>
                      <a:endParaRPr lang="en-US" sz="1700" b="1"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آرمه نو</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29 میلیون دلار</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pPr>
                      <a:r>
                        <a:rPr lang="fa-IR" sz="1600" b="1" kern="1200" dirty="0" smtClean="0">
                          <a:solidFill>
                            <a:schemeClr val="dk1"/>
                          </a:solidFill>
                          <a:latin typeface="Calibri" pitchFamily="34" charset="0"/>
                          <a:ea typeface="Times New Roman" pitchFamily="18" charset="0"/>
                          <a:cs typeface="B Lotus" pitchFamily="2" charset="-7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287265">
                <a:tc vMerge="1">
                  <a:txBody>
                    <a:bodyPr/>
                    <a:lstStyle/>
                    <a:p>
                      <a:pPr algn="ctr" rtl="1"/>
                      <a:endParaRPr lang="fa-IR"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نازک کاری 400 واحد مسکونی</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dirty="0" smtClean="0">
                          <a:solidFill>
                            <a:srgbClr val="000000"/>
                          </a:solidFill>
                          <a:latin typeface="Arial"/>
                          <a:ea typeface="Times New Roman"/>
                          <a:cs typeface="B Lotus" pitchFamily="2" charset="-78"/>
                        </a:rPr>
                        <a:t>۱۳۹۴</a:t>
                      </a:r>
                      <a:endParaRPr lang="en-US" sz="1700" b="1"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آرمه نو</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0">
                        <a:spcAft>
                          <a:spcPts val="0"/>
                        </a:spcAft>
                      </a:pPr>
                      <a:r>
                        <a:rPr lang="en-US" sz="1700" dirty="0">
                          <a:solidFill>
                            <a:srgbClr val="000000"/>
                          </a:solidFill>
                          <a:latin typeface="Arial"/>
                          <a:ea typeface="Times New Roman"/>
                          <a:cs typeface="B Lotus" pitchFamily="2" charset="-78"/>
                        </a:rPr>
                        <a:t> </a:t>
                      </a:r>
                      <a:r>
                        <a:rPr lang="fa-IR" sz="1700" dirty="0" smtClean="0">
                          <a:solidFill>
                            <a:srgbClr val="000000"/>
                          </a:solidFill>
                          <a:latin typeface="Arial"/>
                          <a:ea typeface="Times New Roman"/>
                          <a:cs typeface="B Lotus" pitchFamily="2" charset="-78"/>
                        </a:rPr>
                        <a:t>-</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pPr>
                      <a:r>
                        <a:rPr lang="fa-IR" sz="1600" b="1" kern="1200" dirty="0" smtClean="0">
                          <a:solidFill>
                            <a:schemeClr val="dk1"/>
                          </a:solidFill>
                          <a:latin typeface="Calibri" pitchFamily="34" charset="0"/>
                          <a:ea typeface="Times New Roman" pitchFamily="18" charset="0"/>
                          <a:cs typeface="B Lotus" pitchFamily="2" charset="-7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287265">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algn="r" defTabSz="990570" rtl="1" eaLnBrk="1" latinLnBrk="0" hangingPunct="1">
                        <a:lnSpc>
                          <a:spcPct val="90000"/>
                        </a:lnSpc>
                        <a:spcAft>
                          <a:spcPts val="0"/>
                        </a:spcAft>
                      </a:pPr>
                      <a:r>
                        <a:rPr lang="fa-IR" sz="1600" b="1" kern="1200" dirty="0">
                          <a:solidFill>
                            <a:schemeClr val="tx1"/>
                          </a:solidFill>
                          <a:latin typeface="Calibri" pitchFamily="34" charset="0"/>
                          <a:ea typeface="Times New Roman" pitchFamily="18" charset="0"/>
                          <a:cs typeface="B Lotus" pitchFamily="2" charset="-78"/>
                        </a:rPr>
                        <a:t>450 واحد </a:t>
                      </a:r>
                      <a:r>
                        <a:rPr lang="fa-IR" sz="1600" b="1" kern="1200" dirty="0" smtClean="0">
                          <a:solidFill>
                            <a:schemeClr val="tx1"/>
                          </a:solidFill>
                          <a:latin typeface="Calibri" pitchFamily="34" charset="0"/>
                          <a:ea typeface="Times New Roman" pitchFamily="18" charset="0"/>
                          <a:cs typeface="B Lotus" pitchFamily="2" charset="-78"/>
                        </a:rPr>
                        <a:t>مسکونی</a:t>
                      </a:r>
                      <a:endParaRPr lang="en-US" sz="1600" b="1" kern="1200" dirty="0">
                        <a:solidFill>
                          <a:schemeClr val="tx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alpha val="0"/>
                      </a:schemeClr>
                    </a:solidFill>
                  </a:tcPr>
                </a:tc>
                <a:tc>
                  <a:txBody>
                    <a:bodyPr/>
                    <a:lstStyle/>
                    <a:p>
                      <a:pPr marL="0" algn="ctr" defTabSz="990570" rtl="1" eaLnBrk="1" latinLnBrk="0" hangingPunct="1">
                        <a:lnSpc>
                          <a:spcPct val="90000"/>
                        </a:lnSpc>
                        <a:spcAft>
                          <a:spcPts val="0"/>
                        </a:spcAft>
                      </a:pPr>
                      <a:r>
                        <a:rPr lang="fa-IR" sz="1600" b="1" kern="1200" dirty="0">
                          <a:solidFill>
                            <a:schemeClr val="tx1"/>
                          </a:solidFill>
                          <a:latin typeface="Calibri" pitchFamily="34" charset="0"/>
                          <a:ea typeface="Times New Roman" pitchFamily="18" charset="0"/>
                          <a:cs typeface="B Lotus" pitchFamily="2" charset="-78"/>
                        </a:rPr>
                        <a:t>۱۳۹۴</a:t>
                      </a:r>
                      <a:endParaRPr lang="en-US" sz="1600" b="1" kern="1200" dirty="0">
                        <a:solidFill>
                          <a:schemeClr val="tx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alpha val="0"/>
                      </a:schemeClr>
                    </a:solidFill>
                  </a:tcPr>
                </a:tc>
                <a:tc>
                  <a:txBody>
                    <a:bodyPr/>
                    <a:lstStyle/>
                    <a:p>
                      <a:pPr marL="0" algn="ctr" defTabSz="990570" rtl="1" eaLnBrk="1" latinLnBrk="0" hangingPunct="1">
                        <a:lnSpc>
                          <a:spcPct val="90000"/>
                        </a:lnSpc>
                        <a:spcAft>
                          <a:spcPts val="0"/>
                        </a:spcAft>
                      </a:pPr>
                      <a:r>
                        <a:rPr lang="fa-IR" sz="1600" b="1" kern="1200" dirty="0">
                          <a:solidFill>
                            <a:schemeClr val="tx1"/>
                          </a:solidFill>
                          <a:latin typeface="Calibri" pitchFamily="34" charset="0"/>
                          <a:ea typeface="Times New Roman" pitchFamily="18" charset="0"/>
                          <a:cs typeface="B Lotus" pitchFamily="2" charset="-78"/>
                        </a:rPr>
                        <a:t>آرمه نو</a:t>
                      </a:r>
                      <a:endParaRPr lang="en-US" sz="1600" b="1" kern="1200" dirty="0">
                        <a:solidFill>
                          <a:schemeClr val="tx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alpha val="0"/>
                      </a:schemeClr>
                    </a:solidFill>
                  </a:tcPr>
                </a:tc>
                <a:tc>
                  <a:txBody>
                    <a:bodyPr/>
                    <a:lstStyle/>
                    <a:p>
                      <a:pPr marL="0" algn="ctr" defTabSz="990570" rtl="1" eaLnBrk="1" latinLnBrk="0" hangingPunct="1">
                        <a:lnSpc>
                          <a:spcPct val="90000"/>
                        </a:lnSpc>
                        <a:spcAft>
                          <a:spcPts val="0"/>
                        </a:spcAft>
                      </a:pPr>
                      <a:r>
                        <a:rPr lang="fa-IR" sz="1600" b="1" kern="1200" dirty="0">
                          <a:solidFill>
                            <a:schemeClr val="tx1"/>
                          </a:solidFill>
                          <a:latin typeface="Calibri" pitchFamily="34" charset="0"/>
                          <a:ea typeface="Times New Roman" pitchFamily="18" charset="0"/>
                          <a:cs typeface="B Lotus" pitchFamily="2" charset="-78"/>
                        </a:rPr>
                        <a:t>-</a:t>
                      </a:r>
                      <a:endParaRPr lang="en-US" sz="1600" b="1" kern="1200" dirty="0">
                        <a:solidFill>
                          <a:schemeClr val="tx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alpha val="0"/>
                      </a:schemeClr>
                    </a:solidFill>
                  </a:tcPr>
                </a:tc>
                <a:tc>
                  <a:txBody>
                    <a:bodyPr/>
                    <a:lstStyle/>
                    <a:p>
                      <a:pPr marL="0" algn="ctr" defTabSz="990570" rtl="1" eaLnBrk="1" latinLnBrk="0" hangingPunct="1">
                        <a:lnSpc>
                          <a:spcPct val="90000"/>
                        </a:lnSpc>
                      </a:pPr>
                      <a:r>
                        <a:rPr lang="fa-IR" sz="1600" b="1" kern="1200" dirty="0" smtClean="0">
                          <a:solidFill>
                            <a:schemeClr val="tx1"/>
                          </a:solidFill>
                          <a:latin typeface="Calibri" pitchFamily="34" charset="0"/>
                          <a:ea typeface="Times New Roman" pitchFamily="18" charset="0"/>
                          <a:cs typeface="B Lotus" pitchFamily="2" charset="-78"/>
                        </a:rPr>
                        <a:t>تکمیل</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alpha val="0"/>
                      </a:schemeClr>
                    </a:solidFill>
                  </a:tcPr>
                </a:tc>
              </a:tr>
              <a:tr h="287265">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FF0000"/>
                          </a:solidFill>
                          <a:latin typeface="Arial"/>
                          <a:ea typeface="Times New Roman"/>
                          <a:cs typeface="B Lotus" pitchFamily="2" charset="-78"/>
                        </a:rPr>
                        <a:t>احداث ایستگاه پروپان</a:t>
                      </a:r>
                      <a:endParaRPr lang="en-US" sz="1800" dirty="0">
                        <a:solidFill>
                          <a:srgbClr val="FF0000"/>
                        </a:solidFill>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dirty="0">
                          <a:solidFill>
                            <a:srgbClr val="FF0000"/>
                          </a:solidFill>
                          <a:latin typeface="Arial"/>
                          <a:ea typeface="Times New Roman"/>
                          <a:cs typeface="B Lotus" pitchFamily="2" charset="-78"/>
                        </a:rPr>
                        <a:t>۱۳۸۷</a:t>
                      </a:r>
                      <a:endParaRPr lang="en-US" sz="1700" b="1" dirty="0">
                        <a:solidFill>
                          <a:srgbClr val="FF0000"/>
                        </a:solidFill>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dirty="0">
                          <a:solidFill>
                            <a:srgbClr val="FF0000"/>
                          </a:solidFill>
                          <a:latin typeface="Arial"/>
                          <a:ea typeface="Times New Roman"/>
                          <a:cs typeface="B Lotus" pitchFamily="2" charset="-78"/>
                        </a:rPr>
                        <a:t>دیداس</a:t>
                      </a:r>
                      <a:endParaRPr lang="en-US" sz="1700" b="1" dirty="0">
                        <a:solidFill>
                          <a:srgbClr val="FF0000"/>
                        </a:solidFill>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FF0000"/>
                          </a:solidFill>
                          <a:latin typeface="Arial"/>
                          <a:ea typeface="Times New Roman"/>
                          <a:cs typeface="B Lotus" pitchFamily="2" charset="-78"/>
                        </a:rPr>
                        <a:t>23 میلیون دلار</a:t>
                      </a:r>
                      <a:endParaRPr lang="en-US" sz="1700" dirty="0">
                        <a:solidFill>
                          <a:srgbClr val="FF0000"/>
                        </a:solidFill>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pPr>
                      <a:r>
                        <a:rPr lang="fa-IR" sz="1600" b="1" kern="1200" dirty="0" smtClean="0">
                          <a:solidFill>
                            <a:srgbClr val="FF0000"/>
                          </a:solidFill>
                          <a:latin typeface="Calibri" pitchFamily="34" charset="0"/>
                          <a:ea typeface="Times New Roman" pitchFamily="18" charset="0"/>
                          <a:cs typeface="B Lotus" pitchFamily="2" charset="-7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09485">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تعمیر و نگه داری ماشین حفاری</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a:solidFill>
                            <a:srgbClr val="000000"/>
                          </a:solidFill>
                          <a:latin typeface="Arial"/>
                          <a:ea typeface="Times New Roman"/>
                          <a:cs typeface="B Lotus" pitchFamily="2" charset="-78"/>
                        </a:rPr>
                        <a:t>۱۳۹۱</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سابیر بین الملل</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1.5 میلیون دلار</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pPr>
                      <a:r>
                        <a:rPr lang="fa-IR" sz="1600" b="1" kern="1200" dirty="0" smtClean="0">
                          <a:solidFill>
                            <a:schemeClr val="dk1"/>
                          </a:solidFill>
                          <a:latin typeface="Calibri" pitchFamily="34" charset="0"/>
                          <a:ea typeface="Times New Roman" pitchFamily="18" charset="0"/>
                          <a:cs typeface="B Lotus" pitchFamily="2" charset="-7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287265">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احداث خط تولید خودرو</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a:solidFill>
                            <a:srgbClr val="000000"/>
                          </a:solidFill>
                          <a:latin typeface="Arial"/>
                          <a:ea typeface="Times New Roman"/>
                          <a:cs typeface="B Lotus" pitchFamily="2" charset="-78"/>
                        </a:rPr>
                        <a:t>۱۳۹۵</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شرکت ایران خودرو</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smtClean="0">
                          <a:solidFill>
                            <a:srgbClr val="000000"/>
                          </a:solidFill>
                          <a:latin typeface="Calibri"/>
                          <a:ea typeface="Times New Roman"/>
                          <a:cs typeface="B Lotus" pitchFamily="2" charset="-78"/>
                        </a:rPr>
                        <a:t>-</a:t>
                      </a:r>
                      <a:r>
                        <a:rPr lang="fa-IR" sz="1700" dirty="0">
                          <a:solidFill>
                            <a:srgbClr val="000000"/>
                          </a:solidFill>
                          <a:latin typeface="Calibri"/>
                          <a:ea typeface="Times New Roman"/>
                          <a:cs typeface="B Lotus" pitchFamily="2" charset="-78"/>
                        </a:rPr>
                        <a:t> </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a:solidFill>
                            <a:schemeClr val="dk1"/>
                          </a:solidFill>
                          <a:latin typeface="Calibri" pitchFamily="34" charset="0"/>
                          <a:ea typeface="Times New Roman" pitchFamily="18" charset="0"/>
                          <a:cs typeface="B Lotus" pitchFamily="2" charset="-78"/>
                        </a:rPr>
                        <a:t>در حال انجام</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287265">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تولید بخاری گازی</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a:solidFill>
                            <a:srgbClr val="000000"/>
                          </a:solidFill>
                          <a:latin typeface="Arial"/>
                          <a:ea typeface="Times New Roman"/>
                          <a:cs typeface="B Lotus" pitchFamily="2" charset="-78"/>
                        </a:rPr>
                        <a:t>۱۳۹۴</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شرکت جهان افروز</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600 هزار  یورو</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smtClean="0">
                          <a:solidFill>
                            <a:schemeClr val="dk1"/>
                          </a:solidFill>
                          <a:latin typeface="Calibri" pitchFamily="34" charset="0"/>
                          <a:ea typeface="Times New Roman" pitchFamily="18" charset="0"/>
                          <a:cs typeface="B Lotus" pitchFamily="2" charset="-78"/>
                        </a:rPr>
                        <a:t>تکمیل</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43861">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FF0000"/>
                          </a:solidFill>
                          <a:latin typeface="Arial"/>
                          <a:ea typeface="Times New Roman"/>
                          <a:cs typeface="B Lotus" pitchFamily="2" charset="-78"/>
                        </a:rPr>
                        <a:t>ساخت مخازن گاز</a:t>
                      </a:r>
                      <a:endParaRPr lang="en-US" sz="1800" dirty="0">
                        <a:solidFill>
                          <a:srgbClr val="FF0000"/>
                        </a:solidFill>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dirty="0">
                          <a:solidFill>
                            <a:srgbClr val="FF0000"/>
                          </a:solidFill>
                          <a:latin typeface="Arial"/>
                          <a:ea typeface="Times New Roman"/>
                          <a:cs typeface="B Lotus" pitchFamily="2" charset="-78"/>
                        </a:rPr>
                        <a:t>۱۳۹۴</a:t>
                      </a:r>
                      <a:endParaRPr lang="en-US" sz="1700" b="1" dirty="0">
                        <a:solidFill>
                          <a:srgbClr val="FF0000"/>
                        </a:solidFill>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dirty="0">
                          <a:solidFill>
                            <a:srgbClr val="FF0000"/>
                          </a:solidFill>
                          <a:latin typeface="Arial"/>
                          <a:ea typeface="Times New Roman"/>
                          <a:cs typeface="B Lotus" pitchFamily="2" charset="-78"/>
                        </a:rPr>
                        <a:t>شرکت دیداس</a:t>
                      </a:r>
                      <a:endParaRPr lang="en-US" sz="1700" b="1" dirty="0">
                        <a:solidFill>
                          <a:srgbClr val="FF0000"/>
                        </a:solidFill>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FF0000"/>
                          </a:solidFill>
                          <a:latin typeface="Arial"/>
                          <a:ea typeface="Times New Roman"/>
                          <a:cs typeface="B Lotus" pitchFamily="2" charset="-78"/>
                        </a:rPr>
                        <a:t>30 میلیون یورو</a:t>
                      </a:r>
                      <a:endParaRPr lang="en-US" sz="1700" dirty="0">
                        <a:solidFill>
                          <a:srgbClr val="FF0000"/>
                        </a:solidFill>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smtClean="0">
                          <a:solidFill>
                            <a:srgbClr val="FF0000"/>
                          </a:solidFill>
                          <a:latin typeface="Calibri" pitchFamily="34" charset="0"/>
                          <a:ea typeface="Times New Roman" pitchFamily="18" charset="0"/>
                          <a:cs typeface="B Lotus" pitchFamily="2" charset="-78"/>
                        </a:rPr>
                        <a:t>تکمیل</a:t>
                      </a:r>
                      <a:endParaRPr lang="en-US" sz="1600" b="1" kern="1200" dirty="0">
                        <a:solidFill>
                          <a:srgbClr val="FF0000"/>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287265">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احداث خط تولید خودرو</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dirty="0">
                          <a:solidFill>
                            <a:srgbClr val="000000"/>
                          </a:solidFill>
                          <a:latin typeface="Arial"/>
                          <a:ea typeface="Times New Roman"/>
                          <a:cs typeface="B Lotus" pitchFamily="2" charset="-78"/>
                        </a:rPr>
                        <a:t>۱۳۹۵</a:t>
                      </a:r>
                      <a:endParaRPr lang="en-US" sz="1700" b="1"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dirty="0">
                          <a:solidFill>
                            <a:srgbClr val="000000"/>
                          </a:solidFill>
                          <a:latin typeface="Arial"/>
                          <a:ea typeface="Times New Roman"/>
                          <a:cs typeface="B Lotus" pitchFamily="2" charset="-78"/>
                        </a:rPr>
                        <a:t>شرکت سایپا</a:t>
                      </a:r>
                      <a:endParaRPr lang="en-US" sz="1700" b="1"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4 میلیادرد دلار</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a:solidFill>
                            <a:schemeClr val="dk1"/>
                          </a:solidFill>
                          <a:latin typeface="Calibri" pitchFamily="34" charset="0"/>
                          <a:ea typeface="Times New Roman" pitchFamily="18" charset="0"/>
                          <a:cs typeface="B Lotus" pitchFamily="2" charset="-78"/>
                        </a:rPr>
                        <a:t>در حال انجام</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462581">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تامین شیر آلات برای خط لوله </a:t>
                      </a:r>
                      <a:r>
                        <a:rPr lang="fa-IR" sz="1800" dirty="0" smtClean="0">
                          <a:solidFill>
                            <a:srgbClr val="000000"/>
                          </a:solidFill>
                          <a:latin typeface="Arial"/>
                          <a:ea typeface="Times New Roman"/>
                          <a:cs typeface="B Lotus" pitchFamily="2" charset="-78"/>
                        </a:rPr>
                        <a:t>100کیلومتری </a:t>
                      </a:r>
                      <a:r>
                        <a:rPr lang="fa-IR" sz="1800" dirty="0">
                          <a:solidFill>
                            <a:srgbClr val="000000"/>
                          </a:solidFill>
                          <a:latin typeface="Arial"/>
                          <a:ea typeface="Times New Roman"/>
                          <a:cs typeface="B Lotus" pitchFamily="2" charset="-78"/>
                        </a:rPr>
                        <a:t>بین بنادر</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a:solidFill>
                            <a:srgbClr val="000000"/>
                          </a:solidFill>
                          <a:latin typeface="Arial"/>
                          <a:ea typeface="Times New Roman"/>
                          <a:cs typeface="B Lotus" pitchFamily="2" charset="-78"/>
                        </a:rPr>
                        <a:t>۱۳۸۷</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شرکت میراب</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smtClean="0">
                          <a:solidFill>
                            <a:schemeClr val="dk1"/>
                          </a:solidFill>
                          <a:latin typeface="Calibri" pitchFamily="34" charset="0"/>
                          <a:ea typeface="Times New Roman" pitchFamily="18" charset="0"/>
                          <a:cs typeface="B Lotus" pitchFamily="2" charset="-78"/>
                        </a:rPr>
                        <a:t>-</a:t>
                      </a:r>
                      <a:r>
                        <a:rPr lang="fa-IR" sz="1600" b="1" kern="1200" dirty="0">
                          <a:solidFill>
                            <a:schemeClr val="dk1"/>
                          </a:solidFill>
                          <a:latin typeface="Calibri" pitchFamily="34" charset="0"/>
                          <a:ea typeface="Times New Roman" pitchFamily="18" charset="0"/>
                          <a:cs typeface="B Lotus" pitchFamily="2" charset="-78"/>
                        </a:rPr>
                        <a:t> </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43861">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انتقال برق</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a:solidFill>
                            <a:srgbClr val="000000"/>
                          </a:solidFill>
                          <a:latin typeface="Arial"/>
                          <a:ea typeface="Times New Roman"/>
                          <a:cs typeface="B Lotus" pitchFamily="2" charset="-78"/>
                        </a:rPr>
                        <a:t>۱۳۹۴</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شرکت نسترن الکتریک</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27 میلیون یورو</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smtClean="0">
                          <a:solidFill>
                            <a:schemeClr val="dk1"/>
                          </a:solidFill>
                          <a:latin typeface="Calibri" pitchFamily="34" charset="0"/>
                          <a:ea typeface="Times New Roman" pitchFamily="18" charset="0"/>
                          <a:cs typeface="B Lotus" pitchFamily="2" charset="-78"/>
                        </a:rPr>
                        <a:t>تکمیل</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287265">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500 واحد مسکونی</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a:solidFill>
                            <a:srgbClr val="000000"/>
                          </a:solidFill>
                          <a:latin typeface="Arial"/>
                          <a:ea typeface="Times New Roman"/>
                          <a:cs typeface="B Lotus" pitchFamily="2" charset="-78"/>
                        </a:rPr>
                        <a:t>۱۳۹۴</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شرکت هنزا</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smtClean="0">
                          <a:solidFill>
                            <a:schemeClr val="dk1"/>
                          </a:solidFill>
                          <a:latin typeface="Calibri" pitchFamily="34" charset="0"/>
                          <a:ea typeface="Times New Roman" pitchFamily="18" charset="0"/>
                          <a:cs typeface="B Lotus" pitchFamily="2" charset="-78"/>
                        </a:rPr>
                        <a:t>در </a:t>
                      </a:r>
                      <a:r>
                        <a:rPr lang="fa-IR" sz="1600" b="1" kern="1200" dirty="0">
                          <a:solidFill>
                            <a:schemeClr val="dk1"/>
                          </a:solidFill>
                          <a:latin typeface="Calibri" pitchFamily="34" charset="0"/>
                          <a:ea typeface="Times New Roman" pitchFamily="18" charset="0"/>
                          <a:cs typeface="B Lotus" pitchFamily="2" charset="-78"/>
                        </a:rPr>
                        <a:t>حال </a:t>
                      </a:r>
                      <a:r>
                        <a:rPr lang="fa-IR" sz="1600" b="1" kern="1200" dirty="0" smtClean="0">
                          <a:solidFill>
                            <a:schemeClr val="dk1"/>
                          </a:solidFill>
                          <a:latin typeface="Calibri" pitchFamily="34" charset="0"/>
                          <a:ea typeface="Times New Roman" pitchFamily="18" charset="0"/>
                          <a:cs typeface="B Lotus" pitchFamily="2" charset="-78"/>
                        </a:rPr>
                        <a:t>مطالعه</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31622">
                <a:tc vMerge="1">
                  <a:txBody>
                    <a:bodyPr/>
                    <a:lstStyle/>
                    <a:p>
                      <a:pPr algn="ctr" rtl="1">
                        <a:lnSpc>
                          <a:spcPct val="90000"/>
                        </a:lnSpc>
                      </a:pPr>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smtClean="0">
                          <a:solidFill>
                            <a:srgbClr val="000000"/>
                          </a:solidFill>
                          <a:latin typeface="Arial"/>
                          <a:ea typeface="Times New Roman"/>
                          <a:cs typeface="B Lotus" pitchFamily="2" charset="-78"/>
                        </a:rPr>
                        <a:t>ساخت </a:t>
                      </a:r>
                      <a:r>
                        <a:rPr lang="fa-IR" sz="1800" dirty="0">
                          <a:solidFill>
                            <a:srgbClr val="000000"/>
                          </a:solidFill>
                          <a:latin typeface="Arial"/>
                          <a:ea typeface="Times New Roman"/>
                          <a:cs typeface="B Lotus" pitchFamily="2" charset="-78"/>
                        </a:rPr>
                        <a:t>400واحد مسکونی</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a:solidFill>
                            <a:srgbClr val="000000"/>
                          </a:solidFill>
                          <a:latin typeface="Arial"/>
                          <a:ea typeface="Times New Roman"/>
                          <a:cs typeface="B Lotus" pitchFamily="2" charset="-78"/>
                        </a:rPr>
                        <a:t>۱۳۹۲</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کوهدشت </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6 میلیون دلار</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smtClean="0">
                          <a:solidFill>
                            <a:schemeClr val="dk1"/>
                          </a:solidFill>
                          <a:latin typeface="Calibri" pitchFamily="34" charset="0"/>
                          <a:ea typeface="Times New Roman" pitchFamily="18" charset="0"/>
                          <a:cs typeface="B Lotus" pitchFamily="2" charset="-78"/>
                        </a:rPr>
                        <a:t>-</a:t>
                      </a:r>
                      <a:r>
                        <a:rPr lang="fa-IR" sz="1600" b="1" kern="1200" dirty="0">
                          <a:solidFill>
                            <a:schemeClr val="dk1"/>
                          </a:solidFill>
                          <a:latin typeface="Calibri" pitchFamily="34" charset="0"/>
                          <a:ea typeface="Times New Roman" pitchFamily="18" charset="0"/>
                          <a:cs typeface="B Lotus" pitchFamily="2" charset="-78"/>
                        </a:rPr>
                        <a:t> </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31622">
                <a:tc vMerge="1">
                  <a:txBody>
                    <a:bodyPr/>
                    <a:lstStyle/>
                    <a:p>
                      <a:pPr algn="ctr" rtl="1">
                        <a:lnSpc>
                          <a:spcPct val="90000"/>
                        </a:lnSpc>
                      </a:pPr>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smtClean="0">
                          <a:solidFill>
                            <a:srgbClr val="000000"/>
                          </a:solidFill>
                          <a:latin typeface="Arial"/>
                          <a:ea typeface="Times New Roman"/>
                          <a:cs typeface="B Lotus" pitchFamily="2" charset="-78"/>
                        </a:rPr>
                        <a:t>ساخت </a:t>
                      </a:r>
                      <a:r>
                        <a:rPr lang="fa-IR" sz="1800" dirty="0">
                          <a:solidFill>
                            <a:srgbClr val="000000"/>
                          </a:solidFill>
                          <a:latin typeface="Arial"/>
                          <a:ea typeface="Times New Roman"/>
                          <a:cs typeface="B Lotus" pitchFamily="2" charset="-78"/>
                        </a:rPr>
                        <a:t>500 واحد مسکونی</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a:solidFill>
                            <a:srgbClr val="000000"/>
                          </a:solidFill>
                          <a:latin typeface="Arial"/>
                          <a:ea typeface="Times New Roman"/>
                          <a:cs typeface="B Lotus" pitchFamily="2" charset="-78"/>
                        </a:rPr>
                        <a:t>۱۳۹۲</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کوهدشت </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7.5 میلیون دلار</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a:solidFill>
                            <a:schemeClr val="dk1"/>
                          </a:solidFill>
                          <a:latin typeface="Calibri" pitchFamily="34" charset="0"/>
                          <a:ea typeface="Times New Roman" pitchFamily="18" charset="0"/>
                          <a:cs typeface="B Lotus" pitchFamily="2" charset="-78"/>
                        </a:rPr>
                        <a:t> </a:t>
                      </a:r>
                      <a:r>
                        <a:rPr lang="fa-IR" sz="1600" b="1" kern="1200" dirty="0" smtClean="0">
                          <a:solidFill>
                            <a:schemeClr val="dk1"/>
                          </a:solidFill>
                          <a:latin typeface="Calibri" pitchFamily="34" charset="0"/>
                          <a:ea typeface="Times New Roman" pitchFamily="18" charset="0"/>
                          <a:cs typeface="B Lotus" pitchFamily="2" charset="-78"/>
                        </a:rPr>
                        <a:t>-</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31622">
                <a:tc vMerge="1">
                  <a:txBody>
                    <a:bodyPr/>
                    <a:lstStyle/>
                    <a:p>
                      <a:pPr algn="ctr" rtl="1">
                        <a:lnSpc>
                          <a:spcPct val="90000"/>
                        </a:lnSpc>
                      </a:pPr>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smtClean="0">
                          <a:solidFill>
                            <a:srgbClr val="000000"/>
                          </a:solidFill>
                          <a:latin typeface="Arial"/>
                          <a:ea typeface="Times New Roman"/>
                          <a:cs typeface="B Lotus" pitchFamily="2" charset="-78"/>
                        </a:rPr>
                        <a:t>ساخت </a:t>
                      </a:r>
                      <a:r>
                        <a:rPr lang="fa-IR" sz="1800" dirty="0">
                          <a:solidFill>
                            <a:srgbClr val="000000"/>
                          </a:solidFill>
                          <a:latin typeface="Arial"/>
                          <a:ea typeface="Times New Roman"/>
                          <a:cs typeface="B Lotus" pitchFamily="2" charset="-78"/>
                        </a:rPr>
                        <a:t>400واحد مسکونی</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a:solidFill>
                            <a:srgbClr val="000000"/>
                          </a:solidFill>
                          <a:latin typeface="Arial"/>
                          <a:ea typeface="Times New Roman"/>
                          <a:cs typeface="B Lotus" pitchFamily="2" charset="-78"/>
                        </a:rPr>
                        <a:t>۱۳۹۲</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کوهدشت </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5.5 میلیون دلار</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a:solidFill>
                            <a:schemeClr val="dk1"/>
                          </a:solidFill>
                          <a:latin typeface="Calibri" pitchFamily="34" charset="0"/>
                          <a:ea typeface="Times New Roman" pitchFamily="18" charset="0"/>
                          <a:cs typeface="B Lotus" pitchFamily="2" charset="-78"/>
                        </a:rPr>
                        <a:t> </a:t>
                      </a:r>
                      <a:r>
                        <a:rPr lang="fa-IR" sz="1600" b="1" kern="1200" dirty="0" smtClean="0">
                          <a:solidFill>
                            <a:schemeClr val="dk1"/>
                          </a:solidFill>
                          <a:latin typeface="Calibri" pitchFamily="34" charset="0"/>
                          <a:ea typeface="Times New Roman" pitchFamily="18" charset="0"/>
                          <a:cs typeface="B Lotus" pitchFamily="2" charset="-78"/>
                        </a:rPr>
                        <a:t>-</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31622">
                <a:tc vMerge="1">
                  <a:txBody>
                    <a:bodyPr/>
                    <a:lstStyle/>
                    <a:p>
                      <a:pPr algn="ctr" rtl="1">
                        <a:lnSpc>
                          <a:spcPct val="90000"/>
                        </a:lnSpc>
                      </a:pPr>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1800 واحد مسکونی</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a:solidFill>
                            <a:srgbClr val="000000"/>
                          </a:solidFill>
                          <a:latin typeface="Arial"/>
                          <a:ea typeface="Times New Roman"/>
                          <a:cs typeface="B Lotus" pitchFamily="2" charset="-78"/>
                        </a:rPr>
                        <a:t>۱۳۹۴</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a:solidFill>
                            <a:srgbClr val="000000"/>
                          </a:solidFill>
                          <a:latin typeface="Arial"/>
                          <a:ea typeface="Times New Roman"/>
                          <a:cs typeface="B Lotus" pitchFamily="2" charset="-78"/>
                        </a:rPr>
                        <a:t>کوهدشت </a:t>
                      </a:r>
                      <a:endParaRPr lang="en-US" sz="1700" b="1">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dirty="0">
                          <a:solidFill>
                            <a:srgbClr val="000000"/>
                          </a:solidFill>
                          <a:latin typeface="Arial"/>
                          <a:ea typeface="Times New Roman"/>
                          <a:cs typeface="B Lotus" pitchFamily="2" charset="-78"/>
                        </a:rPr>
                        <a:t>-</a:t>
                      </a:r>
                      <a:endParaRPr lang="en-US" sz="17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a:solidFill>
                            <a:schemeClr val="dk1"/>
                          </a:solidFill>
                          <a:latin typeface="Calibri" pitchFamily="34" charset="0"/>
                          <a:ea typeface="Times New Roman" pitchFamily="18" charset="0"/>
                          <a:cs typeface="B Lotus" pitchFamily="2" charset="-78"/>
                        </a:rPr>
                        <a:t>(عدم ارایه ضمانتنامه از کار منصرف شده)</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31622">
                <a:tc vMerge="1">
                  <a:txBody>
                    <a:bodyPr/>
                    <a:lstStyle/>
                    <a:p>
                      <a:pPr algn="ctr" rtl="1">
                        <a:lnSpc>
                          <a:spcPct val="90000"/>
                        </a:lnSpc>
                      </a:pPr>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lnSpc>
                          <a:spcPct val="90000"/>
                        </a:lnSpc>
                        <a:spcAft>
                          <a:spcPts val="0"/>
                        </a:spcAft>
                      </a:pPr>
                      <a:r>
                        <a:rPr lang="fa-IR" sz="1800" dirty="0">
                          <a:solidFill>
                            <a:srgbClr val="000000"/>
                          </a:solidFill>
                          <a:latin typeface="Arial"/>
                          <a:ea typeface="Times New Roman"/>
                          <a:cs typeface="B Lotus" pitchFamily="2" charset="-78"/>
                        </a:rPr>
                        <a:t>تهیه و نصب و راه اندازی پست برق </a:t>
                      </a:r>
                      <a:endParaRPr lang="en-US" sz="1800"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700" b="1" dirty="0">
                          <a:solidFill>
                            <a:srgbClr val="000000"/>
                          </a:solidFill>
                          <a:latin typeface="Arial"/>
                          <a:ea typeface="Times New Roman"/>
                          <a:cs typeface="B Lotus" pitchFamily="2" charset="-78"/>
                        </a:rPr>
                        <a:t>۱۳۸۷</a:t>
                      </a:r>
                      <a:endParaRPr lang="en-US" sz="1700" b="1"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lnSpc>
                          <a:spcPct val="90000"/>
                        </a:lnSpc>
                        <a:spcAft>
                          <a:spcPts val="0"/>
                        </a:spcAft>
                      </a:pPr>
                      <a:r>
                        <a:rPr lang="fa-IR" sz="1700" b="1" dirty="0">
                          <a:solidFill>
                            <a:srgbClr val="000000"/>
                          </a:solidFill>
                          <a:latin typeface="Arial"/>
                          <a:ea typeface="Times New Roman"/>
                          <a:cs typeface="B Lotus" pitchFamily="2" charset="-78"/>
                        </a:rPr>
                        <a:t>نسترن الکتریک</a:t>
                      </a:r>
                      <a:endParaRPr lang="en-US" sz="1700" b="1" dirty="0">
                        <a:latin typeface="Calibri"/>
                        <a:ea typeface="Calibri"/>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lang="fa-IR" sz="1700" kern="1200" dirty="0" smtClean="0">
                          <a:solidFill>
                            <a:srgbClr val="000000"/>
                          </a:solidFill>
                          <a:latin typeface="Arial"/>
                          <a:ea typeface="Times New Roman"/>
                          <a:cs typeface="B Lotus" pitchFamily="2" charset="-78"/>
                        </a:rPr>
                        <a:t>36 میلیون دلار</a:t>
                      </a:r>
                      <a:endParaRPr lang="fa-IR" sz="1700" kern="1200" dirty="0">
                        <a:solidFill>
                          <a:srgbClr val="000000"/>
                        </a:solidFill>
                        <a:latin typeface="Arial"/>
                        <a:ea typeface="Times New Roman"/>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spcAft>
                          <a:spcPts val="0"/>
                        </a:spcAft>
                      </a:pPr>
                      <a:r>
                        <a:rPr lang="fa-IR" sz="1600" b="1" kern="1200" dirty="0">
                          <a:solidFill>
                            <a:schemeClr val="dk1"/>
                          </a:solidFill>
                          <a:latin typeface="Calibri" pitchFamily="34" charset="0"/>
                          <a:ea typeface="Times New Roman" pitchFamily="18" charset="0"/>
                          <a:cs typeface="B Lotus" pitchFamily="2" charset="-78"/>
                        </a:rPr>
                        <a:t>در حال انجام</a:t>
                      </a:r>
                      <a:endParaRPr lang="en-US" sz="1600" b="1" kern="1200" dirty="0">
                        <a:solidFill>
                          <a:schemeClr val="dk1"/>
                        </a:solidFill>
                        <a:latin typeface="Calibri" pitchFamily="34" charset="0"/>
                        <a:ea typeface="Times New Roman" pitchFamily="18" charset="0"/>
                        <a:cs typeface="B Lotus" pitchFamily="2" charset="-78"/>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0180" name="Rectangle 4"/>
          <p:cNvSpPr>
            <a:spLocks noGrp="1" noChangeArrowheads="1"/>
          </p:cNvSpPr>
          <p:nvPr>
            <p:ph idx="1"/>
          </p:nvPr>
        </p:nvSpPr>
        <p:spPr>
          <a:xfrm>
            <a:off x="506509" y="1089769"/>
            <a:ext cx="8630723" cy="3754874"/>
          </a:xfrm>
          <a:noFill/>
          <a:ln/>
        </p:spPr>
        <p:txBody>
          <a:bodyPr wrap="square">
            <a:spAutoFit/>
          </a:bodyPr>
          <a:lstStyle/>
          <a:p>
            <a:pPr marL="0" indent="0" algn="just" rtl="1">
              <a:spcBef>
                <a:spcPct val="50000"/>
              </a:spcBef>
            </a:pPr>
            <a:r>
              <a:rPr lang="fa-IR" altLang="zh-CN" sz="2800" b="1" dirty="0" smtClean="0">
                <a:latin typeface="Verdana" pitchFamily="34" charset="0"/>
                <a:ea typeface="SimSun" pitchFamily="2" charset="-122"/>
                <a:cs typeface="B Lotus" pitchFamily="2" charset="-78"/>
              </a:rPr>
              <a:t>دومین</a:t>
            </a:r>
            <a:r>
              <a:rPr lang="fa-IR" sz="2800" b="1" dirty="0" smtClean="0">
                <a:cs typeface="B Lotus" pitchFamily="2" charset="-78"/>
              </a:rPr>
              <a:t> </a:t>
            </a:r>
            <a:r>
              <a:rPr lang="fa-IR" sz="2800" b="1" dirty="0">
                <a:cs typeface="B Lotus" pitchFamily="2" charset="-78"/>
              </a:rPr>
              <a:t>قاره </a:t>
            </a:r>
            <a:r>
              <a:rPr lang="fa-IR" sz="2800" b="1" dirty="0" smtClean="0">
                <a:cs typeface="B Lotus" pitchFamily="2" charset="-78"/>
              </a:rPr>
              <a:t>وسیع (30.2 میلیون </a:t>
            </a:r>
            <a:r>
              <a:rPr lang="fa-IR" sz="2800" b="1" dirty="0">
                <a:cs typeface="B Lotus" pitchFamily="2" charset="-78"/>
              </a:rPr>
              <a:t>کیلومتر مربع</a:t>
            </a:r>
            <a:r>
              <a:rPr lang="fa-IR" sz="2800" b="1" dirty="0" smtClean="0">
                <a:cs typeface="B Lotus" pitchFamily="2" charset="-78"/>
              </a:rPr>
              <a:t>)</a:t>
            </a:r>
            <a:r>
              <a:rPr lang="en-US" sz="2800" b="1" dirty="0" smtClean="0">
                <a:cs typeface="B Lotus" pitchFamily="2" charset="-78"/>
              </a:rPr>
              <a:t> </a:t>
            </a:r>
            <a:r>
              <a:rPr lang="fa-IR" sz="2800" b="1" dirty="0" smtClean="0">
                <a:cs typeface="B Lotus" pitchFamily="2" charset="-78"/>
              </a:rPr>
              <a:t>(20 % خشکیهای جهان)</a:t>
            </a:r>
            <a:endParaRPr lang="en-US" sz="2800" b="1" dirty="0" smtClean="0">
              <a:cs typeface="B Lotus" pitchFamily="2" charset="-78"/>
            </a:endParaRPr>
          </a:p>
          <a:p>
            <a:pPr marL="0" indent="0" algn="just" rtl="1">
              <a:spcBef>
                <a:spcPct val="50000"/>
              </a:spcBef>
            </a:pPr>
            <a:r>
              <a:rPr lang="fa-IR" sz="2800" b="1" dirty="0" smtClean="0">
                <a:cs typeface="B Lotus" pitchFamily="2" charset="-78"/>
              </a:rPr>
              <a:t>دومین </a:t>
            </a:r>
            <a:r>
              <a:rPr lang="fa-IR" altLang="zh-CN" sz="2800" b="1" dirty="0" smtClean="0">
                <a:latin typeface="Verdana" pitchFamily="34" charset="0"/>
                <a:ea typeface="SimSun" pitchFamily="2" charset="-122"/>
                <a:cs typeface="B Lotus" pitchFamily="2" charset="-78"/>
              </a:rPr>
              <a:t>قاره</a:t>
            </a:r>
            <a:r>
              <a:rPr lang="fa-IR" sz="2800" b="1" dirty="0" smtClean="0">
                <a:cs typeface="B Lotus" pitchFamily="2" charset="-78"/>
              </a:rPr>
              <a:t> از لحاظ جمعیت (1100 میلیون نفر)</a:t>
            </a:r>
            <a:r>
              <a:rPr lang="en-US" sz="2800" b="1" dirty="0" smtClean="0">
                <a:cs typeface="B Lotus" pitchFamily="2" charset="-78"/>
              </a:rPr>
              <a:t> </a:t>
            </a:r>
            <a:r>
              <a:rPr lang="fa-IR" sz="2800" b="1" dirty="0" smtClean="0">
                <a:cs typeface="B Lotus" pitchFamily="2" charset="-78"/>
              </a:rPr>
              <a:t>(14 % جمعیت جهان)</a:t>
            </a:r>
            <a:endParaRPr lang="en-US" sz="2800" b="1" dirty="0" smtClean="0">
              <a:cs typeface="B Lotus" pitchFamily="2" charset="-78"/>
            </a:endParaRPr>
          </a:p>
          <a:p>
            <a:pPr marL="0" indent="0" algn="just" rtl="1">
              <a:spcBef>
                <a:spcPct val="50000"/>
              </a:spcBef>
            </a:pPr>
            <a:r>
              <a:rPr lang="fa-IR" sz="2800" b="1" dirty="0" smtClean="0">
                <a:cs typeface="B Lotus" pitchFamily="2" charset="-78"/>
              </a:rPr>
              <a:t>دارای سهم 30% از اعضای سازمان ملل متحد</a:t>
            </a:r>
            <a:endParaRPr lang="en-US" sz="2800" b="1" dirty="0" smtClean="0">
              <a:cs typeface="B Lotus" pitchFamily="2" charset="-78"/>
            </a:endParaRPr>
          </a:p>
          <a:p>
            <a:pPr marL="0" indent="0" algn="just" rtl="1">
              <a:spcBef>
                <a:spcPct val="50000"/>
              </a:spcBef>
            </a:pPr>
            <a:r>
              <a:rPr lang="fa-IR" sz="2800" b="1" dirty="0" smtClean="0">
                <a:cs typeface="B Lotus" pitchFamily="2" charset="-78"/>
              </a:rPr>
              <a:t>دارای سهم 50% اعضای سازمان کنفرانس اسلامی</a:t>
            </a:r>
          </a:p>
          <a:p>
            <a:pPr marL="0" indent="0" algn="just" rtl="1">
              <a:spcBef>
                <a:spcPct val="50000"/>
              </a:spcBef>
            </a:pPr>
            <a:r>
              <a:rPr lang="fa-IR" sz="2800" b="1" dirty="0" smtClean="0">
                <a:cs typeface="B Lotus" pitchFamily="2" charset="-78"/>
              </a:rPr>
              <a:t> از 54 کشور آفریقا، تعداد 27 کشور عضو </a:t>
            </a:r>
            <a:r>
              <a:rPr lang="en-US" sz="2800" b="1" dirty="0" smtClean="0">
                <a:cs typeface="B Lotus" pitchFamily="2" charset="-78"/>
              </a:rPr>
              <a:t>OIC</a:t>
            </a:r>
            <a:endParaRPr lang="fa-IR" sz="2800" b="1" dirty="0" smtClean="0">
              <a:cs typeface="B Lotus" pitchFamily="2" charset="-78"/>
            </a:endParaRPr>
          </a:p>
          <a:p>
            <a:pPr marL="0" indent="0" algn="just" rtl="1">
              <a:spcBef>
                <a:spcPct val="50000"/>
              </a:spcBef>
            </a:pPr>
            <a:r>
              <a:rPr lang="fa-IR" sz="2800" b="1" dirty="0" smtClean="0">
                <a:cs typeface="B Lotus" pitchFamily="2" charset="-78"/>
              </a:rPr>
              <a:t>دارای سهم 40% کشورهای عضو جنبش غیرمتعهدها</a:t>
            </a:r>
            <a:endParaRPr lang="en-US" sz="2800" b="1" dirty="0" smtClean="0">
              <a:cs typeface="B Lotus" pitchFamily="2" charset="-78"/>
            </a:endParaRPr>
          </a:p>
        </p:txBody>
      </p:sp>
      <p:sp>
        <p:nvSpPr>
          <p:cNvPr id="15" name="Rectangle 4"/>
          <p:cNvSpPr txBox="1">
            <a:spLocks noChangeArrowheads="1"/>
          </p:cNvSpPr>
          <p:nvPr/>
        </p:nvSpPr>
        <p:spPr>
          <a:xfrm>
            <a:off x="1598630" y="74630"/>
            <a:ext cx="7666831" cy="466731"/>
          </a:xfrm>
          <a:prstGeom prst="rect">
            <a:avLst/>
          </a:prstGeom>
          <a:noFill/>
          <a:ln/>
        </p:spPr>
        <p:txBody>
          <a:bodyPr vert="horz" lIns="99060" tIns="49530" rIns="99060" bIns="49530" rtlCol="0">
            <a:spAutoFit/>
          </a:bodyPr>
          <a:lstStyle/>
          <a:p>
            <a:pPr rtl="0">
              <a:spcBef>
                <a:spcPct val="50000"/>
              </a:spcBef>
              <a:defRPr/>
            </a:pPr>
            <a:endParaRPr lang="en-US" sz="2383" dirty="0">
              <a:solidFill>
                <a:srgbClr val="000099"/>
              </a:solidFill>
              <a:cs typeface="B Koodak" pitchFamily="2" charset="-78"/>
            </a:endParaRPr>
          </a:p>
        </p:txBody>
      </p:sp>
      <p:sp>
        <p:nvSpPr>
          <p:cNvPr id="16" name="Rectangle 4"/>
          <p:cNvSpPr txBox="1">
            <a:spLocks noChangeArrowheads="1"/>
          </p:cNvSpPr>
          <p:nvPr/>
        </p:nvSpPr>
        <p:spPr>
          <a:xfrm>
            <a:off x="1712640" y="404664"/>
            <a:ext cx="7666831" cy="530915"/>
          </a:xfrm>
          <a:prstGeom prst="rect">
            <a:avLst/>
          </a:prstGeom>
          <a:noFill/>
          <a:ln/>
        </p:spPr>
        <p:txBody>
          <a:bodyPr vert="horz" lIns="99060" tIns="49530" rIns="99060" bIns="49530" rtlCol="0">
            <a:spAutoFit/>
          </a:bodyPr>
          <a:lstStyle/>
          <a:p>
            <a:pPr rtl="0">
              <a:spcBef>
                <a:spcPct val="50000"/>
              </a:spcBef>
              <a:defRPr/>
            </a:pPr>
            <a:r>
              <a:rPr lang="fa-IR" sz="2800" dirty="0">
                <a:solidFill>
                  <a:srgbClr val="000099"/>
                </a:solidFill>
                <a:cs typeface="B Koodak" pitchFamily="2" charset="-78"/>
              </a:rPr>
              <a:t> </a:t>
            </a:r>
            <a:r>
              <a:rPr lang="fa-IR" altLang="zh-CN" sz="2400" dirty="0">
                <a:solidFill>
                  <a:srgbClr val="800000"/>
                </a:solidFill>
                <a:latin typeface="Verdana" pitchFamily="34" charset="0"/>
                <a:ea typeface="SimSun" pitchFamily="2" charset="-122"/>
                <a:cs typeface="B Titr" pitchFamily="2" charset="-78"/>
              </a:rPr>
              <a:t>1)جایگاه آفریقا در جهان</a:t>
            </a:r>
            <a:endParaRPr lang="en-US" altLang="zh-CN" sz="2400" dirty="0">
              <a:solidFill>
                <a:srgbClr val="800000"/>
              </a:solidFill>
              <a:latin typeface="Verdana" pitchFamily="34" charset="0"/>
              <a:ea typeface="SimSun" pitchFamily="2" charset="-122"/>
              <a:cs typeface="B Titr" pitchFamily="2" charset="-78"/>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498" y="-142900"/>
            <a:ext cx="9087459" cy="812530"/>
          </a:xfrm>
          <a:prstGeom prst="rect">
            <a:avLst/>
          </a:prstGeom>
        </p:spPr>
        <p:txBody>
          <a:bodyPr wrap="square">
            <a:spAutoFit/>
          </a:bodyPr>
          <a:lstStyle/>
          <a:p>
            <a:pPr indent="486687" fontAlgn="base">
              <a:lnSpc>
                <a:spcPct val="120000"/>
              </a:lnSpc>
              <a:spcBef>
                <a:spcPct val="0"/>
              </a:spcBef>
              <a:spcAft>
                <a:spcPct val="0"/>
              </a:spcAft>
            </a:pPr>
            <a:r>
              <a:rPr lang="fa-IR" altLang="zh-CN" sz="2600" cap="all" dirty="0" smtClean="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rPr>
              <a:t>ادامه ... </a:t>
            </a:r>
            <a:r>
              <a:rPr lang="fa-IR" altLang="zh-CN" sz="3900" cap="all" dirty="0" smtClean="0">
                <a:ln w="9000" cmpd="sng">
                  <a:solidFill>
                    <a:prstClr val="black"/>
                  </a:solidFill>
                  <a:prstDash val="solid"/>
                </a:ln>
                <a:solidFill>
                  <a:srgbClr val="800000"/>
                </a:solidFill>
                <a:effectLst>
                  <a:reflection blurRad="12700" stA="28000" endPos="45000" dist="1000" dir="5400000" sy="-100000" algn="bl" rotWithShape="0"/>
                </a:effectLst>
                <a:latin typeface="IranNastaliq" pitchFamily="18" charset="0"/>
                <a:cs typeface="Titr" pitchFamily="2" charset="-78"/>
              </a:rPr>
              <a:t>  </a:t>
            </a:r>
            <a:endParaRPr lang="fa-IR" altLang="zh-CN" sz="3900" cap="all" dirty="0">
              <a:ln w="9000" cmpd="sng">
                <a:solidFill>
                  <a:prstClr val="black"/>
                </a:solidFill>
                <a:prstDash val="solid"/>
              </a:ln>
              <a:solidFill>
                <a:srgbClr val="800000"/>
              </a:solidFill>
              <a:effectLst>
                <a:reflection blurRad="12700" stA="28000" endPos="45000" dist="1000" dir="5400000" sy="-100000" algn="bl" rotWithShape="0"/>
              </a:effectLst>
              <a:latin typeface="IranNastaliq" pitchFamily="18" charset="0"/>
              <a:cs typeface="Tit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1785863534"/>
              </p:ext>
            </p:extLst>
          </p:nvPr>
        </p:nvGraphicFramePr>
        <p:xfrm>
          <a:off x="309530" y="535799"/>
          <a:ext cx="9429817" cy="6142741"/>
        </p:xfrm>
        <a:graphic>
          <a:graphicData uri="http://schemas.openxmlformats.org/drawingml/2006/table">
            <a:tbl>
              <a:tblPr rtl="1" firstRow="1" bandRow="1">
                <a:tableStyleId>{5C22544A-7EE6-4342-B048-85BDC9FD1C3A}</a:tableStyleId>
              </a:tblPr>
              <a:tblGrid>
                <a:gridCol w="748833"/>
                <a:gridCol w="4232903"/>
                <a:gridCol w="644075"/>
                <a:gridCol w="1223954"/>
                <a:gridCol w="1313878"/>
                <a:gridCol w="1266174"/>
              </a:tblGrid>
              <a:tr h="360457">
                <a:tc>
                  <a:txBody>
                    <a:bodyPr/>
                    <a:lstStyle/>
                    <a:p>
                      <a:pPr algn="ctr" rtl="1"/>
                      <a:r>
                        <a:rPr lang="fa-IR" sz="1700" dirty="0" smtClean="0">
                          <a:solidFill>
                            <a:schemeClr val="tx1"/>
                          </a:solidFill>
                          <a:cs typeface="+mj-cs"/>
                        </a:rPr>
                        <a:t>کشور</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پروژه</a:t>
                      </a:r>
                      <a:r>
                        <a:rPr lang="fa-IR" sz="1700" baseline="0" dirty="0" smtClean="0">
                          <a:solidFill>
                            <a:schemeClr val="tx1"/>
                          </a:solidFill>
                          <a:cs typeface="+mj-cs"/>
                        </a:rPr>
                        <a:t> </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سال </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مجری</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میزان هزینه </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آخرین وضعیت</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20980">
                <a:tc rowSpan="7">
                  <a:txBody>
                    <a:bodyPr/>
                    <a:lstStyle/>
                    <a:p>
                      <a:pPr algn="ctr" rtl="1"/>
                      <a:r>
                        <a:rPr lang="fa-IR" dirty="0" smtClean="0">
                          <a:solidFill>
                            <a:schemeClr val="tx1"/>
                          </a:solidFill>
                          <a:cs typeface="+mj-cs"/>
                        </a:rPr>
                        <a:t>کنیا</a:t>
                      </a:r>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Low" rtl="1" eaLnBrk="0" fontAlgn="base" hangingPunct="0">
                        <a:spcBef>
                          <a:spcPct val="0"/>
                        </a:spcBef>
                        <a:spcAft>
                          <a:spcPct val="0"/>
                        </a:spcAft>
                        <a:buFontTx/>
                        <a:buNone/>
                      </a:pPr>
                      <a:r>
                        <a:rPr lang="fa-IR" sz="2000" b="1" dirty="0" smtClean="0">
                          <a:latin typeface="Calibri" pitchFamily="34" charset="0"/>
                          <a:ea typeface="Times New Roman" pitchFamily="18" charset="0"/>
                          <a:cs typeface="B Lotus" pitchFamily="2" charset="-78"/>
                        </a:rPr>
                        <a:t>احداث نیروگاه برقی آبی تانا</a:t>
                      </a:r>
                      <a:endParaRPr lang="en-US" sz="2000" b="1" dirty="0" smtClean="0">
                        <a:latin typeface="Calibri" pitchFamily="34" charset="0"/>
                        <a:ea typeface="Times New Roman" pitchFamily="18" charset="0"/>
                        <a:cs typeface="B Lotus" pitchFamily="2" charset="-7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2010</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baseline="0" dirty="0" smtClean="0">
                          <a:latin typeface="Calibri" pitchFamily="34" charset="0"/>
                          <a:ea typeface="Times New Roman" pitchFamily="18" charset="0"/>
                          <a:cs typeface="B Lotus" pitchFamily="2" charset="-78"/>
                        </a:rPr>
                        <a:t>شرکت فرآب</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45 میلیون دلار</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تکمیل</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72906">
                <a:tc vMerge="1">
                  <a:txBody>
                    <a:bodyPr/>
                    <a:lstStyle/>
                    <a:p>
                      <a:pPr algn="ctr" rtl="1"/>
                      <a:endParaRPr lang="fa-IR"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90570" rtl="1" eaLnBrk="1" fontAlgn="auto" latinLnBrk="0" hangingPunct="1">
                        <a:lnSpc>
                          <a:spcPct val="100000"/>
                        </a:lnSpc>
                        <a:spcBef>
                          <a:spcPts val="0"/>
                        </a:spcBef>
                        <a:spcAft>
                          <a:spcPts val="0"/>
                        </a:spcAft>
                        <a:buClrTx/>
                        <a:buSzTx/>
                        <a:buFontTx/>
                        <a:buNone/>
                        <a:tabLst/>
                        <a:defRPr/>
                      </a:pPr>
                      <a:r>
                        <a:rPr lang="fa-IR" sz="2000" b="1" dirty="0" smtClean="0">
                          <a:latin typeface="Calibri" pitchFamily="34" charset="0"/>
                          <a:ea typeface="Times New Roman" pitchFamily="18" charset="0"/>
                          <a:cs typeface="B Lotus" pitchFamily="2" charset="-78"/>
                        </a:rPr>
                        <a:t>نیروگاه آبی کینداروما</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2013</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baseline="0" dirty="0" smtClean="0">
                          <a:latin typeface="Calibri" pitchFamily="34" charset="0"/>
                          <a:ea typeface="Times New Roman" pitchFamily="18" charset="0"/>
                          <a:cs typeface="B Lotus" pitchFamily="2" charset="-78"/>
                        </a:rPr>
                        <a:t>شرکت فرآب</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600" b="1" dirty="0" smtClean="0">
                          <a:latin typeface="Calibri" pitchFamily="34" charset="0"/>
                          <a:ea typeface="Times New Roman" pitchFamily="18" charset="0"/>
                          <a:cs typeface="B Lotus" pitchFamily="2" charset="-78"/>
                        </a:rPr>
                        <a:t>30 میلیون دلار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تکمیل</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20980">
                <a:tc vMerge="1">
                  <a:txBody>
                    <a:bodyPr/>
                    <a:lstStyle/>
                    <a:p>
                      <a:pPr algn="ctr" rtl="1"/>
                      <a:endParaRPr lang="fa-IR"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Low" rtl="1" eaLnBrk="0" fontAlgn="base" hangingPunct="0">
                        <a:spcBef>
                          <a:spcPct val="0"/>
                        </a:spcBef>
                        <a:spcAft>
                          <a:spcPct val="0"/>
                        </a:spcAft>
                        <a:buFontTx/>
                        <a:buNone/>
                      </a:pPr>
                      <a:r>
                        <a:rPr lang="fa-IR" sz="2000" b="1" dirty="0" smtClean="0">
                          <a:latin typeface="Calibri" pitchFamily="34" charset="0"/>
                          <a:ea typeface="Times New Roman" pitchFamily="18" charset="0"/>
                          <a:cs typeface="B Lotus" pitchFamily="2" charset="-78"/>
                        </a:rPr>
                        <a:t>مطالعه و طراحی سد آرور </a:t>
                      </a:r>
                      <a:endParaRPr lang="fa-IR" sz="20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2012 </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600" b="1" dirty="0" smtClean="0">
                          <a:latin typeface="Calibri" pitchFamily="34" charset="0"/>
                          <a:ea typeface="Times New Roman" pitchFamily="18" charset="0"/>
                          <a:cs typeface="B Lotus" pitchFamily="2" charset="-78"/>
                        </a:rPr>
                        <a:t>شرکت آیکون</a:t>
                      </a:r>
                      <a:endParaRPr lang="fa-IR" sz="1600" dirty="0" smtClean="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11 میلیون دلار</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تکمیل </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72906">
                <a:tc vMerge="1">
                  <a:txBody>
                    <a:bodyPr/>
                    <a:lstStyle/>
                    <a:p>
                      <a:pPr algn="ctr" rtl="1"/>
                      <a:endParaRPr lang="fa-IR"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rtl="1"/>
                      <a:r>
                        <a:rPr lang="fa-IR" sz="2000" b="1" dirty="0" smtClean="0">
                          <a:latin typeface="Calibri" pitchFamily="34" charset="0"/>
                          <a:ea typeface="Times New Roman" pitchFamily="18" charset="0"/>
                          <a:cs typeface="B Lotus" pitchFamily="2" charset="-78"/>
                        </a:rPr>
                        <a:t>احداث جاده مودیکا – نانو</a:t>
                      </a:r>
                      <a:endParaRPr lang="fa-IR" sz="20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2014</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solidFill>
                            <a:schemeClr val="tx1"/>
                          </a:solidFill>
                          <a:latin typeface="Calibri" pitchFamily="34" charset="0"/>
                          <a:cs typeface="B Lotus" pitchFamily="2" charset="-78"/>
                        </a:rPr>
                        <a:t>شرکت نقش میلاد ترسیم</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12 میلیون دلار</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تکمیل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45459">
                <a:tc vMerge="1">
                  <a:txBody>
                    <a:bodyPr/>
                    <a:lstStyle/>
                    <a:p>
                      <a:pPr algn="ctr" rtl="1"/>
                      <a:endParaRPr lang="fa-IR"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Low" rtl="1" eaLnBrk="0" fontAlgn="base" hangingPunct="0">
                        <a:spcBef>
                          <a:spcPct val="0"/>
                        </a:spcBef>
                        <a:spcAft>
                          <a:spcPct val="0"/>
                        </a:spcAft>
                        <a:buFontTx/>
                        <a:buNone/>
                      </a:pPr>
                      <a:r>
                        <a:rPr lang="fa-IR" sz="2000" b="1" dirty="0" smtClean="0">
                          <a:latin typeface="Calibri" pitchFamily="34" charset="0"/>
                          <a:ea typeface="Times New Roman" pitchFamily="18" charset="0"/>
                          <a:cs typeface="B Lotus" pitchFamily="2" charset="-78"/>
                        </a:rPr>
                        <a:t>مشارکت در احداث فاز 4 نیروگاه ژئو ترمال (زمین گرمایی) الکاریا 4 </a:t>
                      </a:r>
                      <a:endParaRPr lang="en-US" sz="2000" b="1" dirty="0" smtClean="0">
                        <a:latin typeface="Arial" pitchFamily="34" charset="0"/>
                        <a:cs typeface="B Lotus" pitchFamily="2" charset="-7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2014</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شرکت هدیش </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15 میلیون دلار</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تکمیل</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999955">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90570" rtl="1" eaLnBrk="1" fontAlgn="auto" latinLnBrk="0" hangingPunct="1">
                        <a:lnSpc>
                          <a:spcPct val="100000"/>
                        </a:lnSpc>
                        <a:spcBef>
                          <a:spcPts val="0"/>
                        </a:spcBef>
                        <a:spcAft>
                          <a:spcPts val="0"/>
                        </a:spcAft>
                        <a:buClrTx/>
                        <a:buSzTx/>
                        <a:buFontTx/>
                        <a:buNone/>
                        <a:tabLst/>
                        <a:defRPr/>
                      </a:pPr>
                      <a:r>
                        <a:rPr lang="fa-IR" sz="2000" b="1" dirty="0" smtClean="0">
                          <a:latin typeface="Calibri" pitchFamily="34" charset="0"/>
                          <a:ea typeface="Times New Roman" pitchFamily="18" charset="0"/>
                          <a:cs typeface="B Lotus" pitchFamily="2" charset="-78"/>
                        </a:rPr>
                        <a:t>مشارکت در احداث فاز 1 نیروگاه ژئو ترمال ( زمین گرمایی) الکاریا 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2015</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شرکت هدیش</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5 میلیون دلار</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تکمیل</a:t>
                      </a:r>
                      <a:endParaRPr lang="fa-IR" sz="16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999955">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90570" rtl="1" eaLnBrk="1" fontAlgn="auto" latinLnBrk="0" hangingPunct="1">
                        <a:lnSpc>
                          <a:spcPct val="100000"/>
                        </a:lnSpc>
                        <a:spcBef>
                          <a:spcPts val="0"/>
                        </a:spcBef>
                        <a:spcAft>
                          <a:spcPts val="0"/>
                        </a:spcAft>
                        <a:buClrTx/>
                        <a:buSzTx/>
                        <a:buFontTx/>
                        <a:buNone/>
                        <a:tabLst/>
                        <a:defRPr/>
                      </a:pPr>
                      <a:r>
                        <a:rPr lang="fa-IR" sz="2000" b="1" dirty="0" smtClean="0">
                          <a:solidFill>
                            <a:srgbClr val="FF0000"/>
                          </a:solidFill>
                          <a:latin typeface="Calibri" pitchFamily="34" charset="0"/>
                          <a:ea typeface="Times New Roman" pitchFamily="18" charset="0"/>
                          <a:cs typeface="B Lotus" pitchFamily="2" charset="-78"/>
                        </a:rPr>
                        <a:t>احداث کارخانه تولید روغنهای صنعتی سپیانا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solidFill>
                            <a:srgbClr val="FF0000"/>
                          </a:solidFill>
                          <a:latin typeface="Calibri" pitchFamily="34" charset="0"/>
                          <a:ea typeface="Times New Roman" pitchFamily="18" charset="0"/>
                          <a:cs typeface="B Lotus" pitchFamily="2" charset="-78"/>
                        </a:rPr>
                        <a:t>2013</a:t>
                      </a:r>
                      <a:endParaRPr lang="fa-IR" sz="1600" dirty="0">
                        <a:solidFill>
                          <a:srgbClr val="FF0000"/>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600" b="1" dirty="0" smtClean="0">
                          <a:solidFill>
                            <a:srgbClr val="FF0000"/>
                          </a:solidFill>
                          <a:latin typeface="Calibri" pitchFamily="34" charset="0"/>
                          <a:ea typeface="Times New Roman" pitchFamily="18" charset="0"/>
                          <a:cs typeface="B Lotus" pitchFamily="2" charset="-78"/>
                        </a:rPr>
                        <a:t>شرکت</a:t>
                      </a:r>
                      <a:r>
                        <a:rPr lang="fa-IR" sz="1600" b="1" baseline="0" dirty="0" smtClean="0">
                          <a:solidFill>
                            <a:srgbClr val="FF0000"/>
                          </a:solidFill>
                          <a:latin typeface="Calibri" pitchFamily="34" charset="0"/>
                          <a:ea typeface="Times New Roman" pitchFamily="18" charset="0"/>
                          <a:cs typeface="B Lotus" pitchFamily="2" charset="-78"/>
                        </a:rPr>
                        <a:t> نفت سپاهان</a:t>
                      </a:r>
                      <a:endParaRPr lang="fa-IR" sz="1600" b="1" dirty="0" smtClean="0">
                        <a:solidFill>
                          <a:srgbClr val="FF0000"/>
                        </a:solidFill>
                        <a:latin typeface="Calibri" pitchFamily="34" charset="0"/>
                        <a:ea typeface="Times New Roman" pitchFamily="18" charset="0"/>
                        <a:cs typeface="B Lotus" pitchFamily="2" charset="-7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solidFill>
                            <a:srgbClr val="FF0000"/>
                          </a:solidFill>
                          <a:latin typeface="Calibri" pitchFamily="34" charset="0"/>
                          <a:ea typeface="Times New Roman" pitchFamily="18" charset="0"/>
                          <a:cs typeface="B Lotus" pitchFamily="2" charset="-78"/>
                        </a:rPr>
                        <a:t>5 میلیون دلار </a:t>
                      </a:r>
                      <a:endParaRPr lang="fa-IR" sz="1600" dirty="0">
                        <a:solidFill>
                          <a:srgbClr val="FF0000"/>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solidFill>
                            <a:srgbClr val="FF0000"/>
                          </a:solidFill>
                          <a:latin typeface="Calibri" pitchFamily="34" charset="0"/>
                          <a:ea typeface="Times New Roman" pitchFamily="18" charset="0"/>
                          <a:cs typeface="B Lotus" pitchFamily="2" charset="-78"/>
                        </a:rPr>
                        <a:t>تکمیل</a:t>
                      </a:r>
                      <a:endParaRPr lang="fa-IR" sz="1600" dirty="0">
                        <a:solidFill>
                          <a:srgbClr val="FF0000"/>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02551085"/>
              </p:ext>
            </p:extLst>
          </p:nvPr>
        </p:nvGraphicFramePr>
        <p:xfrm>
          <a:off x="238092" y="928670"/>
          <a:ext cx="9470572" cy="5406094"/>
        </p:xfrm>
        <a:graphic>
          <a:graphicData uri="http://schemas.openxmlformats.org/drawingml/2006/table">
            <a:tbl>
              <a:tblPr rtl="1" firstRow="1" bandRow="1">
                <a:tableStyleId>{5C22544A-7EE6-4342-B048-85BDC9FD1C3A}</a:tableStyleId>
              </a:tblPr>
              <a:tblGrid>
                <a:gridCol w="941880"/>
                <a:gridCol w="4035296"/>
                <a:gridCol w="784254"/>
                <a:gridCol w="1127818"/>
                <a:gridCol w="1166938"/>
                <a:gridCol w="1414386"/>
              </a:tblGrid>
              <a:tr h="330038">
                <a:tc>
                  <a:txBody>
                    <a:bodyPr/>
                    <a:lstStyle/>
                    <a:p>
                      <a:pPr algn="ctr" rtl="1"/>
                      <a:r>
                        <a:rPr lang="fa-IR" sz="1700" dirty="0" smtClean="0">
                          <a:solidFill>
                            <a:schemeClr val="tx1"/>
                          </a:solidFill>
                          <a:cs typeface="+mj-cs"/>
                        </a:rPr>
                        <a:t>کشور</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پروژه</a:t>
                      </a:r>
                      <a:r>
                        <a:rPr lang="fa-IR" sz="1700" baseline="0" dirty="0" smtClean="0">
                          <a:solidFill>
                            <a:schemeClr val="tx1"/>
                          </a:solidFill>
                          <a:cs typeface="+mj-cs"/>
                        </a:rPr>
                        <a:t> </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سال </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مجری</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میزان هزینه </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آخرین وضعیت</a:t>
                      </a:r>
                      <a:endParaRPr lang="fa-IR" sz="1700"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92487">
                <a:tc rowSpan="3">
                  <a:txBody>
                    <a:bodyPr/>
                    <a:lstStyle/>
                    <a:p>
                      <a:pPr algn="ctr" rtl="1"/>
                      <a:r>
                        <a:rPr lang="fa-IR" dirty="0" smtClean="0">
                          <a:solidFill>
                            <a:srgbClr val="FF0000"/>
                          </a:solidFill>
                          <a:cs typeface="+mj-cs"/>
                        </a:rPr>
                        <a:t>آفریقای جنوبی</a:t>
                      </a:r>
                      <a:endParaRPr lang="fa-IR" dirty="0">
                        <a:solidFill>
                          <a:srgbClr val="FF0000"/>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vl="0" algn="just" rtl="1" eaLnBrk="0" fontAlgn="base" hangingPunct="0">
                        <a:spcBef>
                          <a:spcPct val="0"/>
                        </a:spcBef>
                        <a:spcAft>
                          <a:spcPct val="0"/>
                        </a:spcAft>
                        <a:buFontTx/>
                        <a:buNone/>
                      </a:pPr>
                      <a:r>
                        <a:rPr lang="fa-IR" sz="2000" b="1" dirty="0" smtClean="0">
                          <a:latin typeface="Calibri" pitchFamily="34" charset="0"/>
                          <a:ea typeface="Times New Roman" pitchFamily="18" charset="0"/>
                          <a:cs typeface="B Lotus" pitchFamily="2" charset="-78"/>
                        </a:rPr>
                        <a:t>ایجاد خط مونتاژ تراکتورهای ایرانی و ورود حدود 100 دستگاه تراکتور و قطعات متعلقه تراکتور به آفریقای جنوبی</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dk1"/>
                          </a:solidFill>
                          <a:latin typeface="Calibri" pitchFamily="34" charset="0"/>
                          <a:ea typeface="Times New Roman" pitchFamily="18" charset="0"/>
                          <a:cs typeface="B Lotus" pitchFamily="2" charset="-7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latin typeface="Calibri" pitchFamily="34" charset="0"/>
                          <a:ea typeface="Times New Roman" pitchFamily="18" charset="0"/>
                          <a:cs typeface="B Lotus" pitchFamily="2" charset="-78"/>
                        </a:rPr>
                        <a:t>شرکت تراکتور سازی ایران </a:t>
                      </a:r>
                      <a:endParaRPr lang="fa-IR" sz="1600" b="1" kern="1200" dirty="0" smtClean="0">
                        <a:solidFill>
                          <a:schemeClr val="dk1"/>
                        </a:solidFill>
                        <a:latin typeface="Calibri" pitchFamily="34" charset="0"/>
                        <a:ea typeface="Times New Roman" pitchFamily="18" charset="0"/>
                        <a:cs typeface="B Lotus" pitchFamily="2" charset="-7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dk1"/>
                          </a:solidFill>
                          <a:latin typeface="Calibri" pitchFamily="34" charset="0"/>
                          <a:ea typeface="Times New Roman" pitchFamily="18" charset="0"/>
                          <a:cs typeface="B Lotus" pitchFamily="2" charset="-7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dk1"/>
                          </a:solidFill>
                          <a:latin typeface="Calibri" pitchFamily="34" charset="0"/>
                          <a:ea typeface="Times New Roman" pitchFamily="18" charset="0"/>
                          <a:cs typeface="B Lotus" pitchFamily="2" charset="-78"/>
                        </a:rPr>
                        <a:t>کارهای مقدماتی و هماهنگی های لازم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929656">
                <a:tc vMerge="1">
                  <a:txBody>
                    <a:bodyPr/>
                    <a:lstStyle/>
                    <a:p>
                      <a:pPr algn="ctr" rtl="1"/>
                      <a:endParaRPr lang="fa-IR" sz="1950" kern="1200" dirty="0" smtClean="0">
                        <a:solidFill>
                          <a:schemeClr val="tx1"/>
                        </a:solidFill>
                        <a:latin typeface="+mn-lt"/>
                        <a:ea typeface="+mn-ea"/>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rtl="1" eaLnBrk="0" fontAlgn="base" hangingPunct="0">
                        <a:spcBef>
                          <a:spcPct val="0"/>
                        </a:spcBef>
                        <a:spcAft>
                          <a:spcPct val="0"/>
                        </a:spcAft>
                        <a:buFontTx/>
                        <a:buNone/>
                      </a:pPr>
                      <a:r>
                        <a:rPr lang="fa-IR" sz="2000" b="1" dirty="0" smtClean="0">
                          <a:solidFill>
                            <a:srgbClr val="FF0000"/>
                          </a:solidFill>
                          <a:latin typeface="Calibri" pitchFamily="34" charset="0"/>
                          <a:ea typeface="Times New Roman" pitchFamily="18" charset="0"/>
                          <a:cs typeface="B Lotus" pitchFamily="2" charset="-78"/>
                        </a:rPr>
                        <a:t>ورود دو دستگاه جایگاه سیار ارائه سوخت ساخت ایران به آفریقای جنوبی</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Calibri" pitchFamily="34" charset="0"/>
                          <a:ea typeface="Times New Roman" pitchFamily="18" charset="0"/>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Calibri" pitchFamily="34" charset="0"/>
                          <a:ea typeface="Times New Roman" pitchFamily="18" charset="0"/>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600" b="1" kern="1200" dirty="0" smtClean="0">
                          <a:solidFill>
                            <a:srgbClr val="FF0000"/>
                          </a:solidFill>
                          <a:latin typeface="Calibri" pitchFamily="34" charset="0"/>
                          <a:ea typeface="Times New Roman" pitchFamily="18" charset="0"/>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solidFill>
                            <a:srgbClr val="FF0000"/>
                          </a:solidFill>
                          <a:latin typeface="Calibri" pitchFamily="34" charset="0"/>
                          <a:ea typeface="Times New Roman" pitchFamily="18" charset="0"/>
                          <a:cs typeface="B Lotus" pitchFamily="2" charset="-78"/>
                        </a:rPr>
                        <a:t>با استقبال معدن داران و وزارت حمل و نقل آفریقای جنوبی</a:t>
                      </a:r>
                      <a:endParaRPr lang="fa-IR" sz="1600" b="1" kern="1200" dirty="0" smtClean="0">
                        <a:solidFill>
                          <a:srgbClr val="FF0000"/>
                        </a:solidFill>
                        <a:latin typeface="Calibri" pitchFamily="34" charset="0"/>
                        <a:ea typeface="Times New Roman" pitchFamily="18" charset="0"/>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417047">
                <a:tc vMerge="1">
                  <a:txBody>
                    <a:bodyPr/>
                    <a:lstStyle/>
                    <a:p>
                      <a:pPr algn="ctr" rtl="1"/>
                      <a:endParaRPr lang="fa-IR"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justLow" defTabSz="990570" rtl="1" eaLnBrk="0" fontAlgn="base" latinLnBrk="0" hangingPunct="0">
                        <a:lnSpc>
                          <a:spcPct val="100000"/>
                        </a:lnSpc>
                        <a:spcBef>
                          <a:spcPct val="0"/>
                        </a:spcBef>
                        <a:spcAft>
                          <a:spcPct val="0"/>
                        </a:spcAft>
                        <a:buClrTx/>
                        <a:buSzTx/>
                        <a:buFontTx/>
                        <a:buNone/>
                        <a:tabLst/>
                        <a:defRPr/>
                      </a:pPr>
                      <a:r>
                        <a:rPr lang="fa-IR" sz="2000" b="1" dirty="0" smtClean="0">
                          <a:solidFill>
                            <a:srgbClr val="FF0000"/>
                          </a:solidFill>
                          <a:latin typeface="Calibri" pitchFamily="34" charset="0"/>
                          <a:ea typeface="Times New Roman" pitchFamily="18" charset="0"/>
                          <a:cs typeface="B Lotus" pitchFamily="2" charset="-78"/>
                        </a:rPr>
                        <a:t>احداث پالایشگاه مشترک </a:t>
                      </a:r>
                      <a:endParaRPr lang="en-US" sz="2000" b="1" dirty="0" smtClean="0">
                        <a:solidFill>
                          <a:srgbClr val="FF0000"/>
                        </a:solidFill>
                        <a:latin typeface="Arial" pitchFamily="34" charset="0"/>
                        <a:cs typeface="B Lotus" pitchFamily="2" charset="-7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Calibri" pitchFamily="34" charset="0"/>
                          <a:ea typeface="Times New Roman" pitchFamily="18" charset="0"/>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dirty="0" smtClean="0">
                          <a:solidFill>
                            <a:srgbClr val="FF0000"/>
                          </a:solidFill>
                          <a:latin typeface="Calibri" pitchFamily="34" charset="0"/>
                          <a:ea typeface="Times New Roman" pitchFamily="18" charset="0"/>
                          <a:cs typeface="B Lotus" pitchFamily="2" charset="-78"/>
                        </a:rPr>
                        <a:t>شرکت ملی مهندسی نفت ایران</a:t>
                      </a:r>
                      <a:endParaRPr lang="fa-IR" sz="1600" b="1" kern="1200" dirty="0" smtClean="0">
                        <a:solidFill>
                          <a:srgbClr val="FF0000"/>
                        </a:solidFill>
                        <a:latin typeface="Calibri" pitchFamily="34" charset="0"/>
                        <a:ea typeface="Times New Roman" pitchFamily="18" charset="0"/>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Calibri" pitchFamily="34" charset="0"/>
                          <a:ea typeface="Times New Roman" pitchFamily="18" charset="0"/>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Calibri" pitchFamily="34" charset="0"/>
                          <a:ea typeface="Times New Roman" pitchFamily="18" charset="0"/>
                          <a:cs typeface="B Lotus" pitchFamily="2" charset="-78"/>
                        </a:rPr>
                        <a:t>مذاکره و </a:t>
                      </a:r>
                      <a:r>
                        <a:rPr lang="fa-IR" sz="1600" b="1" dirty="0" smtClean="0">
                          <a:solidFill>
                            <a:srgbClr val="FF0000"/>
                          </a:solidFill>
                          <a:latin typeface="Calibri" pitchFamily="34" charset="0"/>
                          <a:ea typeface="Times New Roman" pitchFamily="18" charset="0"/>
                          <a:cs typeface="B Lotus" pitchFamily="2" charset="-78"/>
                        </a:rPr>
                        <a:t>امضای یادداشت تفاهم انجام مطالعات امکان سنجی</a:t>
                      </a:r>
                      <a:endParaRPr lang="fa-IR" sz="1600" b="1" dirty="0" smtClean="0">
                        <a:solidFill>
                          <a:srgbClr val="FF0000"/>
                        </a:solidFill>
                        <a:latin typeface="Calibri" pitchFamily="34" charset="0"/>
                        <a:ea typeface="Times New Roman" pitchFamily="18" charset="0"/>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53444">
                <a:tc>
                  <a:txBody>
                    <a:bodyPr/>
                    <a:lstStyle/>
                    <a:p>
                      <a:pPr algn="ctr" rtl="1"/>
                      <a:r>
                        <a:rPr lang="fa-IR" dirty="0" smtClean="0">
                          <a:solidFill>
                            <a:schemeClr val="tx1"/>
                          </a:solidFill>
                          <a:cs typeface="+mj-cs"/>
                        </a:rPr>
                        <a:t>گینه </a:t>
                      </a:r>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9057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Calibri" pitchFamily="34" charset="0"/>
                          <a:ea typeface="Times New Roman" pitchFamily="18" charset="0"/>
                          <a:cs typeface="B Lotus" pitchFamily="2" charset="-78"/>
                        </a:rPr>
                        <a:t>احداث ساختمان وزارت خارجه گینه</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rtl="1"/>
                      <a:r>
                        <a:rPr lang="fa-IR" sz="1600" b="1" kern="1200" dirty="0" smtClean="0">
                          <a:solidFill>
                            <a:schemeClr val="dk1"/>
                          </a:solidFill>
                          <a:latin typeface="Calibri" pitchFamily="34" charset="0"/>
                          <a:ea typeface="Times New Roman" pitchFamily="18" charset="0"/>
                          <a:cs typeface="B Lotus" pitchFamily="2" charset="-78"/>
                        </a:rPr>
                        <a:t>1392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dk1"/>
                          </a:solidFill>
                          <a:latin typeface="Calibri" pitchFamily="34" charset="0"/>
                          <a:ea typeface="Times New Roman" pitchFamily="18" charset="0"/>
                          <a:cs typeface="B Lotus" pitchFamily="2" charset="-78"/>
                        </a:rPr>
                        <a:t>شرکت ایرانی کاتکس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dk1"/>
                          </a:solidFill>
                          <a:latin typeface="Calibri" pitchFamily="34" charset="0"/>
                          <a:ea typeface="Times New Roman" pitchFamily="18" charset="0"/>
                          <a:cs typeface="B Lotus" pitchFamily="2" charset="-78"/>
                        </a:rPr>
                        <a:t>کمکهای توسعه ای </a:t>
                      </a:r>
                    </a:p>
                    <a:p>
                      <a:pPr algn="ctr" rtl="1"/>
                      <a:r>
                        <a:rPr lang="fa-IR" sz="1600" b="1" kern="1200" dirty="0" smtClean="0">
                          <a:solidFill>
                            <a:schemeClr val="dk1"/>
                          </a:solidFill>
                          <a:latin typeface="Calibri" pitchFamily="34" charset="0"/>
                          <a:ea typeface="Times New Roman" pitchFamily="18" charset="0"/>
                          <a:cs typeface="B Lotus" pitchFamily="2" charset="-78"/>
                        </a:rPr>
                        <a:t> 3 میلیون دلار</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dk1"/>
                          </a:solidFill>
                          <a:latin typeface="Calibri" pitchFamily="34" charset="0"/>
                          <a:ea typeface="Times New Roman" pitchFamily="18" charset="0"/>
                          <a:cs typeface="B Lotus" pitchFamily="2" charset="-78"/>
                        </a:rPr>
                        <a:t>در حال پیگیری و اجرا</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417047">
                <a:tc rowSpan="2">
                  <a:txBody>
                    <a:bodyPr/>
                    <a:lstStyle/>
                    <a:p>
                      <a:pPr algn="ctr" rtl="1"/>
                      <a:r>
                        <a:rPr lang="fa-IR" dirty="0" smtClean="0">
                          <a:solidFill>
                            <a:schemeClr val="tx1"/>
                          </a:solidFill>
                          <a:cs typeface="+mj-cs"/>
                        </a:rPr>
                        <a:t>زیمبابوه</a:t>
                      </a:r>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90570" rtl="1" eaLnBrk="0" fontAlgn="base" latinLnBrk="0" hangingPunct="0">
                        <a:lnSpc>
                          <a:spcPct val="100000"/>
                        </a:lnSpc>
                        <a:spcBef>
                          <a:spcPct val="0"/>
                        </a:spcBef>
                        <a:spcAft>
                          <a:spcPct val="0"/>
                        </a:spcAft>
                        <a:buClrTx/>
                        <a:buSzTx/>
                        <a:buFontTx/>
                        <a:buNone/>
                        <a:tabLst/>
                        <a:defRPr/>
                      </a:pPr>
                      <a:r>
                        <a:rPr lang="fa-IR" sz="2000" b="1" kern="1200" dirty="0" smtClean="0">
                          <a:solidFill>
                            <a:schemeClr val="dk1"/>
                          </a:solidFill>
                          <a:latin typeface="Calibri" pitchFamily="34" charset="0"/>
                          <a:ea typeface="Times New Roman" pitchFamily="18" charset="0"/>
                          <a:cs typeface="B Lotus" pitchFamily="2" charset="-78"/>
                        </a:rPr>
                        <a:t>سرمایه گذاری مشترک در زمینه تراکتور سازی</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2000" dirty="0" smtClean="0">
                          <a:solidFill>
                            <a:schemeClr val="tx1"/>
                          </a:solidFill>
                          <a:cs typeface="+mn-cs"/>
                        </a:rPr>
                        <a:t>-</a:t>
                      </a:r>
                      <a:endParaRPr lang="fa-IR" sz="2000" dirty="0">
                        <a:solidFill>
                          <a:schemeClr val="tx1"/>
                        </a:solidFill>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2000" dirty="0" smtClean="0">
                          <a:solidFill>
                            <a:schemeClr val="tx1"/>
                          </a:solidFill>
                          <a:cs typeface="+mn-cs"/>
                        </a:rPr>
                        <a:t>-</a:t>
                      </a:r>
                      <a:endParaRPr lang="fa-IR" sz="2000" dirty="0">
                        <a:solidFill>
                          <a:schemeClr val="tx1"/>
                        </a:solidFill>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2000" dirty="0" smtClean="0">
                          <a:solidFill>
                            <a:schemeClr val="tx1"/>
                          </a:solidFill>
                          <a:cs typeface="+mn-cs"/>
                        </a:rPr>
                        <a:t>-</a:t>
                      </a:r>
                      <a:endParaRPr lang="fa-IR" sz="2000" dirty="0">
                        <a:solidFill>
                          <a:schemeClr val="tx1"/>
                        </a:solidFill>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2000" dirty="0" smtClean="0">
                          <a:solidFill>
                            <a:schemeClr val="tx1"/>
                          </a:solidFill>
                          <a:cs typeface="+mn-cs"/>
                        </a:rPr>
                        <a:t>-</a:t>
                      </a:r>
                      <a:endParaRPr lang="fa-IR" sz="2000" dirty="0">
                        <a:solidFill>
                          <a:schemeClr val="tx1"/>
                        </a:solidFill>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417047">
                <a:tc vMerge="1">
                  <a:txBody>
                    <a:bodyPr/>
                    <a:lstStyle/>
                    <a:p>
                      <a:pPr algn="ctr" rtl="1"/>
                      <a:endParaRPr lang="fa-IR" dirty="0">
                        <a:solidFill>
                          <a:schemeClr val="tx1"/>
                        </a:solidFill>
                        <a:cs typeface="+mj-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90570" rtl="1" eaLnBrk="0" fontAlgn="base" latinLnBrk="0" hangingPunct="0">
                        <a:lnSpc>
                          <a:spcPct val="100000"/>
                        </a:lnSpc>
                        <a:spcBef>
                          <a:spcPct val="0"/>
                        </a:spcBef>
                        <a:spcAft>
                          <a:spcPct val="0"/>
                        </a:spcAft>
                        <a:buClrTx/>
                        <a:buSzTx/>
                        <a:buFontTx/>
                        <a:buNone/>
                        <a:tabLst/>
                        <a:defRPr/>
                      </a:pPr>
                      <a:r>
                        <a:rPr lang="fa-IR" sz="2000" b="1" kern="1200" dirty="0" smtClean="0">
                          <a:solidFill>
                            <a:schemeClr val="dk1"/>
                          </a:solidFill>
                          <a:latin typeface="Calibri" pitchFamily="34" charset="0"/>
                          <a:ea typeface="Times New Roman" pitchFamily="18" charset="0"/>
                          <a:cs typeface="B Lotus" pitchFamily="2" charset="-78"/>
                        </a:rPr>
                        <a:t>سرمایه گذاری مشترک در زمینه تانک سازی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2000" dirty="0" smtClean="0">
                          <a:solidFill>
                            <a:schemeClr val="tx1"/>
                          </a:solidFill>
                          <a:cs typeface="+mn-cs"/>
                        </a:rPr>
                        <a:t>-</a:t>
                      </a:r>
                      <a:endParaRPr lang="fa-IR" sz="2000" dirty="0">
                        <a:solidFill>
                          <a:schemeClr val="tx1"/>
                        </a:solidFill>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2000" dirty="0" smtClean="0">
                          <a:solidFill>
                            <a:schemeClr val="tx1"/>
                          </a:solidFill>
                          <a:cs typeface="+mn-cs"/>
                        </a:rPr>
                        <a:t>-</a:t>
                      </a:r>
                      <a:endParaRPr lang="fa-IR" sz="2000" dirty="0">
                        <a:solidFill>
                          <a:schemeClr val="tx1"/>
                        </a:solidFill>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2000" dirty="0" smtClean="0">
                          <a:solidFill>
                            <a:schemeClr val="tx1"/>
                          </a:solidFill>
                          <a:cs typeface="+mn-cs"/>
                        </a:rPr>
                        <a:t>-</a:t>
                      </a:r>
                      <a:endParaRPr lang="fa-IR" sz="2000" dirty="0">
                        <a:solidFill>
                          <a:schemeClr val="tx1"/>
                        </a:solidFill>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1"/>
                      <a:r>
                        <a:rPr lang="fa-IR" sz="2000" dirty="0" smtClean="0">
                          <a:solidFill>
                            <a:schemeClr val="tx1"/>
                          </a:solidFill>
                          <a:cs typeface="+mn-cs"/>
                        </a:rPr>
                        <a:t>-</a:t>
                      </a:r>
                      <a:endParaRPr lang="fa-IR" sz="2000" dirty="0">
                        <a:solidFill>
                          <a:schemeClr val="tx1"/>
                        </a:solidFill>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4" name="Rectangle 3"/>
          <p:cNvSpPr/>
          <p:nvPr/>
        </p:nvSpPr>
        <p:spPr>
          <a:xfrm>
            <a:off x="452406" y="0"/>
            <a:ext cx="9087459" cy="812530"/>
          </a:xfrm>
          <a:prstGeom prst="rect">
            <a:avLst/>
          </a:prstGeom>
        </p:spPr>
        <p:txBody>
          <a:bodyPr wrap="square">
            <a:spAutoFit/>
          </a:bodyPr>
          <a:lstStyle/>
          <a:p>
            <a:pPr indent="486687" fontAlgn="base">
              <a:lnSpc>
                <a:spcPct val="120000"/>
              </a:lnSpc>
              <a:spcBef>
                <a:spcPct val="0"/>
              </a:spcBef>
              <a:spcAft>
                <a:spcPct val="0"/>
              </a:spcAft>
            </a:pPr>
            <a:r>
              <a:rPr lang="fa-IR" altLang="zh-CN" sz="2600" cap="all" dirty="0" smtClean="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rPr>
              <a:t>ادامه ... </a:t>
            </a:r>
            <a:r>
              <a:rPr lang="fa-IR" altLang="zh-CN" sz="3900" cap="all" dirty="0" smtClean="0">
                <a:ln w="9000" cmpd="sng">
                  <a:solidFill>
                    <a:prstClr val="black"/>
                  </a:solidFill>
                  <a:prstDash val="solid"/>
                </a:ln>
                <a:solidFill>
                  <a:srgbClr val="800000"/>
                </a:solidFill>
                <a:effectLst>
                  <a:reflection blurRad="12700" stA="28000" endPos="45000" dist="1000" dir="5400000" sy="-100000" algn="bl" rotWithShape="0"/>
                </a:effectLst>
                <a:latin typeface="IranNastaliq" pitchFamily="18" charset="0"/>
                <a:cs typeface="Titr" pitchFamily="2" charset="-78"/>
              </a:rPr>
              <a:t>  </a:t>
            </a:r>
            <a:endParaRPr lang="fa-IR" altLang="zh-CN" sz="3900" cap="all" dirty="0">
              <a:ln w="9000" cmpd="sng">
                <a:solidFill>
                  <a:prstClr val="black"/>
                </a:solidFill>
                <a:prstDash val="solid"/>
              </a:ln>
              <a:solidFill>
                <a:srgbClr val="800000"/>
              </a:solidFill>
              <a:effectLst>
                <a:reflection blurRad="12700" stA="28000" endPos="45000" dist="1000" dir="5400000" sy="-100000" algn="bl" rotWithShape="0"/>
              </a:effectLst>
              <a:latin typeface="IranNastaliq" pitchFamily="18" charset="0"/>
              <a:cs typeface="Titr"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910" y="284768"/>
            <a:ext cx="8286808" cy="572464"/>
          </a:xfrm>
          <a:prstGeom prst="rect">
            <a:avLst/>
          </a:prstGeom>
        </p:spPr>
        <p:txBody>
          <a:bodyPr wrap="square">
            <a:spAutoFit/>
          </a:bodyPr>
          <a:lstStyle/>
          <a:p>
            <a:pPr indent="486687" fontAlgn="base">
              <a:lnSpc>
                <a:spcPct val="120000"/>
              </a:lnSpc>
              <a:spcBef>
                <a:spcPct val="0"/>
              </a:spcBef>
              <a:spcAft>
                <a:spcPct val="0"/>
              </a:spcAft>
            </a:pPr>
            <a:r>
              <a:rPr lang="fa-IR" altLang="zh-CN" sz="2600" cap="all" dirty="0" smtClean="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rPr>
              <a:t>8)کشورهای </a:t>
            </a:r>
            <a:r>
              <a:rPr lang="fa-IR" altLang="zh-CN" sz="2600" cap="all" dirty="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rPr>
              <a:t>هدف جمهوری اسلامی </a:t>
            </a:r>
            <a:r>
              <a:rPr lang="fa-IR" altLang="zh-CN" sz="2600" cap="all" dirty="0" smtClean="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rPr>
              <a:t>ايران </a:t>
            </a:r>
            <a:r>
              <a:rPr lang="fa-IR" altLang="zh-CN" sz="2600" cap="all" dirty="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rPr>
              <a:t>درقاره </a:t>
            </a:r>
            <a:r>
              <a:rPr lang="fa-IR" altLang="zh-CN" sz="2600" cap="all" dirty="0" smtClean="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rPr>
              <a:t>آفريقا  </a:t>
            </a:r>
            <a:endParaRPr lang="fa-IR" altLang="zh-CN" sz="2600" cap="all" dirty="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endParaRPr>
          </a:p>
        </p:txBody>
      </p:sp>
      <p:graphicFrame>
        <p:nvGraphicFramePr>
          <p:cNvPr id="4" name="Group 318"/>
          <p:cNvGraphicFramePr>
            <a:graphicFrameLocks noGrp="1"/>
          </p:cNvGraphicFramePr>
          <p:nvPr>
            <p:extLst>
              <p:ext uri="{D42A27DB-BD31-4B8C-83A1-F6EECF244321}">
                <p14:modId xmlns:p14="http://schemas.microsoft.com/office/powerpoint/2010/main" val="4085696892"/>
              </p:ext>
            </p:extLst>
          </p:nvPr>
        </p:nvGraphicFramePr>
        <p:xfrm>
          <a:off x="5185176" y="1029874"/>
          <a:ext cx="3850289" cy="4089650"/>
        </p:xfrm>
        <a:graphic>
          <a:graphicData uri="http://schemas.openxmlformats.org/drawingml/2006/table">
            <a:tbl>
              <a:tblPr rtl="1"/>
              <a:tblGrid>
                <a:gridCol w="1585697"/>
                <a:gridCol w="2264592"/>
              </a:tblGrid>
              <a:tr h="454910">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1700" b="1" i="0" u="none" strike="noStrike" cap="none" normalizeH="0" baseline="0" dirty="0" smtClean="0">
                          <a:ln>
                            <a:noFill/>
                          </a:ln>
                          <a:solidFill>
                            <a:schemeClr val="tx1"/>
                          </a:solidFill>
                          <a:effectLst/>
                          <a:latin typeface="Tahoma" pitchFamily="34" charset="0"/>
                          <a:cs typeface="B Titr" pitchFamily="2" charset="-78"/>
                        </a:rPr>
                        <a:t>منطقه جغرافیایی</a:t>
                      </a:r>
                      <a:endParaRPr kumimoji="0" lang="en-US" sz="1700" b="1" i="0" u="none" strike="noStrike" cap="none" normalizeH="0" baseline="0" dirty="0" smtClean="0">
                        <a:ln>
                          <a:noFill/>
                        </a:ln>
                        <a:solidFill>
                          <a:schemeClr val="tx1"/>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2000" b="1" i="0" u="none" strike="noStrike" cap="none" normalizeH="0" baseline="0" dirty="0" smtClean="0">
                          <a:ln>
                            <a:noFill/>
                          </a:ln>
                          <a:solidFill>
                            <a:schemeClr val="tx1"/>
                          </a:solidFill>
                          <a:effectLst/>
                          <a:latin typeface="Tahoma" pitchFamily="34" charset="0"/>
                          <a:cs typeface="B Titr" pitchFamily="2" charset="-78"/>
                        </a:rPr>
                        <a:t>نام کشورهای هدف</a:t>
                      </a:r>
                      <a:endParaRPr kumimoji="0" lang="en-US" sz="2000" b="1" i="0" u="none" strike="noStrike" cap="none" normalizeH="0" baseline="0" dirty="0" smtClean="0">
                        <a:ln>
                          <a:noFill/>
                        </a:ln>
                        <a:solidFill>
                          <a:schemeClr val="tx1"/>
                        </a:solidFill>
                        <a:effectLst/>
                        <a:latin typeface="Tahoma"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03860">
                <a:tc rowSpan="4">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2000" b="1" i="0" u="none" strike="noStrike" cap="none" normalizeH="0" baseline="0" dirty="0" smtClean="0">
                          <a:ln>
                            <a:noFill/>
                          </a:ln>
                          <a:solidFill>
                            <a:srgbClr val="FF0000"/>
                          </a:solidFill>
                          <a:effectLst/>
                          <a:latin typeface="Tahoma" pitchFamily="34" charset="0"/>
                          <a:cs typeface="B Titr" pitchFamily="2" charset="-78"/>
                        </a:rPr>
                        <a:t>شمال آفریقا</a:t>
                      </a:r>
                      <a:endParaRPr kumimoji="0" lang="en-US" sz="2000" b="1" i="0" u="none" strike="noStrike" cap="none" normalizeH="0" baseline="0" dirty="0" smtClean="0">
                        <a:ln>
                          <a:noFill/>
                        </a:ln>
                        <a:solidFill>
                          <a:srgbClr val="FF0000"/>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cap="none" normalizeH="0" baseline="0" dirty="0" smtClean="0">
                          <a:ln>
                            <a:noFill/>
                          </a:ln>
                          <a:solidFill>
                            <a:srgbClr val="FF0000"/>
                          </a:solidFill>
                          <a:effectLst/>
                          <a:latin typeface="Tahoma" pitchFamily="34" charset="0"/>
                          <a:cs typeface="B Titr" pitchFamily="2" charset="-78"/>
                        </a:rPr>
                        <a:t>الجزایر</a:t>
                      </a:r>
                      <a:endParaRPr kumimoji="0" lang="en-US" sz="1800" b="1" i="0" u="none" strike="noStrike" cap="none" normalizeH="0" baseline="0" dirty="0" smtClean="0">
                        <a:ln>
                          <a:noFill/>
                        </a:ln>
                        <a:solidFill>
                          <a:srgbClr val="FF0000"/>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0386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cap="none" normalizeH="0" baseline="0" dirty="0" smtClean="0">
                          <a:ln>
                            <a:noFill/>
                          </a:ln>
                          <a:solidFill>
                            <a:srgbClr val="FF0000"/>
                          </a:solidFill>
                          <a:effectLst/>
                          <a:latin typeface="Tahoma" pitchFamily="34" charset="0"/>
                          <a:cs typeface="B Titr" pitchFamily="2" charset="-78"/>
                        </a:rPr>
                        <a:t>تونس </a:t>
                      </a:r>
                      <a:endParaRPr kumimoji="0" lang="en-US" sz="1800" b="1" i="0" u="none" strike="noStrike" cap="none" normalizeH="0" baseline="0" dirty="0" smtClean="0">
                        <a:ln>
                          <a:noFill/>
                        </a:ln>
                        <a:solidFill>
                          <a:srgbClr val="FF0000"/>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0386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cap="none" normalizeH="0" baseline="0" dirty="0" smtClean="0">
                          <a:ln>
                            <a:noFill/>
                          </a:ln>
                          <a:solidFill>
                            <a:srgbClr val="FF0000"/>
                          </a:solidFill>
                          <a:effectLst/>
                          <a:latin typeface="Tahoma" pitchFamily="34" charset="0"/>
                          <a:cs typeface="B Titr" pitchFamily="2" charset="-78"/>
                        </a:rPr>
                        <a:t>مصر</a:t>
                      </a:r>
                      <a:endParaRPr kumimoji="0" lang="en-US" sz="1800" b="1" i="0" u="none" strike="noStrike" cap="none" normalizeH="0" baseline="0" dirty="0" smtClean="0">
                        <a:ln>
                          <a:noFill/>
                        </a:ln>
                        <a:solidFill>
                          <a:srgbClr val="FF0000"/>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0386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cap="none" normalizeH="0" baseline="0" dirty="0" smtClean="0">
                          <a:ln>
                            <a:noFill/>
                          </a:ln>
                          <a:solidFill>
                            <a:schemeClr val="tx1"/>
                          </a:solidFill>
                          <a:effectLst/>
                          <a:latin typeface="Tahoma" pitchFamily="34" charset="0"/>
                          <a:cs typeface="B Titr" pitchFamily="2" charset="-78"/>
                        </a:rPr>
                        <a:t>مغرب </a:t>
                      </a:r>
                      <a:endParaRPr kumimoji="0" lang="en-US" sz="1800" b="1" i="0" u="none" strike="noStrike" cap="none" normalizeH="0" baseline="0" dirty="0" smtClean="0">
                        <a:ln>
                          <a:noFill/>
                        </a:ln>
                        <a:solidFill>
                          <a:schemeClr val="tx1"/>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03860">
                <a:tc rowSpan="5">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2000" b="1" i="0" u="none" strike="noStrike" cap="none" normalizeH="0" baseline="0" dirty="0" smtClean="0">
                          <a:ln>
                            <a:noFill/>
                          </a:ln>
                          <a:solidFill>
                            <a:srgbClr val="FF0000"/>
                          </a:solidFill>
                          <a:effectLst/>
                          <a:latin typeface="Tahoma" pitchFamily="34" charset="0"/>
                          <a:cs typeface="B Titr" pitchFamily="2" charset="-78"/>
                        </a:rPr>
                        <a:t>غرب آفریقا</a:t>
                      </a:r>
                      <a:endParaRPr kumimoji="0" lang="en-US" sz="2000" b="1" i="0" u="none" strike="noStrike" cap="none" normalizeH="0" baseline="0" dirty="0" smtClean="0">
                        <a:ln>
                          <a:noFill/>
                        </a:ln>
                        <a:solidFill>
                          <a:srgbClr val="FF0000"/>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kern="1200" cap="none" normalizeH="0" baseline="0" dirty="0" smtClean="0">
                          <a:ln>
                            <a:noFill/>
                          </a:ln>
                          <a:solidFill>
                            <a:srgbClr val="FF0000"/>
                          </a:solidFill>
                          <a:effectLst/>
                          <a:latin typeface="Tahoma" pitchFamily="34" charset="0"/>
                          <a:ea typeface="+mn-ea"/>
                          <a:cs typeface="B Titr" pitchFamily="2" charset="-78"/>
                        </a:rPr>
                        <a:t>نیجریه </a:t>
                      </a:r>
                      <a:endParaRPr kumimoji="0" lang="en-US" sz="1800" b="1"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0386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kern="1200" cap="none" normalizeH="0" baseline="0" dirty="0" smtClean="0">
                          <a:ln>
                            <a:noFill/>
                          </a:ln>
                          <a:solidFill>
                            <a:srgbClr val="FF0000"/>
                          </a:solidFill>
                          <a:effectLst/>
                          <a:latin typeface="Tahoma" pitchFamily="34" charset="0"/>
                          <a:ea typeface="+mn-ea"/>
                          <a:cs typeface="B Titr" pitchFamily="2" charset="-78"/>
                        </a:rPr>
                        <a:t>غنا</a:t>
                      </a:r>
                      <a:endParaRPr kumimoji="0" lang="en-US" sz="1800" b="1"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0386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cap="none" normalizeH="0" baseline="0" dirty="0" smtClean="0">
                          <a:ln>
                            <a:noFill/>
                          </a:ln>
                          <a:solidFill>
                            <a:schemeClr val="tx1"/>
                          </a:solidFill>
                          <a:effectLst/>
                          <a:latin typeface="Tahoma" pitchFamily="34" charset="0"/>
                          <a:cs typeface="B Titr" pitchFamily="2" charset="-78"/>
                        </a:rPr>
                        <a:t>ساحل عاج</a:t>
                      </a:r>
                      <a:endParaRPr kumimoji="0" lang="en-US" sz="1800" b="1" i="0" u="none" strike="noStrike" cap="none" normalizeH="0" baseline="0" dirty="0" smtClean="0">
                        <a:ln>
                          <a:noFill/>
                        </a:ln>
                        <a:solidFill>
                          <a:schemeClr val="tx1"/>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0386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cap="none" normalizeH="0" baseline="0" dirty="0" smtClean="0">
                          <a:ln>
                            <a:noFill/>
                          </a:ln>
                          <a:solidFill>
                            <a:schemeClr val="tx1"/>
                          </a:solidFill>
                          <a:effectLst/>
                          <a:latin typeface="Tahoma" pitchFamily="34" charset="0"/>
                          <a:cs typeface="B Titr" pitchFamily="2" charset="-78"/>
                        </a:rPr>
                        <a:t>سنگال</a:t>
                      </a:r>
                      <a:endParaRPr kumimoji="0" lang="en-US" sz="1800" b="1" i="0" u="none" strike="noStrike" cap="none" normalizeH="0" baseline="0" dirty="0" smtClean="0">
                        <a:ln>
                          <a:noFill/>
                        </a:ln>
                        <a:solidFill>
                          <a:schemeClr val="tx1"/>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0386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1800" b="1" i="0" u="none" strike="noStrike" cap="none" normalizeH="0" baseline="0" dirty="0" smtClean="0">
                          <a:ln>
                            <a:noFill/>
                          </a:ln>
                          <a:solidFill>
                            <a:schemeClr val="tx1"/>
                          </a:solidFill>
                          <a:effectLst/>
                          <a:latin typeface="Tahoma" pitchFamily="34" charset="0"/>
                          <a:cs typeface="B Titr" pitchFamily="2" charset="-78"/>
                        </a:rPr>
                        <a:t>گینه کوناکری</a:t>
                      </a:r>
                      <a:endParaRPr kumimoji="0" lang="en-US" sz="1800" b="1" i="0" u="none" strike="noStrike" cap="none" normalizeH="0" baseline="0" dirty="0" smtClean="0">
                        <a:ln>
                          <a:noFill/>
                        </a:ln>
                        <a:solidFill>
                          <a:schemeClr val="tx1"/>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 name="Group 338"/>
          <p:cNvGraphicFramePr>
            <a:graphicFrameLocks noGrp="1"/>
          </p:cNvGraphicFramePr>
          <p:nvPr>
            <p:extLst>
              <p:ext uri="{D42A27DB-BD31-4B8C-83A1-F6EECF244321}">
                <p14:modId xmlns:p14="http://schemas.microsoft.com/office/powerpoint/2010/main" val="2203058626"/>
              </p:ext>
            </p:extLst>
          </p:nvPr>
        </p:nvGraphicFramePr>
        <p:xfrm>
          <a:off x="1208584" y="1052736"/>
          <a:ext cx="3792167" cy="4475767"/>
        </p:xfrm>
        <a:graphic>
          <a:graphicData uri="http://schemas.openxmlformats.org/drawingml/2006/table">
            <a:tbl>
              <a:tblPr rtl="1"/>
              <a:tblGrid>
                <a:gridCol w="1704183"/>
                <a:gridCol w="2087984"/>
              </a:tblGrid>
              <a:tr h="407034">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1700" b="1" i="0" u="none" strike="noStrike" cap="none" normalizeH="0" baseline="0" dirty="0" smtClean="0">
                          <a:ln>
                            <a:noFill/>
                          </a:ln>
                          <a:solidFill>
                            <a:schemeClr val="tx1"/>
                          </a:solidFill>
                          <a:effectLst/>
                          <a:latin typeface="Tahoma" pitchFamily="34" charset="0"/>
                          <a:cs typeface="B Titr" pitchFamily="2" charset="-78"/>
                        </a:rPr>
                        <a:t>منطقه جغرافیایی</a:t>
                      </a:r>
                      <a:endParaRPr kumimoji="0" lang="en-US" sz="1700" b="1" i="0" u="none" strike="noStrike" cap="none" normalizeH="0" baseline="0" dirty="0" smtClean="0">
                        <a:ln>
                          <a:noFill/>
                        </a:ln>
                        <a:solidFill>
                          <a:schemeClr val="tx1"/>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1700" b="1" i="0" u="none" strike="noStrike" cap="none" normalizeH="0" baseline="0" dirty="0" smtClean="0">
                          <a:ln>
                            <a:noFill/>
                          </a:ln>
                          <a:solidFill>
                            <a:schemeClr val="tx1"/>
                          </a:solidFill>
                          <a:effectLst/>
                          <a:latin typeface="Tahoma" pitchFamily="34" charset="0"/>
                          <a:cs typeface="B Titr" pitchFamily="2" charset="-78"/>
                        </a:rPr>
                        <a:t>نام کشورهای هدف</a:t>
                      </a:r>
                      <a:endParaRPr kumimoji="0" lang="en-US" sz="1700" b="1" i="0" u="none" strike="noStrike" cap="none" normalizeH="0" baseline="0" dirty="0" smtClean="0">
                        <a:ln>
                          <a:noFill/>
                        </a:ln>
                        <a:solidFill>
                          <a:schemeClr val="tx1"/>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26285">
                <a:tc rowSpan="4">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2000" b="0" i="0" u="none" strike="noStrike" kern="1200" cap="none" normalizeH="0" baseline="0" dirty="0" smtClean="0">
                          <a:ln>
                            <a:noFill/>
                          </a:ln>
                          <a:solidFill>
                            <a:srgbClr val="FF0000"/>
                          </a:solidFill>
                          <a:effectLst/>
                          <a:latin typeface="Tahoma" pitchFamily="34" charset="0"/>
                          <a:ea typeface="+mn-ea"/>
                          <a:cs typeface="B Titr" pitchFamily="2" charset="-78"/>
                        </a:rPr>
                        <a:t>شرق آفریقا</a:t>
                      </a:r>
                      <a:endParaRPr kumimoji="0" lang="en-US" sz="2000" b="0"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kern="1200" cap="none" normalizeH="0" baseline="0" dirty="0" smtClean="0">
                          <a:ln>
                            <a:noFill/>
                          </a:ln>
                          <a:solidFill>
                            <a:srgbClr val="FF0000"/>
                          </a:solidFill>
                          <a:effectLst/>
                          <a:latin typeface="Tahoma" pitchFamily="34" charset="0"/>
                          <a:ea typeface="+mn-ea"/>
                          <a:cs typeface="B Titr" pitchFamily="2" charset="-78"/>
                        </a:rPr>
                        <a:t>کنیا</a:t>
                      </a:r>
                      <a:endParaRPr kumimoji="0" lang="en-US" sz="1800" b="1"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26285">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kern="1200" cap="none" normalizeH="0" baseline="0" dirty="0" smtClean="0">
                          <a:ln>
                            <a:noFill/>
                          </a:ln>
                          <a:solidFill>
                            <a:srgbClr val="FF0000"/>
                          </a:solidFill>
                          <a:effectLst/>
                          <a:latin typeface="Tahoma" pitchFamily="34" charset="0"/>
                          <a:ea typeface="+mn-ea"/>
                          <a:cs typeface="B Titr" pitchFamily="2" charset="-78"/>
                        </a:rPr>
                        <a:t>تانزانیا</a:t>
                      </a:r>
                      <a:endParaRPr kumimoji="0" lang="en-US" sz="1800" b="1"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26285">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kern="1200" cap="none" normalizeH="0" baseline="0" dirty="0" smtClean="0">
                          <a:ln>
                            <a:noFill/>
                          </a:ln>
                          <a:solidFill>
                            <a:srgbClr val="FF0000"/>
                          </a:solidFill>
                          <a:effectLst/>
                          <a:latin typeface="Tahoma" pitchFamily="34" charset="0"/>
                          <a:ea typeface="+mn-ea"/>
                          <a:cs typeface="B Titr" pitchFamily="2" charset="-78"/>
                        </a:rPr>
                        <a:t>اوگاندا</a:t>
                      </a:r>
                      <a:endParaRPr kumimoji="0" lang="en-US" sz="1800" b="1"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26285">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kern="1200" cap="none" normalizeH="0" baseline="0" dirty="0" smtClean="0">
                          <a:ln>
                            <a:noFill/>
                          </a:ln>
                          <a:solidFill>
                            <a:schemeClr val="tx1"/>
                          </a:solidFill>
                          <a:effectLst/>
                          <a:latin typeface="Tahoma" pitchFamily="34" charset="0"/>
                          <a:ea typeface="+mn-ea"/>
                          <a:cs typeface="B Titr" pitchFamily="2" charset="-78"/>
                        </a:rPr>
                        <a:t>اتیوپی </a:t>
                      </a:r>
                      <a:endParaRPr kumimoji="0" lang="en-US" sz="1800" b="1" i="0" u="none" strike="noStrike" kern="1200" cap="none" normalizeH="0" baseline="0" dirty="0" smtClean="0">
                        <a:ln>
                          <a:noFill/>
                        </a:ln>
                        <a:solidFill>
                          <a:schemeClr val="tx1"/>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26285">
                <a:tc rowSpan="4">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2000" b="0" i="0" u="none" strike="noStrike" kern="1200" cap="none" normalizeH="0" baseline="0" dirty="0" smtClean="0">
                          <a:ln>
                            <a:noFill/>
                          </a:ln>
                          <a:solidFill>
                            <a:srgbClr val="FF0000"/>
                          </a:solidFill>
                          <a:effectLst/>
                          <a:latin typeface="Tahoma" pitchFamily="34" charset="0"/>
                          <a:ea typeface="+mn-ea"/>
                          <a:cs typeface="B Titr" pitchFamily="2" charset="-78"/>
                        </a:rPr>
                        <a:t>جنوب آفریقا</a:t>
                      </a:r>
                      <a:endParaRPr kumimoji="0" lang="en-US" sz="2000" b="0"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kern="1200" cap="none" normalizeH="0" baseline="0" dirty="0" smtClean="0">
                          <a:ln>
                            <a:noFill/>
                          </a:ln>
                          <a:solidFill>
                            <a:srgbClr val="FF0000"/>
                          </a:solidFill>
                          <a:effectLst/>
                          <a:latin typeface="Tahoma" pitchFamily="34" charset="0"/>
                          <a:ea typeface="+mn-ea"/>
                          <a:cs typeface="B Titr" pitchFamily="2" charset="-78"/>
                        </a:rPr>
                        <a:t>آفریقای جنوبی </a:t>
                      </a:r>
                      <a:endParaRPr kumimoji="0" lang="en-US" sz="1800" b="1"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26285">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1800" b="1" i="0" u="none" strike="noStrike" kern="1200" cap="none" normalizeH="0" baseline="0" dirty="0" smtClean="0">
                          <a:ln>
                            <a:noFill/>
                          </a:ln>
                          <a:solidFill>
                            <a:srgbClr val="FF0000"/>
                          </a:solidFill>
                          <a:effectLst/>
                          <a:latin typeface="Tahoma" pitchFamily="34" charset="0"/>
                          <a:ea typeface="+mn-ea"/>
                          <a:cs typeface="B Titr" pitchFamily="2" charset="-78"/>
                        </a:rPr>
                        <a:t>موزامبیک </a:t>
                      </a:r>
                      <a:endParaRPr kumimoji="0" lang="en-US" sz="1800" b="1"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26285">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1800" b="1" i="0" u="none" strike="noStrike" kern="1200" cap="none" normalizeH="0" baseline="0" dirty="0" smtClean="0">
                          <a:ln>
                            <a:noFill/>
                          </a:ln>
                          <a:solidFill>
                            <a:schemeClr val="tx1"/>
                          </a:solidFill>
                          <a:effectLst/>
                          <a:latin typeface="Tahoma" pitchFamily="34" charset="0"/>
                          <a:ea typeface="+mn-ea"/>
                          <a:cs typeface="B Titr" pitchFamily="2" charset="-78"/>
                        </a:rPr>
                        <a:t>آنگولا</a:t>
                      </a:r>
                      <a:endParaRPr kumimoji="0" lang="en-US" sz="1800" b="1" i="0" u="none" strike="noStrike" kern="1200" cap="none" normalizeH="0" baseline="0" dirty="0" smtClean="0">
                        <a:ln>
                          <a:noFill/>
                        </a:ln>
                        <a:solidFill>
                          <a:schemeClr val="tx1"/>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426285">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1800" b="1" i="0" u="none" strike="noStrike" kern="1200" cap="none" normalizeH="0" baseline="0" dirty="0" smtClean="0">
                          <a:ln>
                            <a:noFill/>
                          </a:ln>
                          <a:solidFill>
                            <a:schemeClr val="tx1"/>
                          </a:solidFill>
                          <a:effectLst/>
                          <a:latin typeface="Tahoma" pitchFamily="34" charset="0"/>
                          <a:ea typeface="+mn-ea"/>
                          <a:cs typeface="B Titr" pitchFamily="2" charset="-78"/>
                        </a:rPr>
                        <a:t>زیمبابوه </a:t>
                      </a:r>
                      <a:endParaRPr kumimoji="0" lang="en-US" sz="1800" b="1" i="0" u="none" strike="noStrike" kern="1200" cap="none" normalizeH="0" baseline="0" dirty="0" smtClean="0">
                        <a:ln>
                          <a:noFill/>
                        </a:ln>
                        <a:solidFill>
                          <a:schemeClr val="tx1"/>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658453">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2000" b="0" i="0" u="none" strike="noStrike" kern="1200" cap="none" normalizeH="0" baseline="0" dirty="0" smtClean="0">
                          <a:ln>
                            <a:noFill/>
                          </a:ln>
                          <a:solidFill>
                            <a:srgbClr val="FF0000"/>
                          </a:solidFill>
                          <a:effectLst/>
                          <a:latin typeface="Tahoma" pitchFamily="34" charset="0"/>
                          <a:ea typeface="+mn-ea"/>
                          <a:cs typeface="B Titr" pitchFamily="2" charset="-78"/>
                        </a:rPr>
                        <a:t>مرکز آفریقا</a:t>
                      </a:r>
                      <a:endParaRPr kumimoji="0" lang="en-US" sz="2000" b="0"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1800" b="1" i="0" u="none" strike="noStrike" kern="1200" cap="none" normalizeH="0" baseline="0" dirty="0" smtClean="0">
                          <a:ln>
                            <a:noFill/>
                          </a:ln>
                          <a:solidFill>
                            <a:srgbClr val="FF0000"/>
                          </a:solidFill>
                          <a:effectLst/>
                          <a:latin typeface="Tahoma" pitchFamily="34" charset="0"/>
                          <a:ea typeface="+mn-ea"/>
                          <a:cs typeface="B Titr" pitchFamily="2" charset="-78"/>
                        </a:rPr>
                        <a:t>کنگو کینشازا</a:t>
                      </a:r>
                      <a:endParaRPr kumimoji="0" lang="en-US" sz="1800" b="1"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4768"/>
            <a:ext cx="10310850" cy="572464"/>
          </a:xfrm>
          <a:prstGeom prst="rect">
            <a:avLst/>
          </a:prstGeom>
        </p:spPr>
        <p:txBody>
          <a:bodyPr wrap="square">
            <a:spAutoFit/>
          </a:bodyPr>
          <a:lstStyle/>
          <a:p>
            <a:pPr indent="486687" fontAlgn="base">
              <a:lnSpc>
                <a:spcPct val="120000"/>
              </a:lnSpc>
              <a:spcBef>
                <a:spcPct val="0"/>
              </a:spcBef>
              <a:spcAft>
                <a:spcPct val="0"/>
              </a:spcAft>
            </a:pPr>
            <a:r>
              <a:rPr lang="fa-IR" altLang="zh-CN" sz="2600" cap="all" dirty="0">
                <a:ln w="9000" cmpd="sng">
                  <a:solidFill>
                    <a:prstClr val="black"/>
                  </a:solidFill>
                  <a:prstDash val="solid"/>
                </a:ln>
                <a:solidFill>
                  <a:srgbClr val="C00000"/>
                </a:solidFill>
                <a:effectLst>
                  <a:reflection blurRad="12700" stA="28000" endPos="45000" dist="1000" dir="5400000" sy="-100000" algn="bl" rotWithShape="0"/>
                </a:effectLst>
                <a:latin typeface="IranNastaliq" pitchFamily="18" charset="0"/>
                <a:cs typeface="Titr" pitchFamily="2" charset="-78"/>
              </a:rPr>
              <a:t>9)کشورهای هدف جمهوری اسلامی ايران درقاره آفريقا </a:t>
            </a:r>
            <a:r>
              <a:rPr lang="fa-IR" altLang="zh-CN" sz="2600" cap="all" dirty="0" smtClean="0">
                <a:ln w="9000" cmpd="sng">
                  <a:solidFill>
                    <a:prstClr val="black"/>
                  </a:solidFill>
                  <a:prstDash val="solid"/>
                </a:ln>
                <a:solidFill>
                  <a:srgbClr val="FF9933"/>
                </a:solidFill>
                <a:effectLst>
                  <a:reflection blurRad="12700" stA="28000" endPos="45000" dist="1000" dir="5400000" sy="-100000" algn="bl" rotWithShape="0"/>
                </a:effectLst>
                <a:latin typeface="IranNastaliq" pitchFamily="18" charset="0"/>
                <a:cs typeface="Titr" pitchFamily="2" charset="-78"/>
              </a:rPr>
              <a:t>با رويکرد اقتصاد مقاومتی  </a:t>
            </a:r>
            <a:endParaRPr lang="fa-IR" altLang="zh-CN" sz="2600" cap="all" dirty="0">
              <a:ln w="9000" cmpd="sng">
                <a:solidFill>
                  <a:prstClr val="black"/>
                </a:solidFill>
                <a:prstDash val="solid"/>
              </a:ln>
              <a:solidFill>
                <a:srgbClr val="FF9933"/>
              </a:solidFill>
              <a:effectLst>
                <a:reflection blurRad="12700" stA="28000" endPos="45000" dist="1000" dir="5400000" sy="-100000" algn="bl" rotWithShape="0"/>
              </a:effectLst>
              <a:latin typeface="IranNastaliq" pitchFamily="18" charset="0"/>
              <a:cs typeface="Titr" pitchFamily="2" charset="-78"/>
            </a:endParaRPr>
          </a:p>
        </p:txBody>
      </p:sp>
      <p:graphicFrame>
        <p:nvGraphicFramePr>
          <p:cNvPr id="4" name="Group 318"/>
          <p:cNvGraphicFramePr>
            <a:graphicFrameLocks noGrp="1"/>
          </p:cNvGraphicFramePr>
          <p:nvPr>
            <p:extLst>
              <p:ext uri="{D42A27DB-BD31-4B8C-83A1-F6EECF244321}">
                <p14:modId xmlns:p14="http://schemas.microsoft.com/office/powerpoint/2010/main" val="1044495700"/>
              </p:ext>
            </p:extLst>
          </p:nvPr>
        </p:nvGraphicFramePr>
        <p:xfrm>
          <a:off x="5167314" y="1142984"/>
          <a:ext cx="4411294" cy="4306504"/>
        </p:xfrm>
        <a:graphic>
          <a:graphicData uri="http://schemas.openxmlformats.org/drawingml/2006/table">
            <a:tbl>
              <a:tblPr rtl="1"/>
              <a:tblGrid>
                <a:gridCol w="2017872"/>
                <a:gridCol w="2393422"/>
              </a:tblGrid>
              <a:tr h="1327555">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endParaRPr kumimoji="0" lang="en-US" sz="2000" b="1" i="0" u="none" strike="noStrike" cap="none" normalizeH="0" baseline="0" dirty="0" smtClean="0">
                        <a:ln>
                          <a:noFill/>
                        </a:ln>
                        <a:solidFill>
                          <a:schemeClr val="tx1"/>
                        </a:solidFill>
                        <a:effectLst/>
                        <a:latin typeface="Tahoma" pitchFamily="34" charset="0"/>
                        <a:cs typeface="B Titr" pitchFamily="2" charset="-78"/>
                      </a:endParaRPr>
                    </a:p>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2000" b="1" i="0" u="none" strike="noStrike" cap="none" normalizeH="0" baseline="0" dirty="0" smtClean="0">
                          <a:ln>
                            <a:noFill/>
                          </a:ln>
                          <a:solidFill>
                            <a:schemeClr val="tx1"/>
                          </a:solidFill>
                          <a:effectLst/>
                          <a:latin typeface="Tahoma" pitchFamily="34" charset="0"/>
                          <a:cs typeface="B Titr" pitchFamily="2" charset="-78"/>
                        </a:rPr>
                        <a:t>منطقه جغرافیایی</a:t>
                      </a:r>
                      <a:endParaRPr kumimoji="0" lang="en-US" sz="2000" b="1" i="0" u="none" strike="noStrike" cap="none" normalizeH="0" baseline="0" dirty="0" smtClean="0">
                        <a:ln>
                          <a:noFill/>
                        </a:ln>
                        <a:solidFill>
                          <a:schemeClr val="tx1"/>
                        </a:solidFill>
                        <a:effectLst/>
                        <a:latin typeface="Tahoma" pitchFamily="34" charset="0"/>
                        <a:cs typeface="B Titr" pitchFamily="2" charset="-78"/>
                      </a:endParaRPr>
                    </a:p>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endParaRPr kumimoji="0" lang="en-US" sz="2000" b="1" i="0" u="none" strike="noStrike" cap="none" normalizeH="0" baseline="0" dirty="0" smtClean="0">
                        <a:ln>
                          <a:noFill/>
                        </a:ln>
                        <a:solidFill>
                          <a:schemeClr val="tx1"/>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2000" b="1" i="0" u="none" strike="noStrike" cap="none" normalizeH="0" baseline="0" dirty="0" smtClean="0">
                          <a:ln>
                            <a:noFill/>
                          </a:ln>
                          <a:solidFill>
                            <a:schemeClr val="tx1"/>
                          </a:solidFill>
                          <a:effectLst/>
                          <a:latin typeface="Tahoma" pitchFamily="34" charset="0"/>
                          <a:cs typeface="B Titr" pitchFamily="2" charset="-78"/>
                        </a:rPr>
                        <a:t>نام کشورهای هدف</a:t>
                      </a:r>
                      <a:endParaRPr kumimoji="0" lang="en-US" sz="2000" b="1" i="0" u="none" strike="noStrike" cap="none" normalizeH="0" baseline="0" dirty="0" smtClean="0">
                        <a:ln>
                          <a:noFill/>
                        </a:ln>
                        <a:solidFill>
                          <a:schemeClr val="tx1"/>
                        </a:solidFill>
                        <a:effectLst/>
                        <a:latin typeface="Tahoma" pitchFamily="34" charset="0"/>
                        <a:cs typeface="B Lotus"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992983">
                <a:tc rowSpan="2">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2000" b="0" i="0" u="none" strike="noStrike" kern="1200" cap="none" normalizeH="0" baseline="0" dirty="0" smtClean="0">
                          <a:ln>
                            <a:noFill/>
                          </a:ln>
                          <a:solidFill>
                            <a:srgbClr val="FF0000"/>
                          </a:solidFill>
                          <a:effectLst/>
                          <a:latin typeface="Tahoma" pitchFamily="34" charset="0"/>
                          <a:ea typeface="+mn-ea"/>
                          <a:cs typeface="B Titr" pitchFamily="2" charset="-78"/>
                        </a:rPr>
                        <a:t>شمال آفریقا</a:t>
                      </a:r>
                      <a:endParaRPr kumimoji="0" lang="en-US" sz="2000" b="0"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cap="none" normalizeH="0" baseline="0" dirty="0" smtClean="0">
                          <a:ln>
                            <a:noFill/>
                          </a:ln>
                          <a:solidFill>
                            <a:srgbClr val="FF0000"/>
                          </a:solidFill>
                          <a:effectLst/>
                          <a:latin typeface="Tahoma" pitchFamily="34" charset="0"/>
                          <a:cs typeface="B Titr" pitchFamily="2" charset="-78"/>
                        </a:rPr>
                        <a:t>الجزایر</a:t>
                      </a:r>
                      <a:endParaRPr kumimoji="0" lang="en-US" sz="1800" b="1" i="0" u="none" strike="noStrike" cap="none" normalizeH="0" baseline="0" dirty="0" smtClean="0">
                        <a:ln>
                          <a:noFill/>
                        </a:ln>
                        <a:solidFill>
                          <a:srgbClr val="FF0000"/>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992983">
                <a:tc vMerge="1">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endParaRPr kumimoji="0" lang="en-US" sz="1700" b="1" i="0" u="none" strike="noStrike" cap="none" normalizeH="0" baseline="0" dirty="0" smtClean="0">
                        <a:ln>
                          <a:noFill/>
                        </a:ln>
                        <a:solidFill>
                          <a:srgbClr val="0000CC"/>
                        </a:solidFill>
                        <a:effectLst/>
                        <a:latin typeface="Tahoma" pitchFamily="34" charset="0"/>
                        <a:cs typeface="B Titr" pitchFamily="2" charset="-78"/>
                      </a:endParaRPr>
                    </a:p>
                  </a:txBody>
                  <a:tcPr marL="99060" marR="99060" marT="49530" marB="4953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cap="none" normalizeH="0" baseline="0" dirty="0" smtClean="0">
                          <a:ln>
                            <a:noFill/>
                          </a:ln>
                          <a:solidFill>
                            <a:srgbClr val="FF0000"/>
                          </a:solidFill>
                          <a:effectLst/>
                          <a:latin typeface="Tahoma" pitchFamily="34" charset="0"/>
                          <a:cs typeface="B Titr" pitchFamily="2" charset="-78"/>
                        </a:rPr>
                        <a:t>مصر</a:t>
                      </a:r>
                      <a:endParaRPr kumimoji="0" lang="en-US" sz="1800" b="1" i="0" u="none" strike="noStrike" cap="none" normalizeH="0" baseline="0" dirty="0" smtClean="0">
                        <a:ln>
                          <a:noFill/>
                        </a:ln>
                        <a:solidFill>
                          <a:srgbClr val="FF0000"/>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992983">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2000" b="0" i="0" u="none" strike="noStrike" kern="1200" cap="none" normalizeH="0" baseline="0" dirty="0" smtClean="0">
                          <a:ln>
                            <a:noFill/>
                          </a:ln>
                          <a:solidFill>
                            <a:srgbClr val="FF0000"/>
                          </a:solidFill>
                          <a:effectLst/>
                          <a:latin typeface="Tahoma" pitchFamily="34" charset="0"/>
                          <a:ea typeface="+mn-ea"/>
                          <a:cs typeface="B Titr" pitchFamily="2" charset="-78"/>
                        </a:rPr>
                        <a:t>غرب آفریقا</a:t>
                      </a:r>
                      <a:endParaRPr kumimoji="0" lang="en-US" sz="2000" b="0"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cap="none" normalizeH="0" baseline="0" dirty="0" smtClean="0">
                          <a:ln>
                            <a:noFill/>
                          </a:ln>
                          <a:solidFill>
                            <a:srgbClr val="FF0000"/>
                          </a:solidFill>
                          <a:effectLst/>
                          <a:latin typeface="Tahoma" pitchFamily="34" charset="0"/>
                          <a:cs typeface="B Titr" pitchFamily="2" charset="-78"/>
                        </a:rPr>
                        <a:t>نیجریه </a:t>
                      </a:r>
                      <a:endParaRPr kumimoji="0" lang="en-US" sz="1800" b="1" i="0" u="none" strike="noStrike" cap="none" normalizeH="0" baseline="0" dirty="0" smtClean="0">
                        <a:ln>
                          <a:noFill/>
                        </a:ln>
                        <a:solidFill>
                          <a:srgbClr val="FF0000"/>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 name="Group 338"/>
          <p:cNvGraphicFramePr>
            <a:graphicFrameLocks noGrp="1"/>
          </p:cNvGraphicFramePr>
          <p:nvPr>
            <p:extLst>
              <p:ext uri="{D42A27DB-BD31-4B8C-83A1-F6EECF244321}">
                <p14:modId xmlns:p14="http://schemas.microsoft.com/office/powerpoint/2010/main" val="2915600521"/>
              </p:ext>
            </p:extLst>
          </p:nvPr>
        </p:nvGraphicFramePr>
        <p:xfrm>
          <a:off x="452406" y="1142984"/>
          <a:ext cx="4500594" cy="4275376"/>
        </p:xfrm>
        <a:graphic>
          <a:graphicData uri="http://schemas.openxmlformats.org/drawingml/2006/table">
            <a:tbl>
              <a:tblPr rtl="1"/>
              <a:tblGrid>
                <a:gridCol w="2022547"/>
                <a:gridCol w="2478047"/>
              </a:tblGrid>
              <a:tr h="1349912">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2000" b="1" i="0" u="none" strike="noStrike" cap="none" normalizeH="0" baseline="0" dirty="0" smtClean="0">
                          <a:ln>
                            <a:noFill/>
                          </a:ln>
                          <a:solidFill>
                            <a:schemeClr val="tx1"/>
                          </a:solidFill>
                          <a:effectLst/>
                          <a:latin typeface="Tahoma" pitchFamily="34" charset="0"/>
                          <a:cs typeface="B Titr" pitchFamily="2" charset="-78"/>
                        </a:rPr>
                        <a:t>منطقه جغرافیایی</a:t>
                      </a:r>
                      <a:endParaRPr kumimoji="0" lang="en-US" sz="2000" b="1" i="0" u="none" strike="noStrike" cap="none" normalizeH="0" baseline="0" dirty="0" smtClean="0">
                        <a:ln>
                          <a:noFill/>
                        </a:ln>
                        <a:solidFill>
                          <a:schemeClr val="tx1"/>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defRPr/>
                      </a:pPr>
                      <a:r>
                        <a:rPr kumimoji="0" lang="fa-IR" sz="2000" b="1" i="0" u="none" strike="noStrike" cap="none" normalizeH="0" baseline="0" dirty="0" smtClean="0">
                          <a:ln>
                            <a:noFill/>
                          </a:ln>
                          <a:solidFill>
                            <a:schemeClr val="tx1"/>
                          </a:solidFill>
                          <a:effectLst/>
                          <a:latin typeface="Tahoma" pitchFamily="34" charset="0"/>
                          <a:cs typeface="B Titr" pitchFamily="2" charset="-78"/>
                        </a:rPr>
                        <a:t>نام کشورهای هدف</a:t>
                      </a:r>
                      <a:endParaRPr kumimoji="0" lang="en-US" sz="2000" b="1" i="0" u="none" strike="noStrike" cap="none" normalizeH="0" baseline="0" dirty="0" smtClean="0">
                        <a:ln>
                          <a:noFill/>
                        </a:ln>
                        <a:solidFill>
                          <a:schemeClr val="tx1"/>
                        </a:solidFill>
                        <a:effectLst/>
                        <a:latin typeface="Tahoma" pitchFamily="34" charset="0"/>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1462732">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2000" b="0" i="0" u="none" strike="noStrike" kern="1200" cap="none" normalizeH="0" baseline="0" dirty="0" smtClean="0">
                          <a:ln>
                            <a:noFill/>
                          </a:ln>
                          <a:solidFill>
                            <a:srgbClr val="FF0000"/>
                          </a:solidFill>
                          <a:effectLst/>
                          <a:latin typeface="Tahoma" pitchFamily="34" charset="0"/>
                          <a:ea typeface="+mn-ea"/>
                          <a:cs typeface="B Titr" pitchFamily="2" charset="-78"/>
                        </a:rPr>
                        <a:t>شرق آفریقا</a:t>
                      </a:r>
                      <a:endParaRPr kumimoji="0" lang="en-US" sz="2000" b="0"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kern="1200" cap="none" normalizeH="0" baseline="0" dirty="0" smtClean="0">
                          <a:ln>
                            <a:noFill/>
                          </a:ln>
                          <a:solidFill>
                            <a:srgbClr val="FF0000"/>
                          </a:solidFill>
                          <a:effectLst/>
                          <a:latin typeface="Tahoma" pitchFamily="34" charset="0"/>
                          <a:ea typeface="+mn-ea"/>
                          <a:cs typeface="B Titr" pitchFamily="2" charset="-78"/>
                        </a:rPr>
                        <a:t>کنیا</a:t>
                      </a:r>
                      <a:endParaRPr kumimoji="0" lang="en-US" sz="1800" b="1"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1462732">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2000" b="0" i="0" u="none" strike="noStrike" kern="1200" cap="none" normalizeH="0" baseline="0" dirty="0" smtClean="0">
                          <a:ln>
                            <a:noFill/>
                          </a:ln>
                          <a:solidFill>
                            <a:srgbClr val="FF0000"/>
                          </a:solidFill>
                          <a:effectLst/>
                          <a:latin typeface="Tahoma" pitchFamily="34" charset="0"/>
                          <a:ea typeface="+mn-ea"/>
                          <a:cs typeface="B Titr" pitchFamily="2" charset="-78"/>
                        </a:rPr>
                        <a:t>جنوب آفریقا</a:t>
                      </a:r>
                      <a:endParaRPr kumimoji="0" lang="en-US" sz="2000" b="0"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sz="1800" b="1" i="0" u="none" strike="noStrike" kern="1200" cap="none" normalizeH="0" baseline="0" dirty="0" smtClean="0">
                          <a:ln>
                            <a:noFill/>
                          </a:ln>
                          <a:solidFill>
                            <a:srgbClr val="FF0000"/>
                          </a:solidFill>
                          <a:effectLst/>
                          <a:latin typeface="Tahoma" pitchFamily="34" charset="0"/>
                          <a:ea typeface="+mn-ea"/>
                          <a:cs typeface="B Titr" pitchFamily="2" charset="-78"/>
                        </a:rPr>
                        <a:t>آفریقای جنوبی </a:t>
                      </a:r>
                      <a:endParaRPr kumimoji="0" lang="en-US" sz="1800" b="1" i="0" u="none" strike="noStrike" kern="1200" cap="none" normalizeH="0" baseline="0" dirty="0" smtClean="0">
                        <a:ln>
                          <a:noFill/>
                        </a:ln>
                        <a:solidFill>
                          <a:srgbClr val="FF0000"/>
                        </a:solidFill>
                        <a:effectLst/>
                        <a:latin typeface="Tahoma" pitchFamily="34" charset="0"/>
                        <a:ea typeface="+mn-ea"/>
                        <a:cs typeface="B Titr" pitchFamily="2" charset="-78"/>
                      </a:endParaRPr>
                    </a:p>
                  </a:txBody>
                  <a:tcPr marL="99060" marR="99060" marT="49530" marB="4953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3666" name="Group 2"/>
          <p:cNvGraphicFramePr>
            <a:graphicFrameLocks noGrp="1"/>
          </p:cNvGraphicFramePr>
          <p:nvPr/>
        </p:nvGraphicFramePr>
        <p:xfrm>
          <a:off x="4098264" y="4808273"/>
          <a:ext cx="791105" cy="1122680"/>
        </p:xfrm>
        <a:graphic>
          <a:graphicData uri="http://schemas.openxmlformats.org/drawingml/2006/table">
            <a:tbl>
              <a:tblPr/>
              <a:tblGrid>
                <a:gridCol w="263128"/>
                <a:gridCol w="263129"/>
                <a:gridCol w="264848"/>
              </a:tblGrid>
              <a:tr h="561340">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cap="flat">
                      <a:noFill/>
                    </a:lnT>
                    <a:lnB>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cap="flat">
                      <a:noFill/>
                    </a:lnT>
                    <a:lnB>
                      <a:noFill/>
                    </a:lnB>
                    <a:lnTlToBr>
                      <a:noFill/>
                    </a:lnTlToBr>
                    <a:lnBlToTr>
                      <a:noFill/>
                    </a:lnBlToTr>
                    <a:noFill/>
                  </a:tcPr>
                </a:tc>
              </a:tr>
              <a:tr h="561340">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a:noFill/>
                    </a:lnT>
                    <a:lnB cap="flat">
                      <a:noFill/>
                    </a:lnB>
                    <a:lnTlToBr>
                      <a:noFill/>
                    </a:lnTlToBr>
                    <a:lnBlToTr>
                      <a:noFill/>
                    </a:lnBlToTr>
                    <a:noFill/>
                  </a:tcPr>
                </a:tc>
              </a:tr>
            </a:tbl>
          </a:graphicData>
        </a:graphic>
      </p:graphicFrame>
      <p:pic>
        <p:nvPicPr>
          <p:cNvPr id="753677" name="Picture 13" descr="spacer"/>
          <p:cNvPicPr>
            <a:picLocks noChangeAspect="1" noChangeArrowheads="1"/>
          </p:cNvPicPr>
          <p:nvPr/>
        </p:nvPicPr>
        <p:blipFill>
          <a:blip r:embed="rId2"/>
          <a:srcRect/>
          <a:stretch>
            <a:fillRect/>
          </a:stretch>
        </p:blipFill>
        <p:spPr bwMode="auto">
          <a:xfrm>
            <a:off x="5480979" y="1968900"/>
            <a:ext cx="10319" cy="10319"/>
          </a:xfrm>
          <a:prstGeom prst="rect">
            <a:avLst/>
          </a:prstGeom>
          <a:noFill/>
        </p:spPr>
      </p:pic>
      <p:pic>
        <p:nvPicPr>
          <p:cNvPr id="753678" name="Picture 14" descr="spacer"/>
          <p:cNvPicPr>
            <a:picLocks noChangeAspect="1" noChangeArrowheads="1"/>
          </p:cNvPicPr>
          <p:nvPr/>
        </p:nvPicPr>
        <p:blipFill>
          <a:blip r:embed="rId2"/>
          <a:srcRect/>
          <a:stretch>
            <a:fillRect/>
          </a:stretch>
        </p:blipFill>
        <p:spPr bwMode="auto">
          <a:xfrm>
            <a:off x="5480979" y="3903665"/>
            <a:ext cx="10319" cy="10319"/>
          </a:xfrm>
          <a:prstGeom prst="rect">
            <a:avLst/>
          </a:prstGeom>
          <a:noFill/>
        </p:spPr>
      </p:pic>
      <p:pic>
        <p:nvPicPr>
          <p:cNvPr id="753679" name="Picture 15" descr="spacer"/>
          <p:cNvPicPr>
            <a:picLocks noChangeAspect="1" noChangeArrowheads="1"/>
          </p:cNvPicPr>
          <p:nvPr/>
        </p:nvPicPr>
        <p:blipFill>
          <a:blip r:embed="rId2"/>
          <a:srcRect/>
          <a:stretch>
            <a:fillRect/>
          </a:stretch>
        </p:blipFill>
        <p:spPr bwMode="auto">
          <a:xfrm>
            <a:off x="5470660" y="2710130"/>
            <a:ext cx="10319" cy="10319"/>
          </a:xfrm>
          <a:prstGeom prst="rect">
            <a:avLst/>
          </a:prstGeom>
          <a:noFill/>
        </p:spPr>
      </p:pic>
      <p:pic>
        <p:nvPicPr>
          <p:cNvPr id="753680" name="Picture 16" descr="spacer"/>
          <p:cNvPicPr>
            <a:picLocks noChangeAspect="1" noChangeArrowheads="1"/>
          </p:cNvPicPr>
          <p:nvPr/>
        </p:nvPicPr>
        <p:blipFill>
          <a:blip r:embed="rId2"/>
          <a:srcRect/>
          <a:stretch>
            <a:fillRect/>
          </a:stretch>
        </p:blipFill>
        <p:spPr bwMode="auto">
          <a:xfrm>
            <a:off x="4204894" y="3729967"/>
            <a:ext cx="10319" cy="10319"/>
          </a:xfrm>
          <a:prstGeom prst="rect">
            <a:avLst/>
          </a:prstGeom>
          <a:noFill/>
        </p:spPr>
      </p:pic>
      <p:sp>
        <p:nvSpPr>
          <p:cNvPr id="10" name="Rectangle 311"/>
          <p:cNvSpPr>
            <a:spLocks noChangeArrowheads="1"/>
          </p:cNvSpPr>
          <p:nvPr/>
        </p:nvSpPr>
        <p:spPr bwMode="auto">
          <a:xfrm>
            <a:off x="238092" y="199062"/>
            <a:ext cx="9204325" cy="406265"/>
          </a:xfrm>
          <a:prstGeom prst="rect">
            <a:avLst/>
          </a:prstGeom>
          <a:noFill/>
          <a:ln w="9525">
            <a:noFill/>
            <a:miter lim="800000"/>
            <a:headEnd/>
            <a:tailEnd/>
          </a:ln>
          <a:effectLst/>
        </p:spPr>
        <p:txBody>
          <a:bodyPr anchor="ctr">
            <a:spAutoFit/>
          </a:bodyPr>
          <a:lstStyle/>
          <a:p>
            <a:pPr rtl="1">
              <a:lnSpc>
                <a:spcPct val="80000"/>
              </a:lnSpc>
            </a:pPr>
            <a:r>
              <a:rPr lang="fa-IR" altLang="zh-CN" sz="2400" dirty="0" smtClean="0">
                <a:solidFill>
                  <a:srgbClr val="800000"/>
                </a:solidFill>
                <a:latin typeface="Verdana" pitchFamily="34" charset="0"/>
                <a:ea typeface="SimSun" pitchFamily="2" charset="-122"/>
                <a:cs typeface="B Titr" pitchFamily="2" charset="-78"/>
              </a:rPr>
              <a:t>13) موافقتنامه های ایران و کشورهای آفریقایی به تفکیک موافقت نامه </a:t>
            </a:r>
            <a:endParaRPr lang="fa-IR" altLang="zh-CN" sz="2400" dirty="0">
              <a:solidFill>
                <a:srgbClr val="800000"/>
              </a:solidFill>
              <a:latin typeface="Verdana" pitchFamily="34" charset="0"/>
              <a:ea typeface="SimSun" pitchFamily="2" charset="-122"/>
              <a:cs typeface="B Titr" pitchFamily="2" charset="-78"/>
            </a:endParaRPr>
          </a:p>
        </p:txBody>
      </p:sp>
      <p:graphicFrame>
        <p:nvGraphicFramePr>
          <p:cNvPr id="9" name="Table 8"/>
          <p:cNvGraphicFramePr>
            <a:graphicFrameLocks noGrp="1"/>
          </p:cNvGraphicFramePr>
          <p:nvPr>
            <p:extLst>
              <p:ext uri="{D42A27DB-BD31-4B8C-83A1-F6EECF244321}">
                <p14:modId xmlns:p14="http://schemas.microsoft.com/office/powerpoint/2010/main" val="4245988530"/>
              </p:ext>
            </p:extLst>
          </p:nvPr>
        </p:nvGraphicFramePr>
        <p:xfrm>
          <a:off x="632520" y="785794"/>
          <a:ext cx="8606760" cy="6309360"/>
        </p:xfrm>
        <a:graphic>
          <a:graphicData uri="http://schemas.openxmlformats.org/drawingml/2006/table">
            <a:tbl>
              <a:tblPr rtl="1"/>
              <a:tblGrid>
                <a:gridCol w="3410644"/>
                <a:gridCol w="5196116"/>
              </a:tblGrid>
              <a:tr h="122991">
                <a:tc rowSpan="4">
                  <a:txBody>
                    <a:bodyPr/>
                    <a:lstStyle/>
                    <a:p>
                      <a:pPr algn="ctr" rtl="1">
                        <a:lnSpc>
                          <a:spcPct val="115000"/>
                        </a:lnSpc>
                        <a:spcAft>
                          <a:spcPts val="0"/>
                        </a:spcAft>
                      </a:pPr>
                      <a:r>
                        <a:rPr lang="fa-IR" sz="1600" b="1" dirty="0">
                          <a:latin typeface="Calibri"/>
                          <a:ea typeface="Times New Roman"/>
                          <a:cs typeface="+mj-cs"/>
                        </a:rPr>
                        <a:t>موافقت نامه بازرگانی</a:t>
                      </a:r>
                      <a:endParaRPr lang="en-US" sz="1600" dirty="0">
                        <a:latin typeface="Calibri"/>
                        <a:ea typeface="Times New Roman"/>
                        <a:cs typeface="+mj-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lnSpc>
                          <a:spcPct val="115000"/>
                        </a:lnSpc>
                        <a:spcAft>
                          <a:spcPts val="0"/>
                        </a:spcAft>
                      </a:pPr>
                      <a:r>
                        <a:rPr lang="fa-IR" sz="1800" b="1" dirty="0">
                          <a:latin typeface="Calibri"/>
                          <a:ea typeface="Times New Roman"/>
                          <a:cs typeface="+mn-cs"/>
                        </a:rPr>
                        <a:t>شمال آفریقا :</a:t>
                      </a:r>
                      <a:r>
                        <a:rPr lang="fa-IR" sz="1800" dirty="0">
                          <a:latin typeface="Calibri"/>
                          <a:ea typeface="Times New Roman"/>
                          <a:cs typeface="+mn-cs"/>
                        </a:rPr>
                        <a:t>  </a:t>
                      </a:r>
                      <a:r>
                        <a:rPr lang="fa-IR" sz="2000" dirty="0">
                          <a:latin typeface="Calibri"/>
                          <a:ea typeface="Times New Roman"/>
                          <a:cs typeface="+mn-cs"/>
                        </a:rPr>
                        <a:t>الجزایر ، مغرب ، لیبی ( پاراف)، تونس</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غرب آفریقا :</a:t>
                      </a:r>
                      <a:r>
                        <a:rPr lang="fa-IR" sz="2000" dirty="0">
                          <a:latin typeface="Calibri"/>
                          <a:ea typeface="Times New Roman"/>
                          <a:cs typeface="+mn-cs"/>
                        </a:rPr>
                        <a:t> نیجریه ، غنا</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شرق آفریقا :</a:t>
                      </a:r>
                      <a:r>
                        <a:rPr lang="fa-IR" sz="2000" dirty="0">
                          <a:latin typeface="Calibri"/>
                          <a:ea typeface="Times New Roman"/>
                          <a:cs typeface="+mn-cs"/>
                        </a:rPr>
                        <a:t> </a:t>
                      </a:r>
                      <a:r>
                        <a:rPr lang="fa-IR" sz="2000" dirty="0" smtClean="0">
                          <a:latin typeface="Calibri"/>
                          <a:ea typeface="Times New Roman"/>
                          <a:cs typeface="+mn-cs"/>
                        </a:rPr>
                        <a:t>کنیا(پاراف)، </a:t>
                      </a:r>
                      <a:r>
                        <a:rPr lang="fa-IR" sz="2000" dirty="0">
                          <a:latin typeface="Calibri"/>
                          <a:ea typeface="Times New Roman"/>
                          <a:cs typeface="+mn-cs"/>
                        </a:rPr>
                        <a:t>تانزانیا، سودان، اتیوپی، جیبوتی، اوگاندا</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جنوب آفریقا :</a:t>
                      </a:r>
                      <a:r>
                        <a:rPr lang="fa-IR" sz="2000" dirty="0">
                          <a:latin typeface="Calibri"/>
                          <a:ea typeface="Times New Roman"/>
                          <a:cs typeface="+mn-cs"/>
                        </a:rPr>
                        <a:t>  آفریقای جنوبی</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5870">
                <a:tc>
                  <a:txBody>
                    <a:bodyPr/>
                    <a:lstStyle/>
                    <a:p>
                      <a:pPr algn="ctr" rtl="1">
                        <a:lnSpc>
                          <a:spcPct val="115000"/>
                        </a:lnSpc>
                        <a:spcAft>
                          <a:spcPts val="0"/>
                        </a:spcAft>
                      </a:pPr>
                      <a:r>
                        <a:rPr lang="fa-IR" sz="1600" b="1" dirty="0">
                          <a:latin typeface="Calibri"/>
                          <a:ea typeface="Times New Roman"/>
                          <a:cs typeface="+mj-cs"/>
                        </a:rPr>
                        <a:t>موافقتنامه </a:t>
                      </a:r>
                      <a:r>
                        <a:rPr lang="fa-IR" sz="1600" b="1" dirty="0" smtClean="0">
                          <a:latin typeface="Calibri"/>
                          <a:ea typeface="Times New Roman"/>
                          <a:cs typeface="+mj-cs"/>
                        </a:rPr>
                        <a:t>ترجیحات </a:t>
                      </a:r>
                      <a:r>
                        <a:rPr lang="fa-IR" sz="1600" b="1" dirty="0">
                          <a:latin typeface="Calibri"/>
                          <a:ea typeface="Times New Roman"/>
                          <a:cs typeface="+mj-cs"/>
                        </a:rPr>
                        <a:t>تجاری</a:t>
                      </a:r>
                      <a:endParaRPr lang="en-US" sz="1600" dirty="0">
                        <a:latin typeface="Calibri"/>
                        <a:ea typeface="Times New Roman"/>
                        <a:cs typeface="+mj-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lnSpc>
                          <a:spcPct val="115000"/>
                        </a:lnSpc>
                        <a:spcAft>
                          <a:spcPts val="0"/>
                        </a:spcAft>
                      </a:pPr>
                      <a:r>
                        <a:rPr lang="fa-IR" sz="2000" b="1" dirty="0">
                          <a:latin typeface="Calibri"/>
                          <a:ea typeface="Times New Roman"/>
                          <a:cs typeface="+mn-cs"/>
                        </a:rPr>
                        <a:t>شمال آفریقا :</a:t>
                      </a:r>
                      <a:r>
                        <a:rPr lang="fa-IR" sz="2000" dirty="0">
                          <a:latin typeface="Calibri"/>
                          <a:ea typeface="Times New Roman"/>
                          <a:cs typeface="+mn-cs"/>
                        </a:rPr>
                        <a:t>  تونس</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rowSpan="4">
                  <a:txBody>
                    <a:bodyPr/>
                    <a:lstStyle/>
                    <a:p>
                      <a:pPr algn="ctr" rtl="1">
                        <a:lnSpc>
                          <a:spcPct val="115000"/>
                        </a:lnSpc>
                        <a:spcAft>
                          <a:spcPts val="0"/>
                        </a:spcAft>
                      </a:pPr>
                      <a:r>
                        <a:rPr lang="fa-IR" sz="1600" b="1" dirty="0">
                          <a:latin typeface="Calibri"/>
                          <a:ea typeface="Times New Roman"/>
                          <a:cs typeface="+mj-cs"/>
                        </a:rPr>
                        <a:t>موافقتنامه </a:t>
                      </a:r>
                      <a:r>
                        <a:rPr lang="fa-IR" sz="1600" b="1" dirty="0" smtClean="0">
                          <a:latin typeface="Calibri"/>
                          <a:ea typeface="Times New Roman"/>
                          <a:cs typeface="+mj-cs"/>
                        </a:rPr>
                        <a:t>سرمایه </a:t>
                      </a:r>
                      <a:r>
                        <a:rPr lang="fa-IR" sz="1600" b="1" dirty="0">
                          <a:latin typeface="Calibri"/>
                          <a:ea typeface="Times New Roman"/>
                          <a:cs typeface="+mj-cs"/>
                        </a:rPr>
                        <a:t>گذاری</a:t>
                      </a:r>
                      <a:endParaRPr lang="en-US" sz="1600" dirty="0">
                        <a:latin typeface="Calibri"/>
                        <a:ea typeface="Times New Roman"/>
                        <a:cs typeface="+mj-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lnSpc>
                          <a:spcPct val="115000"/>
                        </a:lnSpc>
                        <a:spcAft>
                          <a:spcPts val="0"/>
                        </a:spcAft>
                      </a:pPr>
                      <a:r>
                        <a:rPr lang="fa-IR" sz="2000" b="1">
                          <a:latin typeface="Calibri"/>
                          <a:ea typeface="Times New Roman"/>
                          <a:cs typeface="+mn-cs"/>
                        </a:rPr>
                        <a:t> شمال آفریقا :</a:t>
                      </a:r>
                      <a:r>
                        <a:rPr lang="fa-IR" sz="2000">
                          <a:latin typeface="Calibri"/>
                          <a:ea typeface="Times New Roman"/>
                          <a:cs typeface="+mn-cs"/>
                        </a:rPr>
                        <a:t>  الجزایر، مغرب، لیبی، تونس</a:t>
                      </a:r>
                      <a:endParaRPr lang="en-US" sz="200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a:latin typeface="Calibri"/>
                          <a:ea typeface="Times New Roman"/>
                          <a:cs typeface="+mn-cs"/>
                        </a:rPr>
                        <a:t>غرب آفریقا :</a:t>
                      </a:r>
                      <a:r>
                        <a:rPr lang="fa-IR" sz="2000">
                          <a:latin typeface="Calibri"/>
                          <a:ea typeface="Times New Roman"/>
                          <a:cs typeface="+mn-cs"/>
                        </a:rPr>
                        <a:t>  نیجریه</a:t>
                      </a:r>
                      <a:endParaRPr lang="en-US" sz="200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a:latin typeface="Calibri"/>
                          <a:ea typeface="Times New Roman"/>
                          <a:cs typeface="+mn-cs"/>
                        </a:rPr>
                        <a:t>شرق آفریقا :</a:t>
                      </a:r>
                      <a:r>
                        <a:rPr lang="fa-IR" sz="2000">
                          <a:latin typeface="Calibri"/>
                          <a:ea typeface="Times New Roman"/>
                          <a:cs typeface="+mn-cs"/>
                        </a:rPr>
                        <a:t>  کنیا، اتیوپی ، اوگاندا</a:t>
                      </a:r>
                      <a:endParaRPr lang="en-US" sz="200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جنوب آفریقا :</a:t>
                      </a:r>
                      <a:r>
                        <a:rPr lang="fa-IR" sz="2000" dirty="0">
                          <a:latin typeface="Calibri"/>
                          <a:ea typeface="Times New Roman"/>
                          <a:cs typeface="+mn-cs"/>
                        </a:rPr>
                        <a:t>  آفریقای جنوبی، زیمبابوه</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rowSpan="4">
                  <a:txBody>
                    <a:bodyPr/>
                    <a:lstStyle/>
                    <a:p>
                      <a:pPr algn="ctr" rtl="1">
                        <a:lnSpc>
                          <a:spcPct val="115000"/>
                        </a:lnSpc>
                        <a:spcAft>
                          <a:spcPts val="0"/>
                        </a:spcAft>
                      </a:pPr>
                      <a:r>
                        <a:rPr lang="fa-IR" sz="1600" b="1" dirty="0">
                          <a:latin typeface="Calibri"/>
                          <a:ea typeface="Times New Roman"/>
                          <a:cs typeface="+mj-cs"/>
                        </a:rPr>
                        <a:t>موافقتنامه گمرکی</a:t>
                      </a:r>
                      <a:endParaRPr lang="en-US" sz="1600" dirty="0">
                        <a:latin typeface="Calibri"/>
                        <a:ea typeface="Times New Roman"/>
                        <a:cs typeface="+mj-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lnSpc>
                          <a:spcPct val="115000"/>
                        </a:lnSpc>
                        <a:spcAft>
                          <a:spcPts val="0"/>
                        </a:spcAft>
                      </a:pPr>
                      <a:r>
                        <a:rPr lang="fa-IR" sz="2000" b="1" dirty="0">
                          <a:latin typeface="Calibri"/>
                          <a:ea typeface="Times New Roman"/>
                          <a:cs typeface="+mn-cs"/>
                        </a:rPr>
                        <a:t>شمال آفریقا :</a:t>
                      </a:r>
                      <a:r>
                        <a:rPr lang="fa-IR" sz="2000" dirty="0">
                          <a:latin typeface="Calibri"/>
                          <a:ea typeface="Times New Roman"/>
                          <a:cs typeface="+mn-cs"/>
                        </a:rPr>
                        <a:t>  الجزایر ، لیبی، تونس</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غرب آفریقا :</a:t>
                      </a:r>
                      <a:r>
                        <a:rPr lang="fa-IR" sz="2000" dirty="0">
                          <a:latin typeface="Calibri"/>
                          <a:ea typeface="Times New Roman"/>
                          <a:cs typeface="+mn-cs"/>
                        </a:rPr>
                        <a:t>  نیجریه ، غنا (پاراف)</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شرق آفریقا :</a:t>
                      </a:r>
                      <a:r>
                        <a:rPr lang="fa-IR" sz="2000" dirty="0">
                          <a:latin typeface="Calibri"/>
                          <a:ea typeface="Times New Roman"/>
                          <a:cs typeface="+mn-cs"/>
                        </a:rPr>
                        <a:t> کنیا، سودان، اتیوپی</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a:latin typeface="Calibri"/>
                          <a:ea typeface="Times New Roman"/>
                          <a:cs typeface="+mn-cs"/>
                        </a:rPr>
                        <a:t>جنوب آفریقا :</a:t>
                      </a:r>
                      <a:r>
                        <a:rPr lang="fa-IR" sz="2000">
                          <a:latin typeface="Calibri"/>
                          <a:ea typeface="Times New Roman"/>
                          <a:cs typeface="+mn-cs"/>
                        </a:rPr>
                        <a:t>  آفریقای جنوبی</a:t>
                      </a:r>
                      <a:endParaRPr lang="en-US" sz="200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rowSpan="3">
                  <a:txBody>
                    <a:bodyPr/>
                    <a:lstStyle/>
                    <a:p>
                      <a:pPr algn="ctr" rtl="1">
                        <a:lnSpc>
                          <a:spcPct val="115000"/>
                        </a:lnSpc>
                        <a:spcAft>
                          <a:spcPts val="0"/>
                        </a:spcAft>
                      </a:pPr>
                      <a:r>
                        <a:rPr lang="fa-IR" sz="1600" b="1" dirty="0">
                          <a:latin typeface="Calibri"/>
                          <a:ea typeface="Times New Roman"/>
                          <a:cs typeface="+mj-cs"/>
                        </a:rPr>
                        <a:t>موافقتنامه </a:t>
                      </a:r>
                      <a:br>
                        <a:rPr lang="fa-IR" sz="1600" b="1" dirty="0">
                          <a:latin typeface="Calibri"/>
                          <a:ea typeface="Times New Roman"/>
                          <a:cs typeface="+mj-cs"/>
                        </a:rPr>
                      </a:br>
                      <a:r>
                        <a:rPr lang="fa-IR" sz="1600" b="1" dirty="0">
                          <a:latin typeface="Calibri"/>
                          <a:ea typeface="Times New Roman"/>
                          <a:cs typeface="+mj-cs"/>
                        </a:rPr>
                        <a:t>اجتناب از اخذ مالیات مضاعف</a:t>
                      </a:r>
                      <a:endParaRPr lang="en-US" sz="1600" dirty="0">
                        <a:latin typeface="Calibri"/>
                        <a:ea typeface="Times New Roman"/>
                        <a:cs typeface="+mj-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lnSpc>
                          <a:spcPct val="115000"/>
                        </a:lnSpc>
                        <a:spcAft>
                          <a:spcPts val="0"/>
                        </a:spcAft>
                      </a:pPr>
                      <a:r>
                        <a:rPr lang="fa-IR" sz="2000" b="1" dirty="0">
                          <a:latin typeface="Calibri"/>
                          <a:ea typeface="Times New Roman"/>
                          <a:cs typeface="+mn-cs"/>
                        </a:rPr>
                        <a:t>شمال آفریقا :</a:t>
                      </a:r>
                      <a:r>
                        <a:rPr lang="fa-IR" sz="2000" dirty="0">
                          <a:latin typeface="Calibri"/>
                          <a:ea typeface="Times New Roman"/>
                          <a:cs typeface="+mn-cs"/>
                        </a:rPr>
                        <a:t>  الجزایر، مغرب (پاراف) ، تونس</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a:latin typeface="Calibri"/>
                          <a:ea typeface="Times New Roman"/>
                          <a:cs typeface="+mn-cs"/>
                        </a:rPr>
                        <a:t>شرق آفریقا :</a:t>
                      </a:r>
                      <a:r>
                        <a:rPr lang="fa-IR" sz="2000">
                          <a:latin typeface="Calibri"/>
                          <a:ea typeface="Times New Roman"/>
                          <a:cs typeface="+mn-cs"/>
                        </a:rPr>
                        <a:t>  کنیا، سودان</a:t>
                      </a:r>
                      <a:endParaRPr lang="en-US" sz="200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جنوب آفریقا :</a:t>
                      </a:r>
                      <a:r>
                        <a:rPr lang="fa-IR" sz="2000" dirty="0">
                          <a:latin typeface="Calibri"/>
                          <a:ea typeface="Times New Roman"/>
                          <a:cs typeface="+mn-cs"/>
                        </a:rPr>
                        <a:t>  آفریقای جنوبی</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spd="slow">
    <p:split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3666" name="Group 2"/>
          <p:cNvGraphicFramePr>
            <a:graphicFrameLocks noGrp="1"/>
          </p:cNvGraphicFramePr>
          <p:nvPr/>
        </p:nvGraphicFramePr>
        <p:xfrm>
          <a:off x="4098264" y="4808273"/>
          <a:ext cx="791105" cy="1122680"/>
        </p:xfrm>
        <a:graphic>
          <a:graphicData uri="http://schemas.openxmlformats.org/drawingml/2006/table">
            <a:tbl>
              <a:tblPr/>
              <a:tblGrid>
                <a:gridCol w="263128"/>
                <a:gridCol w="263129"/>
                <a:gridCol w="264848"/>
              </a:tblGrid>
              <a:tr h="561340">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cap="flat">
                      <a:noFill/>
                    </a:lnT>
                    <a:lnB>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cap="flat">
                      <a:noFill/>
                    </a:lnT>
                    <a:lnB>
                      <a:noFill/>
                    </a:lnB>
                    <a:lnTlToBr>
                      <a:noFill/>
                    </a:lnTlToBr>
                    <a:lnBlToTr>
                      <a:noFill/>
                    </a:lnBlToTr>
                    <a:noFill/>
                  </a:tcPr>
                </a:tc>
              </a:tr>
              <a:tr h="561340">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a:noFill/>
                    </a:lnT>
                    <a:lnB cap="flat">
                      <a:noFill/>
                    </a:lnB>
                    <a:lnTlToBr>
                      <a:noFill/>
                    </a:lnTlToBr>
                    <a:lnBlToTr>
                      <a:noFill/>
                    </a:lnBlToTr>
                    <a:noFill/>
                  </a:tcPr>
                </a:tc>
              </a:tr>
            </a:tbl>
          </a:graphicData>
        </a:graphic>
      </p:graphicFrame>
      <p:pic>
        <p:nvPicPr>
          <p:cNvPr id="753677" name="Picture 13" descr="spacer"/>
          <p:cNvPicPr>
            <a:picLocks noChangeAspect="1" noChangeArrowheads="1"/>
          </p:cNvPicPr>
          <p:nvPr/>
        </p:nvPicPr>
        <p:blipFill>
          <a:blip r:embed="rId2"/>
          <a:srcRect/>
          <a:stretch>
            <a:fillRect/>
          </a:stretch>
        </p:blipFill>
        <p:spPr bwMode="auto">
          <a:xfrm>
            <a:off x="5480979" y="1968900"/>
            <a:ext cx="10319" cy="10319"/>
          </a:xfrm>
          <a:prstGeom prst="rect">
            <a:avLst/>
          </a:prstGeom>
          <a:noFill/>
        </p:spPr>
      </p:pic>
      <p:pic>
        <p:nvPicPr>
          <p:cNvPr id="753678" name="Picture 14" descr="spacer"/>
          <p:cNvPicPr>
            <a:picLocks noChangeAspect="1" noChangeArrowheads="1"/>
          </p:cNvPicPr>
          <p:nvPr/>
        </p:nvPicPr>
        <p:blipFill>
          <a:blip r:embed="rId2"/>
          <a:srcRect/>
          <a:stretch>
            <a:fillRect/>
          </a:stretch>
        </p:blipFill>
        <p:spPr bwMode="auto">
          <a:xfrm>
            <a:off x="5480979" y="3903665"/>
            <a:ext cx="10319" cy="10319"/>
          </a:xfrm>
          <a:prstGeom prst="rect">
            <a:avLst/>
          </a:prstGeom>
          <a:noFill/>
        </p:spPr>
      </p:pic>
      <p:pic>
        <p:nvPicPr>
          <p:cNvPr id="753679" name="Picture 15" descr="spacer"/>
          <p:cNvPicPr>
            <a:picLocks noChangeAspect="1" noChangeArrowheads="1"/>
          </p:cNvPicPr>
          <p:nvPr/>
        </p:nvPicPr>
        <p:blipFill>
          <a:blip r:embed="rId2"/>
          <a:srcRect/>
          <a:stretch>
            <a:fillRect/>
          </a:stretch>
        </p:blipFill>
        <p:spPr bwMode="auto">
          <a:xfrm>
            <a:off x="5470660" y="2710130"/>
            <a:ext cx="10319" cy="10319"/>
          </a:xfrm>
          <a:prstGeom prst="rect">
            <a:avLst/>
          </a:prstGeom>
          <a:noFill/>
        </p:spPr>
      </p:pic>
      <p:pic>
        <p:nvPicPr>
          <p:cNvPr id="753680" name="Picture 16" descr="spacer"/>
          <p:cNvPicPr>
            <a:picLocks noChangeAspect="1" noChangeArrowheads="1"/>
          </p:cNvPicPr>
          <p:nvPr/>
        </p:nvPicPr>
        <p:blipFill>
          <a:blip r:embed="rId2"/>
          <a:srcRect/>
          <a:stretch>
            <a:fillRect/>
          </a:stretch>
        </p:blipFill>
        <p:spPr bwMode="auto">
          <a:xfrm>
            <a:off x="4204894" y="3729967"/>
            <a:ext cx="10319" cy="10319"/>
          </a:xfrm>
          <a:prstGeom prst="rect">
            <a:avLst/>
          </a:prstGeom>
          <a:noFill/>
        </p:spPr>
      </p:pic>
      <p:sp>
        <p:nvSpPr>
          <p:cNvPr id="10" name="Rectangle 311"/>
          <p:cNvSpPr>
            <a:spLocks noChangeArrowheads="1"/>
          </p:cNvSpPr>
          <p:nvPr/>
        </p:nvSpPr>
        <p:spPr bwMode="auto">
          <a:xfrm>
            <a:off x="166654" y="285728"/>
            <a:ext cx="9204325" cy="375809"/>
          </a:xfrm>
          <a:prstGeom prst="rect">
            <a:avLst/>
          </a:prstGeom>
          <a:noFill/>
          <a:ln w="9525">
            <a:noFill/>
            <a:miter lim="800000"/>
            <a:headEnd/>
            <a:tailEnd/>
          </a:ln>
          <a:effectLst/>
        </p:spPr>
        <p:txBody>
          <a:bodyPr anchor="ctr">
            <a:spAutoFit/>
          </a:bodyPr>
          <a:lstStyle/>
          <a:p>
            <a:pPr rtl="1">
              <a:lnSpc>
                <a:spcPct val="80000"/>
              </a:lnSpc>
            </a:pPr>
            <a:r>
              <a:rPr lang="fa-IR" altLang="zh-CN" sz="2167" dirty="0" smtClean="0">
                <a:solidFill>
                  <a:srgbClr val="800000"/>
                </a:solidFill>
                <a:latin typeface="Verdana" pitchFamily="34" charset="0"/>
                <a:ea typeface="SimSun" pitchFamily="2" charset="-122"/>
                <a:cs typeface="B Titr" pitchFamily="2" charset="-78"/>
              </a:rPr>
              <a:t>ادامه ...</a:t>
            </a:r>
            <a:endParaRPr lang="fa-IR" altLang="zh-CN" sz="2167" dirty="0">
              <a:solidFill>
                <a:srgbClr val="800000"/>
              </a:solidFill>
              <a:latin typeface="Verdana" pitchFamily="34" charset="0"/>
              <a:ea typeface="SimSun" pitchFamily="2" charset="-122"/>
              <a:cs typeface="B Titr" pitchFamily="2" charset="-78"/>
            </a:endParaRPr>
          </a:p>
        </p:txBody>
      </p:sp>
      <p:graphicFrame>
        <p:nvGraphicFramePr>
          <p:cNvPr id="9" name="Table 8"/>
          <p:cNvGraphicFramePr>
            <a:graphicFrameLocks noGrp="1"/>
          </p:cNvGraphicFramePr>
          <p:nvPr/>
        </p:nvGraphicFramePr>
        <p:xfrm>
          <a:off x="560512" y="1214422"/>
          <a:ext cx="8464454" cy="4556760"/>
        </p:xfrm>
        <a:graphic>
          <a:graphicData uri="http://schemas.openxmlformats.org/drawingml/2006/table">
            <a:tbl>
              <a:tblPr rtl="1"/>
              <a:tblGrid>
                <a:gridCol w="3200619"/>
                <a:gridCol w="5263835"/>
              </a:tblGrid>
              <a:tr h="122991">
                <a:tc rowSpan="4">
                  <a:txBody>
                    <a:bodyPr/>
                    <a:lstStyle/>
                    <a:p>
                      <a:pPr algn="ctr" rtl="1">
                        <a:lnSpc>
                          <a:spcPct val="115000"/>
                        </a:lnSpc>
                        <a:spcAft>
                          <a:spcPts val="0"/>
                        </a:spcAft>
                      </a:pPr>
                      <a:r>
                        <a:rPr lang="fa-IR" sz="1600" b="1" dirty="0" smtClean="0">
                          <a:latin typeface="Calibri"/>
                          <a:ea typeface="Times New Roman"/>
                          <a:cs typeface="+mj-cs"/>
                        </a:rPr>
                        <a:t>موافقتنامه </a:t>
                      </a:r>
                      <a:r>
                        <a:rPr lang="fa-IR" sz="1600" b="1" dirty="0">
                          <a:latin typeface="Calibri"/>
                          <a:ea typeface="Times New Roman"/>
                          <a:cs typeface="+mj-cs"/>
                        </a:rPr>
                        <a:t>استاندارد</a:t>
                      </a:r>
                      <a:endParaRPr lang="en-US" sz="1600" dirty="0">
                        <a:latin typeface="Calibri"/>
                        <a:ea typeface="Times New Roman"/>
                        <a:cs typeface="+mj-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15000"/>
                        </a:lnSpc>
                        <a:spcAft>
                          <a:spcPts val="0"/>
                        </a:spcAft>
                      </a:pPr>
                      <a:r>
                        <a:rPr lang="fa-IR" sz="2000" b="1" dirty="0">
                          <a:latin typeface="Calibri"/>
                          <a:ea typeface="Times New Roman"/>
                          <a:cs typeface="+mn-cs"/>
                        </a:rPr>
                        <a:t>شمال آفریقا :</a:t>
                      </a:r>
                      <a:r>
                        <a:rPr lang="fa-IR" sz="2000" dirty="0">
                          <a:latin typeface="Calibri"/>
                          <a:ea typeface="Times New Roman"/>
                          <a:cs typeface="+mn-cs"/>
                        </a:rPr>
                        <a:t>  الجزایر، تونس</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غرب آفریقا :</a:t>
                      </a:r>
                      <a:r>
                        <a:rPr lang="fa-IR" sz="2000" dirty="0">
                          <a:latin typeface="Calibri"/>
                          <a:ea typeface="Times New Roman"/>
                          <a:cs typeface="+mn-cs"/>
                        </a:rPr>
                        <a:t>  نیجریه</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شرق آفریقا :</a:t>
                      </a:r>
                      <a:r>
                        <a:rPr lang="fa-IR" sz="2000" dirty="0">
                          <a:latin typeface="Calibri"/>
                          <a:ea typeface="Times New Roman"/>
                          <a:cs typeface="+mn-cs"/>
                        </a:rPr>
                        <a:t>  کنیا، اوگاندا</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جنوب آفریقا :</a:t>
                      </a:r>
                      <a:r>
                        <a:rPr lang="fa-IR" sz="2000" dirty="0">
                          <a:latin typeface="Calibri"/>
                          <a:ea typeface="Times New Roman"/>
                          <a:cs typeface="+mn-cs"/>
                        </a:rPr>
                        <a:t>  آفریقای جنوبی</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991">
                <a:tc rowSpan="4">
                  <a:txBody>
                    <a:bodyPr/>
                    <a:lstStyle/>
                    <a:p>
                      <a:pPr algn="ctr" rtl="1">
                        <a:lnSpc>
                          <a:spcPct val="115000"/>
                        </a:lnSpc>
                        <a:spcAft>
                          <a:spcPts val="0"/>
                        </a:spcAft>
                      </a:pPr>
                      <a:r>
                        <a:rPr lang="fa-IR" sz="1600" b="1" dirty="0">
                          <a:latin typeface="Calibri"/>
                          <a:ea typeface="Times New Roman"/>
                          <a:cs typeface="+mj-cs"/>
                        </a:rPr>
                        <a:t>موافقتنامه </a:t>
                      </a:r>
                      <a:r>
                        <a:rPr lang="fa-IR" sz="1600" b="1" dirty="0" smtClean="0">
                          <a:latin typeface="Calibri"/>
                          <a:ea typeface="Times New Roman"/>
                          <a:cs typeface="+mj-cs"/>
                        </a:rPr>
                        <a:t>حمل </a:t>
                      </a:r>
                      <a:r>
                        <a:rPr lang="fa-IR" sz="1600" b="1" dirty="0">
                          <a:latin typeface="Calibri"/>
                          <a:ea typeface="Times New Roman"/>
                          <a:cs typeface="+mj-cs"/>
                        </a:rPr>
                        <a:t>و نقل دریایی</a:t>
                      </a:r>
                      <a:endParaRPr lang="en-US" sz="1600" dirty="0">
                        <a:latin typeface="Calibri"/>
                        <a:ea typeface="Times New Roman"/>
                        <a:cs typeface="+mj-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15000"/>
                        </a:lnSpc>
                        <a:spcAft>
                          <a:spcPts val="0"/>
                        </a:spcAft>
                      </a:pPr>
                      <a:r>
                        <a:rPr lang="fa-IR" sz="2000" b="1" dirty="0">
                          <a:latin typeface="Calibri"/>
                          <a:ea typeface="Times New Roman"/>
                          <a:cs typeface="+mn-cs"/>
                        </a:rPr>
                        <a:t>شمال آفریقا :</a:t>
                      </a:r>
                      <a:r>
                        <a:rPr lang="fa-IR" sz="2000" dirty="0">
                          <a:latin typeface="Calibri"/>
                          <a:ea typeface="Times New Roman"/>
                          <a:cs typeface="+mn-cs"/>
                        </a:rPr>
                        <a:t>  الجزایر، مغرب، تونس</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غرب آفریقا :</a:t>
                      </a:r>
                      <a:r>
                        <a:rPr lang="fa-IR" sz="2000" dirty="0">
                          <a:latin typeface="Calibri"/>
                          <a:ea typeface="Times New Roman"/>
                          <a:cs typeface="+mn-cs"/>
                        </a:rPr>
                        <a:t>  ساحل عاج (پاراف)، غنا</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شرق آفریقا :</a:t>
                      </a:r>
                      <a:r>
                        <a:rPr lang="fa-IR" sz="2000" dirty="0">
                          <a:latin typeface="Calibri"/>
                          <a:ea typeface="Times New Roman"/>
                          <a:cs typeface="+mn-cs"/>
                        </a:rPr>
                        <a:t>  کنیا (پاراف)</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جنوب آفریقا :</a:t>
                      </a:r>
                      <a:r>
                        <a:rPr lang="fa-IR" sz="2000" dirty="0">
                          <a:latin typeface="Calibri"/>
                          <a:ea typeface="Times New Roman"/>
                          <a:cs typeface="+mn-cs"/>
                        </a:rPr>
                        <a:t>  آفریقای جنوبی</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991">
                <a:tc rowSpan="3">
                  <a:txBody>
                    <a:bodyPr/>
                    <a:lstStyle/>
                    <a:p>
                      <a:pPr algn="ctr" rtl="1">
                        <a:lnSpc>
                          <a:spcPct val="115000"/>
                        </a:lnSpc>
                        <a:spcAft>
                          <a:spcPts val="0"/>
                        </a:spcAft>
                      </a:pPr>
                      <a:r>
                        <a:rPr lang="fa-IR" sz="1600" b="1" dirty="0" smtClean="0">
                          <a:latin typeface="Calibri"/>
                          <a:ea typeface="Times New Roman"/>
                          <a:cs typeface="+mj-cs"/>
                        </a:rPr>
                        <a:t>موافقتنامه حمل </a:t>
                      </a:r>
                      <a:r>
                        <a:rPr lang="fa-IR" sz="1600" b="1" dirty="0">
                          <a:latin typeface="Calibri"/>
                          <a:ea typeface="Times New Roman"/>
                          <a:cs typeface="+mj-cs"/>
                        </a:rPr>
                        <a:t>و نقل هوایی</a:t>
                      </a:r>
                      <a:endParaRPr lang="en-US" sz="1600" dirty="0">
                        <a:latin typeface="Calibri"/>
                        <a:ea typeface="Times New Roman"/>
                        <a:cs typeface="+mj-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15000"/>
                        </a:lnSpc>
                        <a:spcAft>
                          <a:spcPts val="0"/>
                        </a:spcAft>
                      </a:pPr>
                      <a:r>
                        <a:rPr lang="fa-IR" sz="2000" b="1" dirty="0">
                          <a:latin typeface="Calibri"/>
                          <a:ea typeface="Times New Roman"/>
                          <a:cs typeface="+mn-cs"/>
                        </a:rPr>
                        <a:t>شمال آفریقا :</a:t>
                      </a:r>
                      <a:r>
                        <a:rPr lang="fa-IR" sz="2000" dirty="0">
                          <a:latin typeface="Calibri"/>
                          <a:ea typeface="Times New Roman"/>
                          <a:cs typeface="+mn-cs"/>
                        </a:rPr>
                        <a:t>  الجزایر، مغرب، لیبی (پاراف)، تونس</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983">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شرق آفریقا :</a:t>
                      </a:r>
                      <a:r>
                        <a:rPr lang="fa-IR" sz="2000" dirty="0">
                          <a:latin typeface="Calibri"/>
                          <a:ea typeface="Times New Roman"/>
                          <a:cs typeface="+mn-cs"/>
                        </a:rPr>
                        <a:t>  کنیا، تانزانیا (پاراف)، سودان، اتیوپی (پاراف)، اوگاندا</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991">
                <a:tc vMerge="1">
                  <a:txBody>
                    <a:bodyPr/>
                    <a:lstStyle/>
                    <a:p>
                      <a:pPr rtl="1"/>
                      <a:endParaRPr lang="fa-IR"/>
                    </a:p>
                  </a:txBody>
                  <a:tcPr/>
                </a:tc>
                <a:tc>
                  <a:txBody>
                    <a:bodyPr/>
                    <a:lstStyle/>
                    <a:p>
                      <a:pPr algn="r" rtl="1">
                        <a:lnSpc>
                          <a:spcPct val="115000"/>
                        </a:lnSpc>
                        <a:spcAft>
                          <a:spcPts val="0"/>
                        </a:spcAft>
                      </a:pPr>
                      <a:r>
                        <a:rPr lang="fa-IR" sz="2000" b="1" dirty="0">
                          <a:latin typeface="Calibri"/>
                          <a:ea typeface="Times New Roman"/>
                          <a:cs typeface="+mn-cs"/>
                        </a:rPr>
                        <a:t>جنوب آفریقا :</a:t>
                      </a:r>
                      <a:r>
                        <a:rPr lang="fa-IR" sz="2000" dirty="0">
                          <a:latin typeface="Calibri"/>
                          <a:ea typeface="Times New Roman"/>
                          <a:cs typeface="+mn-cs"/>
                        </a:rPr>
                        <a:t>  آفریقای جنوبی ، زیمبابوه</a:t>
                      </a:r>
                      <a:endParaRPr lang="en-US" sz="2000" dirty="0">
                        <a:latin typeface="Calibri"/>
                        <a:ea typeface="Times New Roman"/>
                        <a:cs typeface="+mn-cs"/>
                      </a:endParaRPr>
                    </a:p>
                  </a:txBody>
                  <a:tcPr marL="35668" marR="35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split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3666" name="Group 2"/>
          <p:cNvGraphicFramePr>
            <a:graphicFrameLocks noGrp="1"/>
          </p:cNvGraphicFramePr>
          <p:nvPr/>
        </p:nvGraphicFramePr>
        <p:xfrm>
          <a:off x="4098264" y="4808273"/>
          <a:ext cx="791105" cy="1122680"/>
        </p:xfrm>
        <a:graphic>
          <a:graphicData uri="http://schemas.openxmlformats.org/drawingml/2006/table">
            <a:tbl>
              <a:tblPr/>
              <a:tblGrid>
                <a:gridCol w="263128"/>
                <a:gridCol w="263129"/>
                <a:gridCol w="264848"/>
              </a:tblGrid>
              <a:tr h="561340">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cap="flat">
                      <a:noFill/>
                    </a:lnT>
                    <a:lnB>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cap="flat">
                      <a:noFill/>
                    </a:lnT>
                    <a:lnB>
                      <a:noFill/>
                    </a:lnB>
                    <a:lnTlToBr>
                      <a:noFill/>
                    </a:lnTlToBr>
                    <a:lnBlToTr>
                      <a:noFill/>
                    </a:lnBlToTr>
                    <a:noFill/>
                  </a:tcPr>
                </a:tc>
              </a:tr>
              <a:tr h="561340">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a:noFill/>
                    </a:lnT>
                    <a:lnB cap="flat">
                      <a:noFill/>
                    </a:lnB>
                    <a:lnTlToBr>
                      <a:noFill/>
                    </a:lnTlToBr>
                    <a:lnBlToTr>
                      <a:noFill/>
                    </a:lnBlToTr>
                    <a:noFill/>
                  </a:tcPr>
                </a:tc>
              </a:tr>
            </a:tbl>
          </a:graphicData>
        </a:graphic>
      </p:graphicFrame>
      <p:pic>
        <p:nvPicPr>
          <p:cNvPr id="753677" name="Picture 13" descr="spacer"/>
          <p:cNvPicPr>
            <a:picLocks noChangeAspect="1" noChangeArrowheads="1"/>
          </p:cNvPicPr>
          <p:nvPr/>
        </p:nvPicPr>
        <p:blipFill>
          <a:blip r:embed="rId2"/>
          <a:srcRect/>
          <a:stretch>
            <a:fillRect/>
          </a:stretch>
        </p:blipFill>
        <p:spPr bwMode="auto">
          <a:xfrm>
            <a:off x="5480979" y="1968900"/>
            <a:ext cx="10319" cy="10319"/>
          </a:xfrm>
          <a:prstGeom prst="rect">
            <a:avLst/>
          </a:prstGeom>
          <a:noFill/>
        </p:spPr>
      </p:pic>
      <p:pic>
        <p:nvPicPr>
          <p:cNvPr id="753678" name="Picture 14" descr="spacer"/>
          <p:cNvPicPr>
            <a:picLocks noChangeAspect="1" noChangeArrowheads="1"/>
          </p:cNvPicPr>
          <p:nvPr/>
        </p:nvPicPr>
        <p:blipFill>
          <a:blip r:embed="rId2"/>
          <a:srcRect/>
          <a:stretch>
            <a:fillRect/>
          </a:stretch>
        </p:blipFill>
        <p:spPr bwMode="auto">
          <a:xfrm>
            <a:off x="5480979" y="3903665"/>
            <a:ext cx="10319" cy="10319"/>
          </a:xfrm>
          <a:prstGeom prst="rect">
            <a:avLst/>
          </a:prstGeom>
          <a:noFill/>
        </p:spPr>
      </p:pic>
      <p:pic>
        <p:nvPicPr>
          <p:cNvPr id="753679" name="Picture 15" descr="spacer"/>
          <p:cNvPicPr>
            <a:picLocks noChangeAspect="1" noChangeArrowheads="1"/>
          </p:cNvPicPr>
          <p:nvPr/>
        </p:nvPicPr>
        <p:blipFill>
          <a:blip r:embed="rId2"/>
          <a:srcRect/>
          <a:stretch>
            <a:fillRect/>
          </a:stretch>
        </p:blipFill>
        <p:spPr bwMode="auto">
          <a:xfrm>
            <a:off x="5470660" y="2710130"/>
            <a:ext cx="10319" cy="10319"/>
          </a:xfrm>
          <a:prstGeom prst="rect">
            <a:avLst/>
          </a:prstGeom>
          <a:noFill/>
        </p:spPr>
      </p:pic>
      <p:pic>
        <p:nvPicPr>
          <p:cNvPr id="753680" name="Picture 16" descr="spacer"/>
          <p:cNvPicPr>
            <a:picLocks noChangeAspect="1" noChangeArrowheads="1"/>
          </p:cNvPicPr>
          <p:nvPr/>
        </p:nvPicPr>
        <p:blipFill>
          <a:blip r:embed="rId2"/>
          <a:srcRect/>
          <a:stretch>
            <a:fillRect/>
          </a:stretch>
        </p:blipFill>
        <p:spPr bwMode="auto">
          <a:xfrm>
            <a:off x="4204894" y="3729967"/>
            <a:ext cx="10319" cy="10319"/>
          </a:xfrm>
          <a:prstGeom prst="rect">
            <a:avLst/>
          </a:prstGeom>
          <a:noFill/>
        </p:spPr>
      </p:pic>
      <p:sp>
        <p:nvSpPr>
          <p:cNvPr id="10" name="Rectangle 311"/>
          <p:cNvSpPr>
            <a:spLocks noChangeArrowheads="1"/>
          </p:cNvSpPr>
          <p:nvPr/>
        </p:nvSpPr>
        <p:spPr bwMode="auto">
          <a:xfrm>
            <a:off x="166654" y="285728"/>
            <a:ext cx="9204325" cy="375809"/>
          </a:xfrm>
          <a:prstGeom prst="rect">
            <a:avLst/>
          </a:prstGeom>
          <a:noFill/>
          <a:ln w="9525">
            <a:noFill/>
            <a:miter lim="800000"/>
            <a:headEnd/>
            <a:tailEnd/>
          </a:ln>
          <a:effectLst/>
        </p:spPr>
        <p:txBody>
          <a:bodyPr anchor="ctr">
            <a:spAutoFit/>
          </a:bodyPr>
          <a:lstStyle/>
          <a:p>
            <a:pPr rtl="1">
              <a:lnSpc>
                <a:spcPct val="80000"/>
              </a:lnSpc>
            </a:pPr>
            <a:r>
              <a:rPr lang="fa-IR" altLang="zh-CN" sz="2167" dirty="0" smtClean="0">
                <a:solidFill>
                  <a:srgbClr val="800000"/>
                </a:solidFill>
                <a:latin typeface="Verdana" pitchFamily="34" charset="0"/>
                <a:ea typeface="SimSun" pitchFamily="2" charset="-122"/>
                <a:cs typeface="B Titr" pitchFamily="2" charset="-78"/>
              </a:rPr>
              <a:t>14) روابط بانکی ایران با آفریقا  </a:t>
            </a:r>
            <a:endParaRPr lang="fa-IR" altLang="zh-CN" sz="2167" dirty="0">
              <a:solidFill>
                <a:srgbClr val="800000"/>
              </a:solidFill>
              <a:latin typeface="Verdana" pitchFamily="34" charset="0"/>
              <a:ea typeface="SimSun" pitchFamily="2" charset="-122"/>
              <a:cs typeface="B Titr" pitchFamily="2" charset="-78"/>
            </a:endParaRPr>
          </a:p>
        </p:txBody>
      </p:sp>
      <p:graphicFrame>
        <p:nvGraphicFramePr>
          <p:cNvPr id="13" name="Table 12"/>
          <p:cNvGraphicFramePr>
            <a:graphicFrameLocks noGrp="1"/>
          </p:cNvGraphicFramePr>
          <p:nvPr>
            <p:extLst>
              <p:ext uri="{D42A27DB-BD31-4B8C-83A1-F6EECF244321}">
                <p14:modId xmlns:p14="http://schemas.microsoft.com/office/powerpoint/2010/main" val="3970943219"/>
              </p:ext>
            </p:extLst>
          </p:nvPr>
        </p:nvGraphicFramePr>
        <p:xfrm>
          <a:off x="431833" y="857232"/>
          <a:ext cx="9164637" cy="4429520"/>
        </p:xfrm>
        <a:graphic>
          <a:graphicData uri="http://schemas.openxmlformats.org/drawingml/2006/table">
            <a:tbl>
              <a:tblPr rtl="1" firstRow="1" bandRow="1">
                <a:tableStyleId>{5C22544A-7EE6-4342-B048-85BDC9FD1C3A}</a:tableStyleId>
              </a:tblPr>
              <a:tblGrid>
                <a:gridCol w="1012244"/>
                <a:gridCol w="981186"/>
                <a:gridCol w="1207614"/>
                <a:gridCol w="976958"/>
                <a:gridCol w="3894444"/>
                <a:gridCol w="1092191"/>
              </a:tblGrid>
              <a:tr h="500066">
                <a:tc>
                  <a:txBody>
                    <a:bodyPr/>
                    <a:lstStyle/>
                    <a:p>
                      <a:pPr algn="ctr" rtl="1"/>
                      <a:r>
                        <a:rPr lang="fa-IR" sz="1700" dirty="0" smtClean="0">
                          <a:solidFill>
                            <a:schemeClr val="tx1"/>
                          </a:solidFill>
                          <a:cs typeface="+mj-cs"/>
                        </a:rPr>
                        <a:t>کشور</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بانک مشترک</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روابط کارگزاری</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بانک</a:t>
                      </a:r>
                      <a:r>
                        <a:rPr lang="fa-IR" sz="1700" baseline="0" dirty="0" smtClean="0">
                          <a:solidFill>
                            <a:schemeClr val="tx1"/>
                          </a:solidFill>
                          <a:cs typeface="+mj-cs"/>
                        </a:rPr>
                        <a:t> ایرانی </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بانک طرف مقابل</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توضیحات</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0132">
                <a:tc>
                  <a:txBody>
                    <a:bodyPr/>
                    <a:lstStyle/>
                    <a:p>
                      <a:pPr algn="ctr">
                        <a:lnSpc>
                          <a:spcPct val="115000"/>
                        </a:lnSpc>
                        <a:spcAft>
                          <a:spcPts val="0"/>
                        </a:spcAft>
                        <a:tabLst>
                          <a:tab pos="219075" algn="l"/>
                          <a:tab pos="426085" algn="ctr"/>
                        </a:tabLst>
                      </a:pPr>
                      <a:r>
                        <a:rPr lang="fa-IR" sz="1800" b="1" dirty="0" smtClean="0">
                          <a:latin typeface="Calibri"/>
                          <a:ea typeface="Calibri"/>
                          <a:cs typeface="+mj-cs"/>
                        </a:rPr>
                        <a:t>آفریقای جنوبی</a:t>
                      </a:r>
                      <a:endParaRPr lang="en-US" sz="1800" dirty="0">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latin typeface="Calibri"/>
                          <a:ea typeface="Calibri"/>
                          <a:cs typeface="B Nazanin"/>
                          <a:sym typeface="Wingdings 2"/>
                        </a:rPr>
                        <a:t></a:t>
                      </a:r>
                      <a:endParaRPr lang="en-US" sz="11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gn="justLow" rtl="0">
                        <a:lnSpc>
                          <a:spcPct val="85000"/>
                        </a:lnSpc>
                        <a:spcAft>
                          <a:spcPts val="0"/>
                        </a:spcAft>
                        <a:buFont typeface="Times New Roman"/>
                        <a:buNone/>
                        <a:tabLst>
                          <a:tab pos="457200" algn="l"/>
                        </a:tabLst>
                      </a:pPr>
                      <a:endParaRPr lang="en-US" sz="1400" b="1" dirty="0" smtClean="0">
                        <a:latin typeface="Arial" pitchFamily="34" charset="0"/>
                        <a:ea typeface="Times New Roman"/>
                        <a:cs typeface="Andalus" pitchFamily="2" charset="-78"/>
                      </a:endParaRPr>
                    </a:p>
                    <a:p>
                      <a:pPr marL="342900" lvl="0" indent="-342900" algn="justLow" rtl="0">
                        <a:lnSpc>
                          <a:spcPct val="85000"/>
                        </a:lnSpc>
                        <a:spcAft>
                          <a:spcPts val="0"/>
                        </a:spcAft>
                        <a:buFont typeface="Times New Roman"/>
                        <a:buNone/>
                        <a:tabLst>
                          <a:tab pos="457200" algn="l"/>
                        </a:tabLst>
                      </a:pPr>
                      <a:r>
                        <a:rPr lang="en-US" sz="1400" b="1" dirty="0" smtClean="0">
                          <a:latin typeface="Arial" pitchFamily="34" charset="0"/>
                          <a:ea typeface="Times New Roman"/>
                          <a:cs typeface="Andalus" pitchFamily="2" charset="-78"/>
                        </a:rPr>
                        <a:t>- ABSA Bank Limited.</a:t>
                      </a:r>
                    </a:p>
                    <a:p>
                      <a:pPr marL="342900" lvl="0" indent="-342900" algn="justLow" rtl="0">
                        <a:lnSpc>
                          <a:spcPct val="85000"/>
                        </a:lnSpc>
                        <a:spcAft>
                          <a:spcPts val="0"/>
                        </a:spcAft>
                        <a:buFont typeface="Times New Roman"/>
                        <a:buNone/>
                        <a:tabLst>
                          <a:tab pos="457200" algn="l"/>
                        </a:tabLst>
                      </a:pPr>
                      <a:r>
                        <a:rPr lang="en-US" sz="1400" b="1" dirty="0" smtClean="0">
                          <a:latin typeface="Arial" pitchFamily="34" charset="0"/>
                          <a:ea typeface="Times New Roman"/>
                          <a:cs typeface="Andalus" pitchFamily="2" charset="-78"/>
                        </a:rPr>
                        <a:t>-First Rand Bank Ltd.</a:t>
                      </a:r>
                    </a:p>
                    <a:p>
                      <a:pPr marL="342900" lvl="0" indent="-342900" algn="justLow" rtl="0">
                        <a:lnSpc>
                          <a:spcPct val="85000"/>
                        </a:lnSpc>
                        <a:spcAft>
                          <a:spcPts val="0"/>
                        </a:spcAft>
                        <a:buFont typeface="Times New Roman"/>
                        <a:buNone/>
                        <a:tabLst>
                          <a:tab pos="457200" algn="l"/>
                        </a:tabLst>
                      </a:pPr>
                      <a:r>
                        <a:rPr lang="en-US" sz="1400" b="1" dirty="0" smtClean="0">
                          <a:latin typeface="Arial" pitchFamily="34" charset="0"/>
                          <a:ea typeface="Times New Roman"/>
                          <a:cs typeface="Andalus" pitchFamily="2" charset="-78"/>
                        </a:rPr>
                        <a:t>-Ned Bank Limited.</a:t>
                      </a:r>
                    </a:p>
                    <a:p>
                      <a:pPr marL="342900" lvl="0" indent="-342900" algn="justLow" rtl="0">
                        <a:lnSpc>
                          <a:spcPct val="85000"/>
                        </a:lnSpc>
                        <a:spcAft>
                          <a:spcPts val="0"/>
                        </a:spcAft>
                        <a:buFont typeface="Times New Roman"/>
                        <a:buNone/>
                        <a:tabLst>
                          <a:tab pos="457200" algn="l"/>
                        </a:tabLst>
                      </a:pPr>
                      <a:r>
                        <a:rPr lang="en-US" sz="1400" b="1" dirty="0" smtClean="0">
                          <a:latin typeface="Arial" pitchFamily="34" charset="0"/>
                          <a:ea typeface="Times New Roman"/>
                          <a:cs typeface="Andalus" pitchFamily="2" charset="-78"/>
                        </a:rPr>
                        <a:t>-Standard Bank of South Africa Limited</a:t>
                      </a:r>
                    </a:p>
                    <a:p>
                      <a:pPr marL="342900" lvl="0" indent="-342900" algn="justLow" rtl="0">
                        <a:lnSpc>
                          <a:spcPct val="85000"/>
                        </a:lnSpc>
                        <a:spcAft>
                          <a:spcPts val="0"/>
                        </a:spcAft>
                        <a:buFont typeface="Times New Roman"/>
                        <a:buNone/>
                        <a:tabLst>
                          <a:tab pos="457200" algn="l"/>
                        </a:tabLst>
                      </a:pPr>
                      <a:r>
                        <a:rPr lang="en-US" sz="1400" b="1" dirty="0" smtClean="0">
                          <a:latin typeface="Arial" pitchFamily="34" charset="0"/>
                          <a:ea typeface="Times New Roman"/>
                          <a:cs typeface="Andalus" pitchFamily="2" charset="-78"/>
                        </a:rPr>
                        <a:t>-</a:t>
                      </a:r>
                      <a:r>
                        <a:rPr lang="en-US" sz="1400" b="1" dirty="0" err="1" smtClean="0">
                          <a:latin typeface="Arial" pitchFamily="34" charset="0"/>
                          <a:ea typeface="Times New Roman"/>
                          <a:cs typeface="Andalus" pitchFamily="2" charset="-78"/>
                        </a:rPr>
                        <a:t>Societe</a:t>
                      </a:r>
                      <a:r>
                        <a:rPr lang="en-US" sz="1400" b="1" dirty="0" smtClean="0">
                          <a:latin typeface="Arial" pitchFamily="34" charset="0"/>
                          <a:ea typeface="Times New Roman"/>
                          <a:cs typeface="Andalus" pitchFamily="2" charset="-78"/>
                        </a:rPr>
                        <a:t> General</a:t>
                      </a:r>
                      <a:endParaRPr lang="en-US" sz="1400" b="1" dirty="0">
                        <a:latin typeface="Arial" pitchFamily="34" charset="0"/>
                        <a:ea typeface="Times New Roman"/>
                        <a:cs typeface="Andalus"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400" dirty="0" smtClean="0">
                          <a:solidFill>
                            <a:schemeClr val="tx1"/>
                          </a:solidFill>
                        </a:rPr>
                        <a:t>بدلیل تحریم غیرفعال میباشند</a:t>
                      </a:r>
                      <a:endParaRPr lang="fa-I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66">
                <a:tc>
                  <a:txBody>
                    <a:bodyPr/>
                    <a:lstStyle/>
                    <a:p>
                      <a:pPr algn="ctr">
                        <a:lnSpc>
                          <a:spcPct val="115000"/>
                        </a:lnSpc>
                        <a:spcAft>
                          <a:spcPts val="0"/>
                        </a:spcAft>
                      </a:pPr>
                      <a:r>
                        <a:rPr lang="fa-IR" sz="1800" b="1" dirty="0" smtClean="0">
                          <a:latin typeface="Calibri"/>
                          <a:ea typeface="Calibri"/>
                          <a:cs typeface="+mj-cs"/>
                        </a:rPr>
                        <a:t>اوگاندا</a:t>
                      </a:r>
                      <a:endParaRPr lang="en-US" sz="1800" dirty="0">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ar-SA" sz="1200" b="1" dirty="0">
                          <a:latin typeface="Calibri"/>
                          <a:ea typeface="Calibri"/>
                          <a:cs typeface="B Nazanin"/>
                        </a:rPr>
                        <a:t>-</a:t>
                      </a:r>
                      <a:endParaRPr lang="en-US" sz="11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1">
                        <a:lnSpc>
                          <a:spcPct val="75000"/>
                        </a:lnSpc>
                        <a:spcAft>
                          <a:spcPts val="0"/>
                        </a:spcAft>
                      </a:pPr>
                      <a:r>
                        <a:rPr lang="en-US" sz="1400" b="1" kern="1200" dirty="0" smtClean="0">
                          <a:solidFill>
                            <a:schemeClr val="dk1"/>
                          </a:solidFill>
                          <a:latin typeface="Arial" pitchFamily="34" charset="0"/>
                          <a:ea typeface="Times New Roman"/>
                          <a:cs typeface="Andalus" pitchFamily="2" charset="-78"/>
                        </a:rPr>
                        <a:t>- Crane Bank </a:t>
                      </a:r>
                      <a:endParaRPr lang="fa-IR" sz="1400" b="1" kern="1200" dirty="0" smtClean="0">
                        <a:solidFill>
                          <a:schemeClr val="dk1"/>
                        </a:solidFill>
                        <a:latin typeface="Arial" pitchFamily="34" charset="0"/>
                        <a:ea typeface="Times New Roman"/>
                        <a:cs typeface="Andalus" pitchFamily="2" charset="-78"/>
                      </a:endParaRPr>
                    </a:p>
                    <a:p>
                      <a:pPr algn="l" rtl="1">
                        <a:lnSpc>
                          <a:spcPct val="75000"/>
                        </a:lnSpc>
                        <a:spcAft>
                          <a:spcPts val="0"/>
                        </a:spcAft>
                      </a:pPr>
                      <a:r>
                        <a:rPr lang="en-US" sz="1400" b="1" kern="1200" dirty="0" smtClean="0">
                          <a:solidFill>
                            <a:schemeClr val="dk1"/>
                          </a:solidFill>
                          <a:latin typeface="Arial" pitchFamily="34" charset="0"/>
                          <a:ea typeface="Times New Roman"/>
                          <a:cs typeface="Andalus" pitchFamily="2" charset="-78"/>
                        </a:rPr>
                        <a:t>- </a:t>
                      </a:r>
                      <a:r>
                        <a:rPr lang="en-US" sz="1400" b="1" kern="1200" dirty="0" err="1" smtClean="0">
                          <a:solidFill>
                            <a:schemeClr val="dk1"/>
                          </a:solidFill>
                          <a:latin typeface="Arial" pitchFamily="34" charset="0"/>
                          <a:ea typeface="Times New Roman"/>
                          <a:cs typeface="Andalus" pitchFamily="2" charset="-78"/>
                        </a:rPr>
                        <a:t>Coriro</a:t>
                      </a:r>
                      <a:r>
                        <a:rPr lang="en-US" sz="1400" b="1" kern="1200" dirty="0" smtClean="0">
                          <a:solidFill>
                            <a:schemeClr val="dk1"/>
                          </a:solidFill>
                          <a:latin typeface="Arial" pitchFamily="34" charset="0"/>
                          <a:ea typeface="Times New Roman"/>
                          <a:cs typeface="Andalus" pitchFamily="2" charset="-78"/>
                        </a:rPr>
                        <a:t> International Bank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400" dirty="0" smtClean="0">
                          <a:solidFill>
                            <a:schemeClr val="tx1"/>
                          </a:solidFill>
                        </a:rPr>
                        <a:t>بدلیل تحریم غیرفعال میباشند</a:t>
                      </a:r>
                      <a:endParaRPr lang="fa-I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0132">
                <a:tc>
                  <a:txBody>
                    <a:bodyPr/>
                    <a:lstStyle/>
                    <a:p>
                      <a:pPr algn="ctr">
                        <a:lnSpc>
                          <a:spcPct val="115000"/>
                        </a:lnSpc>
                        <a:spcAft>
                          <a:spcPts val="0"/>
                        </a:spcAft>
                      </a:pPr>
                      <a:r>
                        <a:rPr lang="fa-IR" sz="1800" b="1" dirty="0" smtClean="0">
                          <a:latin typeface="Calibri"/>
                          <a:ea typeface="Calibri"/>
                          <a:cs typeface="+mj-cs"/>
                        </a:rPr>
                        <a:t>ساحل عاج</a:t>
                      </a:r>
                      <a:endParaRPr lang="en-US" sz="1800" dirty="0">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latin typeface="Calibri"/>
                          <a:ea typeface="Calibri"/>
                          <a:cs typeface="B Nazanin"/>
                          <a:sym typeface="Wingdings 2"/>
                        </a:rPr>
                        <a:t></a:t>
                      </a:r>
                      <a:endParaRPr lang="en-US" sz="11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dirty="0" smtClean="0">
                          <a:solidFill>
                            <a:schemeClr val="tx1"/>
                          </a:solidFill>
                        </a:rPr>
                        <a:t>بانک توسعه صادرات</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1">
                        <a:lnSpc>
                          <a:spcPct val="70000"/>
                        </a:lnSpc>
                        <a:spcAft>
                          <a:spcPts val="0"/>
                        </a:spcAft>
                      </a:pPr>
                      <a:r>
                        <a:rPr lang="en-US" sz="1950" kern="1200" dirty="0" smtClean="0">
                          <a:solidFill>
                            <a:schemeClr val="dk1"/>
                          </a:solidFill>
                          <a:latin typeface="+mn-lt"/>
                          <a:ea typeface="+mn-ea"/>
                          <a:cs typeface="+mn-cs"/>
                        </a:rPr>
                        <a:t>BNI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400" dirty="0" smtClean="0">
                          <a:solidFill>
                            <a:schemeClr val="tx1"/>
                          </a:solidFill>
                        </a:rPr>
                        <a:t>بدلیل تحریم غیرفعال میباشند</a:t>
                      </a:r>
                      <a:endParaRPr lang="fa-I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0132">
                <a:tc>
                  <a:txBody>
                    <a:bodyPr/>
                    <a:lstStyle/>
                    <a:p>
                      <a:pPr algn="ctr">
                        <a:lnSpc>
                          <a:spcPct val="115000"/>
                        </a:lnSpc>
                        <a:spcAft>
                          <a:spcPts val="0"/>
                        </a:spcAft>
                      </a:pPr>
                      <a:r>
                        <a:rPr lang="fa-IR" sz="1800" b="1" dirty="0" smtClean="0">
                          <a:latin typeface="Calibri"/>
                          <a:ea typeface="Calibri"/>
                          <a:cs typeface="+mj-cs"/>
                        </a:rPr>
                        <a:t>زیمبابوه</a:t>
                      </a:r>
                      <a:endParaRPr lang="en-US" sz="1800" dirty="0">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latin typeface="Calibri"/>
                          <a:ea typeface="Calibri"/>
                          <a:cs typeface="B Nazanin"/>
                          <a:sym typeface="Wingdings 2"/>
                        </a:rPr>
                        <a:t></a:t>
                      </a:r>
                      <a:endParaRPr lang="en-US" sz="11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1">
                        <a:lnSpc>
                          <a:spcPct val="75000"/>
                        </a:lnSpc>
                        <a:spcAft>
                          <a:spcPts val="0"/>
                        </a:spcAft>
                      </a:pPr>
                      <a:endParaRPr lang="fa-IR" sz="1000" b="1" dirty="0" smtClean="0">
                        <a:latin typeface="Cambria"/>
                        <a:ea typeface="SimSun"/>
                        <a:cs typeface="B Nazanin"/>
                      </a:endParaRPr>
                    </a:p>
                    <a:p>
                      <a:pPr algn="l" rtl="1">
                        <a:lnSpc>
                          <a:spcPct val="75000"/>
                        </a:lnSpc>
                        <a:spcAft>
                          <a:spcPts val="0"/>
                        </a:spcAft>
                      </a:pPr>
                      <a:r>
                        <a:rPr lang="fa-IR" sz="1000" b="1" dirty="0" smtClean="0">
                          <a:latin typeface="Cambria"/>
                          <a:ea typeface="SimSun"/>
                          <a:cs typeface="B Nazanin"/>
                        </a:rPr>
                        <a:t>            </a:t>
                      </a:r>
                      <a:r>
                        <a:rPr lang="en-US" sz="1400" b="1" kern="1200" dirty="0" smtClean="0">
                          <a:solidFill>
                            <a:schemeClr val="dk1"/>
                          </a:solidFill>
                          <a:latin typeface="Arial" pitchFamily="34" charset="0"/>
                          <a:ea typeface="Times New Roman"/>
                          <a:cs typeface="Andalus" pitchFamily="2" charset="-78"/>
                        </a:rPr>
                        <a:t>- Commercial Bank of Zimbabwe LTD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400" dirty="0" smtClean="0">
                          <a:solidFill>
                            <a:schemeClr val="tx1"/>
                          </a:solidFill>
                        </a:rPr>
                        <a:t>بدلیل تحریم غیرفعال میباشند</a:t>
                      </a:r>
                      <a:endParaRPr lang="fa-I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spd="slow">
    <p:split dir="in"/>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3666" name="Group 2"/>
          <p:cNvGraphicFramePr>
            <a:graphicFrameLocks noGrp="1"/>
          </p:cNvGraphicFramePr>
          <p:nvPr/>
        </p:nvGraphicFramePr>
        <p:xfrm>
          <a:off x="4098264" y="4808273"/>
          <a:ext cx="791105" cy="1122680"/>
        </p:xfrm>
        <a:graphic>
          <a:graphicData uri="http://schemas.openxmlformats.org/drawingml/2006/table">
            <a:tbl>
              <a:tblPr/>
              <a:tblGrid>
                <a:gridCol w="263128"/>
                <a:gridCol w="263129"/>
                <a:gridCol w="264848"/>
              </a:tblGrid>
              <a:tr h="561340">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cap="flat">
                      <a:noFill/>
                    </a:lnT>
                    <a:lnB>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cap="flat">
                      <a:noFill/>
                    </a:lnT>
                    <a:lnB>
                      <a:noFill/>
                    </a:lnB>
                    <a:lnTlToBr>
                      <a:noFill/>
                    </a:lnTlToBr>
                    <a:lnBlToTr>
                      <a:noFill/>
                    </a:lnBlToTr>
                    <a:noFill/>
                  </a:tcPr>
                </a:tc>
              </a:tr>
              <a:tr h="561340">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a:noFill/>
                    </a:lnT>
                    <a:lnB cap="flat">
                      <a:noFill/>
                    </a:lnB>
                    <a:lnTlToBr>
                      <a:noFill/>
                    </a:lnTlToBr>
                    <a:lnBlToTr>
                      <a:noFill/>
                    </a:lnBlToTr>
                    <a:noFill/>
                  </a:tcPr>
                </a:tc>
              </a:tr>
            </a:tbl>
          </a:graphicData>
        </a:graphic>
      </p:graphicFrame>
      <p:pic>
        <p:nvPicPr>
          <p:cNvPr id="753677" name="Picture 13" descr="spacer"/>
          <p:cNvPicPr>
            <a:picLocks noChangeAspect="1" noChangeArrowheads="1"/>
          </p:cNvPicPr>
          <p:nvPr/>
        </p:nvPicPr>
        <p:blipFill>
          <a:blip r:embed="rId2"/>
          <a:srcRect/>
          <a:stretch>
            <a:fillRect/>
          </a:stretch>
        </p:blipFill>
        <p:spPr bwMode="auto">
          <a:xfrm>
            <a:off x="5480979" y="1968900"/>
            <a:ext cx="10319" cy="10319"/>
          </a:xfrm>
          <a:prstGeom prst="rect">
            <a:avLst/>
          </a:prstGeom>
          <a:noFill/>
        </p:spPr>
      </p:pic>
      <p:pic>
        <p:nvPicPr>
          <p:cNvPr id="753678" name="Picture 14" descr="spacer"/>
          <p:cNvPicPr>
            <a:picLocks noChangeAspect="1" noChangeArrowheads="1"/>
          </p:cNvPicPr>
          <p:nvPr/>
        </p:nvPicPr>
        <p:blipFill>
          <a:blip r:embed="rId2"/>
          <a:srcRect/>
          <a:stretch>
            <a:fillRect/>
          </a:stretch>
        </p:blipFill>
        <p:spPr bwMode="auto">
          <a:xfrm>
            <a:off x="5480979" y="3903665"/>
            <a:ext cx="10319" cy="10319"/>
          </a:xfrm>
          <a:prstGeom prst="rect">
            <a:avLst/>
          </a:prstGeom>
          <a:noFill/>
        </p:spPr>
      </p:pic>
      <p:pic>
        <p:nvPicPr>
          <p:cNvPr id="753679" name="Picture 15" descr="spacer"/>
          <p:cNvPicPr>
            <a:picLocks noChangeAspect="1" noChangeArrowheads="1"/>
          </p:cNvPicPr>
          <p:nvPr/>
        </p:nvPicPr>
        <p:blipFill>
          <a:blip r:embed="rId2"/>
          <a:srcRect/>
          <a:stretch>
            <a:fillRect/>
          </a:stretch>
        </p:blipFill>
        <p:spPr bwMode="auto">
          <a:xfrm>
            <a:off x="5470660" y="2710130"/>
            <a:ext cx="10319" cy="10319"/>
          </a:xfrm>
          <a:prstGeom prst="rect">
            <a:avLst/>
          </a:prstGeom>
          <a:noFill/>
        </p:spPr>
      </p:pic>
      <p:pic>
        <p:nvPicPr>
          <p:cNvPr id="753680" name="Picture 16" descr="spacer"/>
          <p:cNvPicPr>
            <a:picLocks noChangeAspect="1" noChangeArrowheads="1"/>
          </p:cNvPicPr>
          <p:nvPr/>
        </p:nvPicPr>
        <p:blipFill>
          <a:blip r:embed="rId2"/>
          <a:srcRect/>
          <a:stretch>
            <a:fillRect/>
          </a:stretch>
        </p:blipFill>
        <p:spPr bwMode="auto">
          <a:xfrm>
            <a:off x="4204894" y="3729967"/>
            <a:ext cx="10319" cy="10319"/>
          </a:xfrm>
          <a:prstGeom prst="rect">
            <a:avLst/>
          </a:prstGeom>
          <a:noFill/>
        </p:spPr>
      </p:pic>
      <p:sp>
        <p:nvSpPr>
          <p:cNvPr id="10" name="Rectangle 311"/>
          <p:cNvSpPr>
            <a:spLocks noChangeArrowheads="1"/>
          </p:cNvSpPr>
          <p:nvPr/>
        </p:nvSpPr>
        <p:spPr bwMode="auto">
          <a:xfrm>
            <a:off x="166654" y="285728"/>
            <a:ext cx="9204325" cy="375809"/>
          </a:xfrm>
          <a:prstGeom prst="rect">
            <a:avLst/>
          </a:prstGeom>
          <a:noFill/>
          <a:ln w="9525">
            <a:noFill/>
            <a:miter lim="800000"/>
            <a:headEnd/>
            <a:tailEnd/>
          </a:ln>
          <a:effectLst/>
        </p:spPr>
        <p:txBody>
          <a:bodyPr anchor="ctr">
            <a:spAutoFit/>
          </a:bodyPr>
          <a:lstStyle/>
          <a:p>
            <a:pPr rtl="1">
              <a:lnSpc>
                <a:spcPct val="80000"/>
              </a:lnSpc>
            </a:pPr>
            <a:r>
              <a:rPr lang="fa-IR" altLang="zh-CN" sz="2167" dirty="0" smtClean="0">
                <a:solidFill>
                  <a:srgbClr val="800000"/>
                </a:solidFill>
                <a:latin typeface="Verdana" pitchFamily="34" charset="0"/>
                <a:ea typeface="SimSun" pitchFamily="2" charset="-122"/>
                <a:cs typeface="B Titr" pitchFamily="2" charset="-78"/>
              </a:rPr>
              <a:t>ادامه ...</a:t>
            </a:r>
            <a:endParaRPr lang="fa-IR" altLang="zh-CN" sz="2167" dirty="0">
              <a:solidFill>
                <a:srgbClr val="800000"/>
              </a:solidFill>
              <a:latin typeface="Verdana" pitchFamily="34" charset="0"/>
              <a:ea typeface="SimSun" pitchFamily="2" charset="-122"/>
              <a:cs typeface="B Titr" pitchFamily="2" charset="-78"/>
            </a:endParaRPr>
          </a:p>
        </p:txBody>
      </p:sp>
      <p:graphicFrame>
        <p:nvGraphicFramePr>
          <p:cNvPr id="13" name="Table 12"/>
          <p:cNvGraphicFramePr>
            <a:graphicFrameLocks noGrp="1"/>
          </p:cNvGraphicFramePr>
          <p:nvPr>
            <p:extLst>
              <p:ext uri="{D42A27DB-BD31-4B8C-83A1-F6EECF244321}">
                <p14:modId xmlns:p14="http://schemas.microsoft.com/office/powerpoint/2010/main" val="1107272237"/>
              </p:ext>
            </p:extLst>
          </p:nvPr>
        </p:nvGraphicFramePr>
        <p:xfrm>
          <a:off x="431832" y="857232"/>
          <a:ext cx="9031905" cy="4901960"/>
        </p:xfrm>
        <a:graphic>
          <a:graphicData uri="http://schemas.openxmlformats.org/drawingml/2006/table">
            <a:tbl>
              <a:tblPr rtl="1" firstRow="1" bandRow="1">
                <a:tableStyleId>{5C22544A-7EE6-4342-B048-85BDC9FD1C3A}</a:tableStyleId>
              </a:tblPr>
              <a:tblGrid>
                <a:gridCol w="909007"/>
                <a:gridCol w="1027166"/>
                <a:gridCol w="1073144"/>
                <a:gridCol w="892696"/>
                <a:gridCol w="4154646"/>
                <a:gridCol w="975246"/>
              </a:tblGrid>
              <a:tr h="500066">
                <a:tc>
                  <a:txBody>
                    <a:bodyPr/>
                    <a:lstStyle/>
                    <a:p>
                      <a:pPr algn="ctr" rtl="1"/>
                      <a:r>
                        <a:rPr lang="fa-IR" sz="1700" dirty="0" smtClean="0">
                          <a:solidFill>
                            <a:schemeClr val="tx1"/>
                          </a:solidFill>
                          <a:cs typeface="+mj-cs"/>
                        </a:rPr>
                        <a:t>کشور</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بانک مشترک</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روابط کارگزاری</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بانک</a:t>
                      </a:r>
                      <a:r>
                        <a:rPr lang="fa-IR" sz="1700" baseline="0" dirty="0" smtClean="0">
                          <a:solidFill>
                            <a:schemeClr val="tx1"/>
                          </a:solidFill>
                          <a:cs typeface="+mj-cs"/>
                        </a:rPr>
                        <a:t> ایرانی </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بانک طرف مقابل</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توضیحات</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0132">
                <a:tc>
                  <a:txBody>
                    <a:bodyPr/>
                    <a:lstStyle/>
                    <a:p>
                      <a:pPr algn="ctr">
                        <a:lnSpc>
                          <a:spcPct val="115000"/>
                        </a:lnSpc>
                        <a:spcAft>
                          <a:spcPts val="0"/>
                        </a:spcAft>
                        <a:tabLst>
                          <a:tab pos="219075" algn="l"/>
                          <a:tab pos="426085" algn="ctr"/>
                        </a:tabLst>
                      </a:pPr>
                      <a:r>
                        <a:rPr lang="ar-SA" sz="1800" b="1" dirty="0" smtClean="0">
                          <a:latin typeface="Calibri"/>
                          <a:ea typeface="Calibri"/>
                          <a:cs typeface="+mj-cs"/>
                        </a:rPr>
                        <a:t>سنگال </a:t>
                      </a:r>
                      <a:endParaRPr lang="en-US" sz="1800" dirty="0">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latin typeface="Calibri"/>
                          <a:ea typeface="Calibri"/>
                          <a:cs typeface="B Nazanin"/>
                          <a:sym typeface="Wingdings 2"/>
                        </a:rPr>
                        <a:t></a:t>
                      </a:r>
                      <a:endParaRPr lang="en-US" sz="11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gn="justLow" rtl="0">
                        <a:lnSpc>
                          <a:spcPct val="85000"/>
                        </a:lnSpc>
                        <a:spcAft>
                          <a:spcPts val="0"/>
                        </a:spcAft>
                        <a:buFont typeface="Times New Roman"/>
                        <a:buNone/>
                        <a:tabLst>
                          <a:tab pos="457200" algn="l"/>
                        </a:tabLst>
                      </a:pPr>
                      <a:endParaRPr lang="en-US" sz="1400" b="1" dirty="0" smtClean="0">
                        <a:latin typeface="Arial" pitchFamily="34" charset="0"/>
                        <a:ea typeface="Times New Roman"/>
                        <a:cs typeface="Andalus" pitchFamily="2" charset="-78"/>
                      </a:endParaRPr>
                    </a:p>
                    <a:p>
                      <a:pPr marL="342900" lvl="0" indent="-342900" algn="justLow" rtl="0">
                        <a:lnSpc>
                          <a:spcPct val="85000"/>
                        </a:lnSpc>
                        <a:spcAft>
                          <a:spcPts val="0"/>
                        </a:spcAft>
                        <a:buFont typeface="Times New Roman"/>
                        <a:buNone/>
                        <a:tabLst>
                          <a:tab pos="457200" algn="l"/>
                        </a:tabLst>
                      </a:pPr>
                      <a:r>
                        <a:rPr lang="en-US" sz="1400" b="1" dirty="0" smtClean="0">
                          <a:latin typeface="Arial" pitchFamily="34" charset="0"/>
                          <a:ea typeface="Times New Roman"/>
                          <a:cs typeface="Andalus" pitchFamily="2" charset="-78"/>
                        </a:rPr>
                        <a:t>- </a:t>
                      </a:r>
                      <a:r>
                        <a:rPr lang="en-US" sz="1400" b="1" dirty="0" err="1" smtClean="0">
                          <a:latin typeface="Arial" pitchFamily="34" charset="0"/>
                          <a:ea typeface="Times New Roman"/>
                          <a:cs typeface="Andalus" pitchFamily="2" charset="-78"/>
                        </a:rPr>
                        <a:t>Afrique</a:t>
                      </a:r>
                      <a:r>
                        <a:rPr lang="en-US" sz="1400" b="1" dirty="0" smtClean="0">
                          <a:latin typeface="Arial" pitchFamily="34" charset="0"/>
                          <a:ea typeface="Times New Roman"/>
                          <a:cs typeface="Andalus" pitchFamily="2" charset="-78"/>
                        </a:rPr>
                        <a:t> </a:t>
                      </a:r>
                      <a:r>
                        <a:rPr lang="en-US" sz="1400" b="1" dirty="0">
                          <a:latin typeface="Arial" pitchFamily="34" charset="0"/>
                          <a:ea typeface="Times New Roman"/>
                          <a:cs typeface="Andalus" pitchFamily="2" charset="-78"/>
                        </a:rPr>
                        <a:t>Occidental </a:t>
                      </a:r>
                    </a:p>
                    <a:p>
                      <a:pPr marL="342900" lvl="0" indent="-342900" algn="justLow">
                        <a:lnSpc>
                          <a:spcPct val="85000"/>
                        </a:lnSpc>
                        <a:spcAft>
                          <a:spcPts val="0"/>
                        </a:spcAft>
                        <a:buFont typeface="Times New Roman"/>
                        <a:buNone/>
                        <a:tabLst>
                          <a:tab pos="457200" algn="l"/>
                        </a:tabLst>
                      </a:pPr>
                      <a:r>
                        <a:rPr lang="fr-FR" sz="1400" b="1" dirty="0" smtClean="0">
                          <a:latin typeface="Arial" pitchFamily="34" charset="0"/>
                          <a:ea typeface="Times New Roman"/>
                          <a:cs typeface="Andalus" pitchFamily="2" charset="-78"/>
                        </a:rPr>
                        <a:t>-Société Générale de</a:t>
                      </a:r>
                      <a:r>
                        <a:rPr lang="fr-FR" sz="1400" b="1" baseline="0" dirty="0" smtClean="0">
                          <a:latin typeface="Arial" pitchFamily="34" charset="0"/>
                          <a:ea typeface="Times New Roman"/>
                          <a:cs typeface="Andalus" pitchFamily="2" charset="-78"/>
                        </a:rPr>
                        <a:t> </a:t>
                      </a:r>
                      <a:r>
                        <a:rPr lang="fr-FR" sz="1400" b="1" dirty="0" smtClean="0">
                          <a:latin typeface="Arial" pitchFamily="34" charset="0"/>
                          <a:ea typeface="Times New Roman"/>
                          <a:cs typeface="Andalus" pitchFamily="2" charset="-78"/>
                        </a:rPr>
                        <a:t>Banques au Sénégal</a:t>
                      </a:r>
                      <a:endParaRPr lang="en-US" sz="1400" b="1" dirty="0">
                        <a:latin typeface="Arial" pitchFamily="34" charset="0"/>
                        <a:ea typeface="Times New Roman"/>
                        <a:cs typeface="Andalus" pitchFamily="2" charset="-78"/>
                      </a:endParaRPr>
                    </a:p>
                    <a:p>
                      <a:pPr marL="342900" lvl="0" indent="-342900" algn="justLow">
                        <a:lnSpc>
                          <a:spcPct val="85000"/>
                        </a:lnSpc>
                        <a:spcAft>
                          <a:spcPts val="0"/>
                        </a:spcAft>
                        <a:buFont typeface="Times New Roman"/>
                        <a:buNone/>
                        <a:tabLst>
                          <a:tab pos="457200" algn="l"/>
                        </a:tabLst>
                      </a:pPr>
                      <a:r>
                        <a:rPr lang="fr-FR" sz="1400" b="1" dirty="0" smtClean="0">
                          <a:latin typeface="Arial" pitchFamily="34" charset="0"/>
                          <a:ea typeface="Times New Roman"/>
                          <a:cs typeface="Andalus" pitchFamily="2" charset="-78"/>
                        </a:rPr>
                        <a:t>-Compagnie </a:t>
                      </a:r>
                      <a:r>
                        <a:rPr lang="fr-FR" sz="1400" b="1" dirty="0">
                          <a:latin typeface="Arial" pitchFamily="34" charset="0"/>
                          <a:ea typeface="Times New Roman"/>
                          <a:cs typeface="Andalus" pitchFamily="2" charset="-78"/>
                        </a:rPr>
                        <a:t>Bancaire de </a:t>
                      </a:r>
                      <a:r>
                        <a:rPr lang="fr-FR" sz="1400" b="1" dirty="0" smtClean="0">
                          <a:latin typeface="Arial" pitchFamily="34" charset="0"/>
                          <a:ea typeface="Times New Roman"/>
                          <a:cs typeface="Andalus" pitchFamily="2" charset="-78"/>
                        </a:rPr>
                        <a:t>I’ Afrique </a:t>
                      </a:r>
                      <a:r>
                        <a:rPr lang="fr-FR" sz="1400" b="1" dirty="0">
                          <a:latin typeface="Arial" pitchFamily="34" charset="0"/>
                          <a:ea typeface="Times New Roman"/>
                          <a:cs typeface="Andalus" pitchFamily="2" charset="-78"/>
                        </a:rPr>
                        <a:t>Occidentale</a:t>
                      </a:r>
                      <a:endParaRPr lang="en-US" sz="1400" b="1" dirty="0">
                        <a:latin typeface="Arial" pitchFamily="34" charset="0"/>
                        <a:ea typeface="Times New Roman"/>
                        <a:cs typeface="Andalus" pitchFamily="2" charset="-78"/>
                      </a:endParaRPr>
                    </a:p>
                    <a:p>
                      <a:pPr marL="342900" lvl="0" indent="-342900" algn="justLow">
                        <a:lnSpc>
                          <a:spcPct val="85000"/>
                        </a:lnSpc>
                        <a:spcAft>
                          <a:spcPts val="0"/>
                        </a:spcAft>
                        <a:buFont typeface="Times New Roman"/>
                        <a:buNone/>
                        <a:tabLst>
                          <a:tab pos="457200" algn="l"/>
                        </a:tabLst>
                      </a:pPr>
                      <a:r>
                        <a:rPr lang="fr-FR" sz="1400" b="1" dirty="0" smtClean="0">
                          <a:latin typeface="Arial" pitchFamily="34" charset="0"/>
                          <a:ea typeface="Times New Roman"/>
                          <a:cs typeface="Andalus" pitchFamily="2" charset="-78"/>
                        </a:rPr>
                        <a:t>-Banque </a:t>
                      </a:r>
                      <a:r>
                        <a:rPr lang="fr-FR" sz="1400" b="1" dirty="0">
                          <a:latin typeface="Arial" pitchFamily="34" charset="0"/>
                          <a:ea typeface="Times New Roman"/>
                          <a:cs typeface="Andalus" pitchFamily="2" charset="-78"/>
                        </a:rPr>
                        <a:t>International Pour Le Commerce et </a:t>
                      </a:r>
                      <a:r>
                        <a:rPr lang="fr-FR" sz="1400" b="1" dirty="0" smtClean="0">
                          <a:latin typeface="Arial" pitchFamily="34" charset="0"/>
                          <a:ea typeface="Times New Roman"/>
                          <a:cs typeface="Andalus" pitchFamily="2" charset="-78"/>
                        </a:rPr>
                        <a:t>I' Industrie </a:t>
                      </a:r>
                      <a:r>
                        <a:rPr lang="fr-FR" sz="1400" b="1" dirty="0">
                          <a:latin typeface="Arial" pitchFamily="34" charset="0"/>
                          <a:ea typeface="Times New Roman"/>
                          <a:cs typeface="Andalus" pitchFamily="2" charset="-78"/>
                        </a:rPr>
                        <a:t>du </a:t>
                      </a:r>
                      <a:r>
                        <a:rPr lang="fr-FR" sz="1400" b="1" dirty="0" smtClean="0">
                          <a:latin typeface="Arial" pitchFamily="34" charset="0"/>
                          <a:ea typeface="Times New Roman"/>
                          <a:cs typeface="Andalus" pitchFamily="2" charset="-78"/>
                        </a:rPr>
                        <a:t>Sénégal</a:t>
                      </a:r>
                      <a:endParaRPr lang="en-US" sz="1400" b="1" dirty="0">
                        <a:latin typeface="Arial" pitchFamily="34" charset="0"/>
                        <a:ea typeface="Times New Roman"/>
                        <a:cs typeface="Andalus"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400" dirty="0" smtClean="0">
                          <a:solidFill>
                            <a:schemeClr val="tx1"/>
                          </a:solidFill>
                        </a:rPr>
                        <a:t>بدلیل تحریم غیرفعال میباشند</a:t>
                      </a:r>
                      <a:endParaRPr lang="fa-I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0132">
                <a:tc>
                  <a:txBody>
                    <a:bodyPr/>
                    <a:lstStyle/>
                    <a:p>
                      <a:pPr algn="ctr">
                        <a:lnSpc>
                          <a:spcPct val="115000"/>
                        </a:lnSpc>
                        <a:spcAft>
                          <a:spcPts val="0"/>
                        </a:spcAft>
                      </a:pPr>
                      <a:r>
                        <a:rPr lang="ar-SA" sz="1800" b="1" dirty="0">
                          <a:latin typeface="Calibri"/>
                          <a:ea typeface="Calibri"/>
                          <a:cs typeface="+mj-cs"/>
                        </a:rPr>
                        <a:t>کنیا</a:t>
                      </a:r>
                      <a:endParaRPr lang="en-US" sz="1800" dirty="0">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latin typeface="Calibri"/>
                          <a:ea typeface="Calibri"/>
                          <a:cs typeface="B Nazanin"/>
                          <a:sym typeface="Wingdings 2"/>
                        </a:rPr>
                        <a:t></a:t>
                      </a:r>
                      <a:endParaRPr lang="en-US" sz="11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400" b="1" dirty="0" smtClean="0">
                          <a:latin typeface="Arial" pitchFamily="34" charset="0"/>
                          <a:ea typeface="Calibri"/>
                          <a:cs typeface="Andalus" pitchFamily="2" charset="-78"/>
                        </a:rPr>
                        <a:t>-First </a:t>
                      </a:r>
                      <a:r>
                        <a:rPr lang="en-US" sz="1400" b="1" dirty="0">
                          <a:latin typeface="Arial" pitchFamily="34" charset="0"/>
                          <a:ea typeface="Calibri"/>
                          <a:cs typeface="Andalus" pitchFamily="2" charset="-78"/>
                        </a:rPr>
                        <a:t>American Bank of Kenya Ltd.</a:t>
                      </a:r>
                    </a:p>
                    <a:p>
                      <a:pPr>
                        <a:lnSpc>
                          <a:spcPct val="115000"/>
                        </a:lnSpc>
                        <a:spcAft>
                          <a:spcPts val="0"/>
                        </a:spcAft>
                      </a:pPr>
                      <a:r>
                        <a:rPr lang="en-US" sz="1400" b="1" dirty="0" smtClean="0">
                          <a:latin typeface="Arial" pitchFamily="34" charset="0"/>
                          <a:ea typeface="Calibri"/>
                          <a:cs typeface="Andalus" pitchFamily="2" charset="-78"/>
                        </a:rPr>
                        <a:t>-Kenya Commercial </a:t>
                      </a:r>
                      <a:r>
                        <a:rPr lang="en-US" sz="1400" b="1" dirty="0">
                          <a:latin typeface="Arial" pitchFamily="34" charset="0"/>
                          <a:ea typeface="Calibri"/>
                          <a:cs typeface="Andalus" pitchFamily="2" charset="-78"/>
                        </a:rPr>
                        <a:t>Bank Limited.</a:t>
                      </a:r>
                    </a:p>
                    <a:p>
                      <a:pPr>
                        <a:lnSpc>
                          <a:spcPct val="115000"/>
                        </a:lnSpc>
                        <a:spcAft>
                          <a:spcPts val="0"/>
                        </a:spcAft>
                      </a:pPr>
                      <a:r>
                        <a:rPr lang="en-US" sz="1400" b="1" dirty="0" smtClean="0">
                          <a:latin typeface="Arial" pitchFamily="34" charset="0"/>
                          <a:ea typeface="Calibri"/>
                          <a:cs typeface="Andalus" pitchFamily="2" charset="-78"/>
                        </a:rPr>
                        <a:t>-Standard </a:t>
                      </a:r>
                      <a:r>
                        <a:rPr lang="en-US" sz="1400" b="1" dirty="0">
                          <a:latin typeface="Arial" pitchFamily="34" charset="0"/>
                          <a:ea typeface="Calibri"/>
                          <a:cs typeface="Andalus" pitchFamily="2" charset="-78"/>
                        </a:rPr>
                        <a:t>Chartered Bank., Kenya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400" dirty="0" smtClean="0">
                          <a:solidFill>
                            <a:schemeClr val="tx1"/>
                          </a:solidFill>
                        </a:rPr>
                        <a:t>بدلیل تحریم غیرفعال میباشند</a:t>
                      </a:r>
                      <a:endParaRPr lang="fa-I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0132">
                <a:tc>
                  <a:txBody>
                    <a:bodyPr/>
                    <a:lstStyle/>
                    <a:p>
                      <a:pPr algn="ctr">
                        <a:lnSpc>
                          <a:spcPct val="115000"/>
                        </a:lnSpc>
                        <a:spcAft>
                          <a:spcPts val="0"/>
                        </a:spcAft>
                      </a:pPr>
                      <a:r>
                        <a:rPr lang="ar-SA" sz="1800" b="1" dirty="0">
                          <a:latin typeface="Calibri"/>
                          <a:ea typeface="Calibri"/>
                          <a:cs typeface="+mj-cs"/>
                        </a:rPr>
                        <a:t>نیجریه </a:t>
                      </a:r>
                      <a:endParaRPr lang="en-US" sz="1800" dirty="0">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latin typeface="Calibri"/>
                          <a:ea typeface="Calibri"/>
                          <a:cs typeface="B Nazanin"/>
                          <a:sym typeface="Wingdings 2"/>
                        </a:rPr>
                        <a:t></a:t>
                      </a:r>
                      <a:endParaRPr lang="en-US" sz="11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400" b="1" dirty="0" smtClean="0">
                          <a:latin typeface="Arial" pitchFamily="34" charset="0"/>
                          <a:ea typeface="Calibri"/>
                          <a:cs typeface="Andalus" pitchFamily="2" charset="-78"/>
                        </a:rPr>
                        <a:t>-union </a:t>
                      </a:r>
                      <a:r>
                        <a:rPr lang="en-US" sz="1400" b="1" dirty="0">
                          <a:latin typeface="Arial" pitchFamily="34" charset="0"/>
                          <a:ea typeface="Calibri"/>
                          <a:cs typeface="Andalus" pitchFamily="2" charset="-78"/>
                        </a:rPr>
                        <a:t>Bank of  Nigeria</a:t>
                      </a:r>
                    </a:p>
                    <a:p>
                      <a:pPr>
                        <a:lnSpc>
                          <a:spcPct val="115000"/>
                        </a:lnSpc>
                        <a:spcAft>
                          <a:spcPts val="0"/>
                        </a:spcAft>
                      </a:pPr>
                      <a:r>
                        <a:rPr lang="en-US" sz="1400" b="1" dirty="0" smtClean="0">
                          <a:latin typeface="Arial" pitchFamily="34" charset="0"/>
                          <a:ea typeface="Calibri"/>
                          <a:cs typeface="Andalus" pitchFamily="2" charset="-78"/>
                        </a:rPr>
                        <a:t>-United </a:t>
                      </a:r>
                      <a:r>
                        <a:rPr lang="en-US" sz="1400" b="1" dirty="0">
                          <a:latin typeface="Arial" pitchFamily="34" charset="0"/>
                          <a:ea typeface="Calibri"/>
                          <a:cs typeface="Andalus" pitchFamily="2" charset="-78"/>
                        </a:rPr>
                        <a:t>Bank For African PLC</a:t>
                      </a:r>
                    </a:p>
                    <a:p>
                      <a:pPr>
                        <a:lnSpc>
                          <a:spcPct val="115000"/>
                        </a:lnSpc>
                        <a:spcAft>
                          <a:spcPts val="0"/>
                        </a:spcAft>
                      </a:pPr>
                      <a:r>
                        <a:rPr lang="en-US" sz="1400" b="1" dirty="0" smtClean="0">
                          <a:latin typeface="Arial" pitchFamily="34" charset="0"/>
                          <a:ea typeface="Calibri"/>
                          <a:cs typeface="Andalus" pitchFamily="2" charset="-78"/>
                        </a:rPr>
                        <a:t>-Zenith </a:t>
                      </a:r>
                      <a:r>
                        <a:rPr lang="en-US" sz="1400" b="1" dirty="0">
                          <a:latin typeface="Arial" pitchFamily="34" charset="0"/>
                          <a:ea typeface="Calibri"/>
                          <a:cs typeface="Andalus" pitchFamily="2" charset="-78"/>
                        </a:rPr>
                        <a:t>Bank</a:t>
                      </a:r>
                    </a:p>
                    <a:p>
                      <a:pPr>
                        <a:lnSpc>
                          <a:spcPct val="115000"/>
                        </a:lnSpc>
                        <a:spcAft>
                          <a:spcPts val="0"/>
                        </a:spcAft>
                      </a:pPr>
                      <a:r>
                        <a:rPr lang="en-US" sz="1400" b="1" dirty="0">
                          <a:latin typeface="Arial" pitchFamily="34" charset="0"/>
                          <a:ea typeface="Calibri"/>
                          <a:cs typeface="Andalus" pitchFamily="2" charset="-78"/>
                        </a:rPr>
                        <a:t>First Bank Of  Nigeria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400" dirty="0" smtClean="0">
                          <a:solidFill>
                            <a:schemeClr val="tx1"/>
                          </a:solidFill>
                        </a:rPr>
                        <a:t>بدلیل تحریم غیرفعال میباشند</a:t>
                      </a:r>
                      <a:endParaRPr lang="fa-I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2423">
                <a:tc>
                  <a:txBody>
                    <a:bodyPr/>
                    <a:lstStyle/>
                    <a:p>
                      <a:pPr algn="ctr">
                        <a:lnSpc>
                          <a:spcPct val="115000"/>
                        </a:lnSpc>
                        <a:spcAft>
                          <a:spcPts val="0"/>
                        </a:spcAft>
                      </a:pPr>
                      <a:r>
                        <a:rPr lang="ar-SA" sz="1800" b="1" dirty="0">
                          <a:latin typeface="Calibri"/>
                          <a:ea typeface="Calibri"/>
                          <a:cs typeface="+mj-cs"/>
                        </a:rPr>
                        <a:t>مالی</a:t>
                      </a:r>
                      <a:endParaRPr lang="en-US" sz="1800" dirty="0">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latin typeface="Calibri"/>
                          <a:ea typeface="Calibri"/>
                          <a:cs typeface="B Nazanin"/>
                          <a:sym typeface="Wingdings 2"/>
                        </a:rPr>
                        <a:t></a:t>
                      </a:r>
                      <a:endParaRPr lang="en-US" sz="11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dirty="0" smtClean="0">
                          <a:solidFill>
                            <a:schemeClr val="tx1"/>
                          </a:solidFill>
                        </a:rPr>
                        <a:t>-</a:t>
                      </a:r>
                      <a:endParaRPr lang="fa-I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lnSpc>
                          <a:spcPct val="115000"/>
                        </a:lnSpc>
                        <a:spcAft>
                          <a:spcPts val="0"/>
                        </a:spcAft>
                      </a:pPr>
                      <a:r>
                        <a:rPr lang="ar-SA" sz="1400" b="1" dirty="0" smtClean="0">
                          <a:latin typeface="Arial" pitchFamily="34" charset="0"/>
                          <a:ea typeface="Calibri"/>
                          <a:cs typeface="Andalus" pitchFamily="2" charset="-78"/>
                        </a:rPr>
                        <a:t>-</a:t>
                      </a:r>
                      <a:r>
                        <a:rPr lang="en-US" sz="1400" b="1" dirty="0" smtClean="0">
                          <a:latin typeface="Arial" pitchFamily="34" charset="0"/>
                          <a:ea typeface="Calibri"/>
                          <a:cs typeface="Andalus" pitchFamily="2" charset="-78"/>
                        </a:rPr>
                        <a:t>-</a:t>
                      </a:r>
                      <a:r>
                        <a:rPr lang="en-US" sz="1400" b="1" dirty="0" err="1" smtClean="0">
                          <a:latin typeface="Arial" pitchFamily="34" charset="0"/>
                          <a:ea typeface="Calibri"/>
                          <a:cs typeface="Andalus" pitchFamily="2" charset="-78"/>
                        </a:rPr>
                        <a:t>Banquedeihabita</a:t>
                      </a:r>
                      <a:r>
                        <a:rPr lang="en-US" sz="1400" b="1" dirty="0" smtClean="0">
                          <a:latin typeface="Arial" pitchFamily="34" charset="0"/>
                          <a:ea typeface="Calibri"/>
                          <a:cs typeface="Andalus" pitchFamily="2" charset="-78"/>
                        </a:rPr>
                        <a:t> </a:t>
                      </a:r>
                      <a:r>
                        <a:rPr lang="en-US" sz="1400" b="1" dirty="0">
                          <a:latin typeface="Arial" pitchFamily="34" charset="0"/>
                          <a:ea typeface="Calibri"/>
                          <a:cs typeface="Andalus" pitchFamily="2" charset="-78"/>
                        </a:rPr>
                        <a:t>du </a:t>
                      </a:r>
                      <a:r>
                        <a:rPr lang="en-US" sz="1400" b="1" dirty="0" err="1" smtClean="0">
                          <a:latin typeface="Arial" pitchFamily="34" charset="0"/>
                          <a:ea typeface="Calibri"/>
                          <a:cs typeface="Andalus" pitchFamily="2" charset="-78"/>
                        </a:rPr>
                        <a:t>mali</a:t>
                      </a:r>
                      <a:endParaRPr lang="en-US" sz="1400" b="1" dirty="0">
                        <a:latin typeface="Arial" pitchFamily="34" charset="0"/>
                        <a:ea typeface="Calibri"/>
                        <a:cs typeface="Andalus"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90570" rtl="1" eaLnBrk="1" fontAlgn="auto" latinLnBrk="0" hangingPunct="1">
                        <a:lnSpc>
                          <a:spcPct val="100000"/>
                        </a:lnSpc>
                        <a:spcBef>
                          <a:spcPts val="0"/>
                        </a:spcBef>
                        <a:spcAft>
                          <a:spcPts val="0"/>
                        </a:spcAft>
                        <a:buClrTx/>
                        <a:buSzTx/>
                        <a:buFontTx/>
                        <a:buNone/>
                        <a:tabLst/>
                        <a:defRPr/>
                      </a:pPr>
                      <a:r>
                        <a:rPr lang="fa-IR" sz="1400" dirty="0" smtClean="0">
                          <a:solidFill>
                            <a:schemeClr val="tx1"/>
                          </a:solidFill>
                        </a:rPr>
                        <a:t>بدلیل تحریم غیرفعال میباشند</a:t>
                      </a:r>
                      <a:endParaRPr lang="fa-I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spd="slow">
    <p:split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3666" name="Group 2"/>
          <p:cNvGraphicFramePr>
            <a:graphicFrameLocks noGrp="1"/>
          </p:cNvGraphicFramePr>
          <p:nvPr/>
        </p:nvGraphicFramePr>
        <p:xfrm>
          <a:off x="4098264" y="4808273"/>
          <a:ext cx="791105" cy="1122680"/>
        </p:xfrm>
        <a:graphic>
          <a:graphicData uri="http://schemas.openxmlformats.org/drawingml/2006/table">
            <a:tbl>
              <a:tblPr/>
              <a:tblGrid>
                <a:gridCol w="263128"/>
                <a:gridCol w="263129"/>
                <a:gridCol w="264848"/>
              </a:tblGrid>
              <a:tr h="561340">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cap="flat">
                      <a:noFill/>
                    </a:lnT>
                    <a:lnB>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cap="flat">
                      <a:noFill/>
                    </a:lnT>
                    <a:lnB>
                      <a:noFill/>
                    </a:lnB>
                    <a:lnTlToBr>
                      <a:noFill/>
                    </a:lnTlToBr>
                    <a:lnBlToTr>
                      <a:noFill/>
                    </a:lnBlToTr>
                    <a:noFill/>
                  </a:tcPr>
                </a:tc>
              </a:tr>
              <a:tr h="561340">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a:noFill/>
                    </a:lnT>
                    <a:lnB cap="flat">
                      <a:noFill/>
                    </a:lnB>
                    <a:lnTlToBr>
                      <a:noFill/>
                    </a:lnTlToBr>
                    <a:lnBlToTr>
                      <a:noFill/>
                    </a:lnBlToTr>
                    <a:noFill/>
                  </a:tcPr>
                </a:tc>
              </a:tr>
            </a:tbl>
          </a:graphicData>
        </a:graphic>
      </p:graphicFrame>
      <p:pic>
        <p:nvPicPr>
          <p:cNvPr id="753677" name="Picture 13" descr="spacer"/>
          <p:cNvPicPr>
            <a:picLocks noChangeAspect="1" noChangeArrowheads="1"/>
          </p:cNvPicPr>
          <p:nvPr/>
        </p:nvPicPr>
        <p:blipFill>
          <a:blip r:embed="rId2"/>
          <a:srcRect/>
          <a:stretch>
            <a:fillRect/>
          </a:stretch>
        </p:blipFill>
        <p:spPr bwMode="auto">
          <a:xfrm>
            <a:off x="5480979" y="1968900"/>
            <a:ext cx="10319" cy="10319"/>
          </a:xfrm>
          <a:prstGeom prst="rect">
            <a:avLst/>
          </a:prstGeom>
          <a:noFill/>
        </p:spPr>
      </p:pic>
      <p:pic>
        <p:nvPicPr>
          <p:cNvPr id="753678" name="Picture 14" descr="spacer"/>
          <p:cNvPicPr>
            <a:picLocks noChangeAspect="1" noChangeArrowheads="1"/>
          </p:cNvPicPr>
          <p:nvPr/>
        </p:nvPicPr>
        <p:blipFill>
          <a:blip r:embed="rId2"/>
          <a:srcRect/>
          <a:stretch>
            <a:fillRect/>
          </a:stretch>
        </p:blipFill>
        <p:spPr bwMode="auto">
          <a:xfrm>
            <a:off x="5480979" y="3903665"/>
            <a:ext cx="10319" cy="10319"/>
          </a:xfrm>
          <a:prstGeom prst="rect">
            <a:avLst/>
          </a:prstGeom>
          <a:noFill/>
        </p:spPr>
      </p:pic>
      <p:pic>
        <p:nvPicPr>
          <p:cNvPr id="753679" name="Picture 15" descr="spacer"/>
          <p:cNvPicPr>
            <a:picLocks noChangeAspect="1" noChangeArrowheads="1"/>
          </p:cNvPicPr>
          <p:nvPr/>
        </p:nvPicPr>
        <p:blipFill>
          <a:blip r:embed="rId2"/>
          <a:srcRect/>
          <a:stretch>
            <a:fillRect/>
          </a:stretch>
        </p:blipFill>
        <p:spPr bwMode="auto">
          <a:xfrm>
            <a:off x="5470660" y="2710130"/>
            <a:ext cx="10319" cy="10319"/>
          </a:xfrm>
          <a:prstGeom prst="rect">
            <a:avLst/>
          </a:prstGeom>
          <a:noFill/>
        </p:spPr>
      </p:pic>
      <p:pic>
        <p:nvPicPr>
          <p:cNvPr id="753680" name="Picture 16" descr="spacer"/>
          <p:cNvPicPr>
            <a:picLocks noChangeAspect="1" noChangeArrowheads="1"/>
          </p:cNvPicPr>
          <p:nvPr/>
        </p:nvPicPr>
        <p:blipFill>
          <a:blip r:embed="rId2"/>
          <a:srcRect/>
          <a:stretch>
            <a:fillRect/>
          </a:stretch>
        </p:blipFill>
        <p:spPr bwMode="auto">
          <a:xfrm>
            <a:off x="4204894" y="3729967"/>
            <a:ext cx="10319" cy="10319"/>
          </a:xfrm>
          <a:prstGeom prst="rect">
            <a:avLst/>
          </a:prstGeom>
          <a:noFill/>
        </p:spPr>
      </p:pic>
      <p:sp>
        <p:nvSpPr>
          <p:cNvPr id="10" name="Rectangle 311"/>
          <p:cNvSpPr>
            <a:spLocks noChangeArrowheads="1"/>
          </p:cNvSpPr>
          <p:nvPr/>
        </p:nvSpPr>
        <p:spPr bwMode="auto">
          <a:xfrm>
            <a:off x="166654" y="285728"/>
            <a:ext cx="9204325" cy="375809"/>
          </a:xfrm>
          <a:prstGeom prst="rect">
            <a:avLst/>
          </a:prstGeom>
          <a:noFill/>
          <a:ln w="9525">
            <a:noFill/>
            <a:miter lim="800000"/>
            <a:headEnd/>
            <a:tailEnd/>
          </a:ln>
          <a:effectLst/>
        </p:spPr>
        <p:txBody>
          <a:bodyPr anchor="ctr">
            <a:spAutoFit/>
          </a:bodyPr>
          <a:lstStyle/>
          <a:p>
            <a:pPr rtl="1">
              <a:lnSpc>
                <a:spcPct val="80000"/>
              </a:lnSpc>
            </a:pPr>
            <a:r>
              <a:rPr lang="fa-IR" altLang="zh-CN" sz="2167" dirty="0" smtClean="0">
                <a:solidFill>
                  <a:srgbClr val="800000"/>
                </a:solidFill>
                <a:latin typeface="Verdana" pitchFamily="34" charset="0"/>
                <a:ea typeface="SimSun" pitchFamily="2" charset="-122"/>
                <a:cs typeface="B Titr" pitchFamily="2" charset="-78"/>
              </a:rPr>
              <a:t>ادامه ...</a:t>
            </a:r>
            <a:endParaRPr lang="fa-IR" altLang="zh-CN" sz="2167" dirty="0">
              <a:solidFill>
                <a:srgbClr val="800000"/>
              </a:solidFill>
              <a:latin typeface="Verdana" pitchFamily="34" charset="0"/>
              <a:ea typeface="SimSun" pitchFamily="2" charset="-122"/>
              <a:cs typeface="B Titr" pitchFamily="2" charset="-78"/>
            </a:endParaRPr>
          </a:p>
        </p:txBody>
      </p:sp>
      <p:graphicFrame>
        <p:nvGraphicFramePr>
          <p:cNvPr id="13" name="Table 12"/>
          <p:cNvGraphicFramePr>
            <a:graphicFrameLocks noGrp="1"/>
          </p:cNvGraphicFramePr>
          <p:nvPr>
            <p:extLst>
              <p:ext uri="{D42A27DB-BD31-4B8C-83A1-F6EECF244321}">
                <p14:modId xmlns:p14="http://schemas.microsoft.com/office/powerpoint/2010/main" val="68674532"/>
              </p:ext>
            </p:extLst>
          </p:nvPr>
        </p:nvGraphicFramePr>
        <p:xfrm>
          <a:off x="309530" y="857232"/>
          <a:ext cx="9227695" cy="4548020"/>
        </p:xfrm>
        <a:graphic>
          <a:graphicData uri="http://schemas.openxmlformats.org/drawingml/2006/table">
            <a:tbl>
              <a:tblPr rtl="1" firstRow="1" bandRow="1">
                <a:tableStyleId>{5C22544A-7EE6-4342-B048-85BDC9FD1C3A}</a:tableStyleId>
              </a:tblPr>
              <a:tblGrid>
                <a:gridCol w="907021"/>
                <a:gridCol w="981186"/>
                <a:gridCol w="1089626"/>
                <a:gridCol w="1555496"/>
                <a:gridCol w="3523330"/>
                <a:gridCol w="1171036"/>
              </a:tblGrid>
              <a:tr h="500066">
                <a:tc>
                  <a:txBody>
                    <a:bodyPr/>
                    <a:lstStyle/>
                    <a:p>
                      <a:pPr algn="ctr" rtl="1"/>
                      <a:r>
                        <a:rPr lang="fa-IR" sz="1700" dirty="0" smtClean="0">
                          <a:solidFill>
                            <a:schemeClr val="tx1"/>
                          </a:solidFill>
                          <a:cs typeface="+mj-cs"/>
                        </a:rPr>
                        <a:t>کشور</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بانک مشترک</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روابط کارگزاری</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بانک</a:t>
                      </a:r>
                      <a:r>
                        <a:rPr lang="fa-IR" sz="1700" baseline="0" dirty="0" smtClean="0">
                          <a:solidFill>
                            <a:schemeClr val="tx1"/>
                          </a:solidFill>
                          <a:cs typeface="+mj-cs"/>
                        </a:rPr>
                        <a:t> ایرانی </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بانک طرف مقابل</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700" dirty="0" smtClean="0">
                          <a:solidFill>
                            <a:schemeClr val="tx1"/>
                          </a:solidFill>
                          <a:cs typeface="+mj-cs"/>
                        </a:rPr>
                        <a:t>توضیحات</a:t>
                      </a:r>
                      <a:endParaRPr lang="fa-IR" sz="1700" dirty="0">
                        <a:solidFill>
                          <a:schemeClr val="tx1"/>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6284">
                <a:tc>
                  <a:txBody>
                    <a:bodyPr/>
                    <a:lstStyle/>
                    <a:p>
                      <a:pPr algn="ctr">
                        <a:lnSpc>
                          <a:spcPct val="115000"/>
                        </a:lnSpc>
                        <a:spcAft>
                          <a:spcPts val="0"/>
                        </a:spcAft>
                      </a:pPr>
                      <a:r>
                        <a:rPr lang="fa-IR" sz="1800" b="1" kern="1200" dirty="0" smtClean="0">
                          <a:solidFill>
                            <a:srgbClr val="FF0000"/>
                          </a:solidFill>
                          <a:latin typeface="Calibri"/>
                          <a:ea typeface="Calibri"/>
                          <a:cs typeface="+mj-cs"/>
                        </a:rPr>
                        <a:t>تونس</a:t>
                      </a:r>
                      <a:endParaRPr lang="en-US" sz="1800" b="1" kern="1200" dirty="0" smtClean="0">
                        <a:solidFill>
                          <a:srgbClr val="FF0000"/>
                        </a:solidFill>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1800" dirty="0" smtClean="0">
                          <a:solidFill>
                            <a:srgbClr val="FF0000"/>
                          </a:solidFill>
                        </a:rPr>
                        <a:t>-</a:t>
                      </a:r>
                      <a:endParaRPr lang="fa-IR" sz="18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en-US" sz="1200" b="1" dirty="0">
                          <a:solidFill>
                            <a:srgbClr val="FF0000"/>
                          </a:solidFill>
                          <a:latin typeface="Calibri"/>
                          <a:ea typeface="Calibri"/>
                          <a:cs typeface="B Nazanin"/>
                          <a:sym typeface="Wingdings"/>
                        </a:rPr>
                        <a:t></a:t>
                      </a:r>
                      <a:endParaRPr lang="en-US" sz="1100" dirty="0">
                        <a:solidFill>
                          <a:srgbClr val="FF0000"/>
                        </a:solidFill>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ar-SA" sz="1800" kern="1200" dirty="0">
                          <a:solidFill>
                            <a:srgbClr val="FF0000"/>
                          </a:solidFill>
                          <a:latin typeface="Calibri"/>
                          <a:ea typeface="Calibri"/>
                          <a:cs typeface="B Mitra"/>
                        </a:rPr>
                        <a:t>بانک توسعه صادرات</a:t>
                      </a:r>
                      <a:endParaRPr lang="en-US" sz="1800" kern="1200" dirty="0">
                        <a:solidFill>
                          <a:srgbClr val="FF0000"/>
                        </a:solidFill>
                        <a:latin typeface="Calibri"/>
                        <a:ea typeface="Calibri"/>
                        <a:cs typeface="B Mitr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rtl="0">
                        <a:lnSpc>
                          <a:spcPct val="115000"/>
                        </a:lnSpc>
                        <a:spcBef>
                          <a:spcPts val="750"/>
                        </a:spcBef>
                        <a:spcAft>
                          <a:spcPts val="0"/>
                        </a:spcAft>
                        <a:buFont typeface="Times New Roman"/>
                        <a:buNone/>
                      </a:pPr>
                      <a:r>
                        <a:rPr lang="fr-FR" sz="1600" spc="-20" dirty="0" smtClean="0">
                          <a:solidFill>
                            <a:srgbClr val="FF0000"/>
                          </a:solidFill>
                          <a:latin typeface="Arial"/>
                          <a:ea typeface="Times New Roman"/>
                          <a:cs typeface="B Nazanin"/>
                        </a:rPr>
                        <a:t>- </a:t>
                      </a:r>
                      <a:r>
                        <a:rPr lang="fr-FR" sz="1600" spc="-20" dirty="0" err="1" smtClean="0">
                          <a:solidFill>
                            <a:srgbClr val="FF0000"/>
                          </a:solidFill>
                          <a:latin typeface="Arial"/>
                          <a:ea typeface="Times New Roman"/>
                          <a:cs typeface="B Nazanin"/>
                        </a:rPr>
                        <a:t>Societe</a:t>
                      </a:r>
                      <a:r>
                        <a:rPr lang="fr-FR" sz="1600" spc="-20" dirty="0" smtClean="0">
                          <a:solidFill>
                            <a:srgbClr val="FF0000"/>
                          </a:solidFill>
                          <a:latin typeface="Arial"/>
                          <a:ea typeface="Times New Roman"/>
                          <a:cs typeface="B Nazanin"/>
                        </a:rPr>
                        <a:t> </a:t>
                      </a:r>
                      <a:r>
                        <a:rPr lang="fr-FR" sz="1600" spc="-20" dirty="0">
                          <a:solidFill>
                            <a:srgbClr val="FF0000"/>
                          </a:solidFill>
                          <a:latin typeface="Arial"/>
                          <a:ea typeface="Times New Roman"/>
                          <a:cs typeface="B Nazanin"/>
                        </a:rPr>
                        <a:t>Tunisienne De Banque </a:t>
                      </a:r>
                      <a:r>
                        <a:rPr lang="fr-FR" sz="1600" spc="-20" dirty="0" err="1">
                          <a:solidFill>
                            <a:srgbClr val="FF0000"/>
                          </a:solidFill>
                          <a:latin typeface="Arial"/>
                          <a:ea typeface="Times New Roman"/>
                          <a:cs typeface="B Nazanin"/>
                        </a:rPr>
                        <a:t>Tunisia</a:t>
                      </a:r>
                      <a:r>
                        <a:rPr lang="fr-FR" sz="1600" spc="-20" dirty="0">
                          <a:solidFill>
                            <a:srgbClr val="FF0000"/>
                          </a:solidFill>
                          <a:latin typeface="Arial"/>
                          <a:ea typeface="Times New Roman"/>
                          <a:cs typeface="B Nazanin"/>
                        </a:rPr>
                        <a:t>(STB)</a:t>
                      </a:r>
                      <a:endParaRPr lang="en-US" sz="1600" dirty="0">
                        <a:solidFill>
                          <a:srgbClr val="FF0000"/>
                        </a:solidFill>
                        <a:latin typeface="Calibri"/>
                        <a:ea typeface="Times New Roman"/>
                        <a:cs typeface="B Tit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fa-IR" sz="1800" kern="1200" dirty="0">
                          <a:solidFill>
                            <a:srgbClr val="FF0000"/>
                          </a:solidFill>
                          <a:latin typeface="Calibri"/>
                          <a:ea typeface="Calibri"/>
                          <a:cs typeface="B Mitra"/>
                        </a:rPr>
                        <a:t>روابط کارگزاری برقرار </a:t>
                      </a:r>
                      <a:r>
                        <a:rPr lang="fa-IR" sz="1800" kern="1200" dirty="0" smtClean="0">
                          <a:solidFill>
                            <a:srgbClr val="FF0000"/>
                          </a:solidFill>
                          <a:latin typeface="Calibri"/>
                          <a:ea typeface="Calibri"/>
                          <a:cs typeface="B Mitra"/>
                        </a:rPr>
                        <a:t>است</a:t>
                      </a:r>
                      <a:endParaRPr lang="en-US" sz="1800" kern="1200" dirty="0">
                        <a:solidFill>
                          <a:srgbClr val="FF0000"/>
                        </a:solidFill>
                        <a:latin typeface="Calibri"/>
                        <a:ea typeface="Calibri"/>
                        <a:cs typeface="B Mitr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66">
                <a:tc>
                  <a:txBody>
                    <a:bodyPr/>
                    <a:lstStyle/>
                    <a:p>
                      <a:pPr algn="ctr">
                        <a:lnSpc>
                          <a:spcPct val="115000"/>
                        </a:lnSpc>
                        <a:spcAft>
                          <a:spcPts val="0"/>
                        </a:spcAft>
                      </a:pPr>
                      <a:r>
                        <a:rPr lang="fa-IR" sz="1800" b="1" kern="1200" dirty="0" smtClean="0">
                          <a:solidFill>
                            <a:srgbClr val="FF0000"/>
                          </a:solidFill>
                          <a:latin typeface="Calibri"/>
                          <a:ea typeface="Calibri"/>
                          <a:cs typeface="+mj-cs"/>
                        </a:rPr>
                        <a:t>مصر</a:t>
                      </a:r>
                      <a:endParaRPr lang="en-US" sz="1800" b="1" kern="1200" dirty="0" smtClean="0">
                        <a:solidFill>
                          <a:srgbClr val="FF0000"/>
                        </a:solidFill>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ar-SA" sz="1800" dirty="0">
                          <a:solidFill>
                            <a:srgbClr val="FF0000"/>
                          </a:solidFill>
                          <a:latin typeface="Calibri"/>
                          <a:ea typeface="Calibri"/>
                          <a:cs typeface="B Mitra"/>
                        </a:rPr>
                        <a:t>بانک توسعه ایران و مصر</a:t>
                      </a:r>
                      <a:endParaRPr lang="en-US" sz="1800" dirty="0">
                        <a:solidFill>
                          <a:srgbClr val="FF0000"/>
                        </a:solidFill>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en-US" sz="1200" b="1" dirty="0">
                          <a:solidFill>
                            <a:srgbClr val="FF0000"/>
                          </a:solidFill>
                          <a:latin typeface="Calibri"/>
                          <a:ea typeface="Calibri"/>
                          <a:cs typeface="B Nazanin"/>
                          <a:sym typeface="Wingdings"/>
                        </a:rPr>
                        <a:t></a:t>
                      </a:r>
                      <a:endParaRPr lang="en-US" sz="1100" dirty="0">
                        <a:solidFill>
                          <a:srgbClr val="FF0000"/>
                        </a:solidFill>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ar-SA" sz="1800" kern="1200" dirty="0">
                          <a:solidFill>
                            <a:srgbClr val="FF0000"/>
                          </a:solidFill>
                          <a:latin typeface="Calibri"/>
                          <a:ea typeface="Calibri"/>
                          <a:cs typeface="B Mitra"/>
                        </a:rPr>
                        <a:t>توسعه صادرات، سامان، پارسيان و تجارت</a:t>
                      </a:r>
                      <a:endParaRPr lang="en-US" sz="1800" kern="1200" dirty="0">
                        <a:solidFill>
                          <a:srgbClr val="FF0000"/>
                        </a:solidFill>
                        <a:latin typeface="Calibri"/>
                        <a:ea typeface="Calibri"/>
                        <a:cs typeface="B Mitr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ar-SA" sz="1400" b="1" dirty="0">
                          <a:solidFill>
                            <a:srgbClr val="FF0000"/>
                          </a:solidFill>
                          <a:latin typeface="Arial" pitchFamily="34" charset="0"/>
                          <a:ea typeface="Calibri"/>
                          <a:cs typeface="Andalus" pitchFamily="2" charset="-78"/>
                        </a:rPr>
                        <a:t>-</a:t>
                      </a:r>
                      <a:endParaRPr lang="en-US" sz="1400" b="1" dirty="0">
                        <a:solidFill>
                          <a:srgbClr val="FF0000"/>
                        </a:solidFill>
                        <a:latin typeface="Arial" pitchFamily="34" charset="0"/>
                        <a:ea typeface="Calibri"/>
                        <a:cs typeface="Andal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ar-SA" sz="1800" kern="1200" dirty="0">
                          <a:solidFill>
                            <a:srgbClr val="FF0000"/>
                          </a:solidFill>
                          <a:latin typeface="Calibri"/>
                          <a:ea typeface="Calibri"/>
                          <a:cs typeface="B Mitra"/>
                        </a:rPr>
                        <a:t>دارای روابط کارگزاری در سطح محدود با </a:t>
                      </a:r>
                      <a:r>
                        <a:rPr lang="ar-SA" sz="1800" kern="1200" dirty="0" smtClean="0">
                          <a:solidFill>
                            <a:srgbClr val="FF0000"/>
                          </a:solidFill>
                          <a:latin typeface="Calibri"/>
                          <a:ea typeface="Calibri"/>
                          <a:cs typeface="B Mitra"/>
                        </a:rPr>
                        <a:t>بانک</a:t>
                      </a:r>
                      <a:r>
                        <a:rPr lang="fa-IR" sz="1800" kern="1200" dirty="0" smtClean="0">
                          <a:solidFill>
                            <a:srgbClr val="FF0000"/>
                          </a:solidFill>
                          <a:latin typeface="Calibri"/>
                          <a:ea typeface="Calibri"/>
                          <a:cs typeface="B Mitra"/>
                        </a:rPr>
                        <a:t> </a:t>
                      </a:r>
                      <a:r>
                        <a:rPr lang="ar-SA" sz="1800" kern="1200" dirty="0" smtClean="0">
                          <a:solidFill>
                            <a:srgbClr val="FF0000"/>
                          </a:solidFill>
                          <a:latin typeface="Calibri"/>
                          <a:ea typeface="Calibri"/>
                          <a:cs typeface="B Mitra"/>
                        </a:rPr>
                        <a:t>مشترک</a:t>
                      </a:r>
                      <a:endParaRPr lang="en-US" sz="1800" kern="1200" dirty="0">
                        <a:solidFill>
                          <a:srgbClr val="FF0000"/>
                        </a:solidFill>
                        <a:latin typeface="Calibri"/>
                        <a:ea typeface="Calibri"/>
                        <a:cs typeface="B Mitr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0132">
                <a:tc>
                  <a:txBody>
                    <a:bodyPr/>
                    <a:lstStyle/>
                    <a:p>
                      <a:pPr algn="ctr" rtl="1">
                        <a:lnSpc>
                          <a:spcPct val="115000"/>
                        </a:lnSpc>
                        <a:spcAft>
                          <a:spcPts val="0"/>
                        </a:spcAft>
                      </a:pPr>
                      <a:r>
                        <a:rPr lang="ar-SA" sz="1800" b="1" kern="1200" dirty="0" smtClean="0">
                          <a:solidFill>
                            <a:schemeClr val="dk1"/>
                          </a:solidFill>
                          <a:latin typeface="Calibri"/>
                          <a:ea typeface="Calibri"/>
                          <a:cs typeface="+mj-cs"/>
                        </a:rPr>
                        <a:t>سودان</a:t>
                      </a:r>
                      <a:endParaRPr lang="en-US" sz="1800" b="1" kern="1200" dirty="0" smtClean="0">
                        <a:solidFill>
                          <a:schemeClr val="dk1"/>
                        </a:solidFill>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1800" dirty="0" smtClean="0">
                          <a:solidFill>
                            <a:schemeClr val="tx1"/>
                          </a:solidFill>
                        </a:rPr>
                        <a:t>-</a:t>
                      </a:r>
                      <a:endParaRPr lang="fa-IR"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en-US" sz="1200" b="1" dirty="0">
                          <a:latin typeface="Calibri"/>
                          <a:ea typeface="Calibri"/>
                          <a:cs typeface="B Nazanin"/>
                          <a:sym typeface="Wingdings"/>
                        </a:rPr>
                        <a:t></a:t>
                      </a:r>
                      <a:endParaRPr lang="en-US" sz="11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ar-SA" sz="1400" b="1" dirty="0" smtClean="0">
                          <a:latin typeface="Arial" pitchFamily="34" charset="0"/>
                          <a:ea typeface="Calibri"/>
                          <a:cs typeface="Andalus" pitchFamily="2" charset="-78"/>
                        </a:rPr>
                        <a:t>-</a:t>
                      </a:r>
                      <a:endParaRPr lang="en-US" sz="1400" b="1" dirty="0">
                        <a:latin typeface="Arial" pitchFamily="34" charset="0"/>
                        <a:ea typeface="Calibri"/>
                        <a:cs typeface="Andal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rtl="0">
                        <a:lnSpc>
                          <a:spcPct val="115000"/>
                        </a:lnSpc>
                        <a:spcBef>
                          <a:spcPts val="750"/>
                        </a:spcBef>
                        <a:spcAft>
                          <a:spcPts val="0"/>
                        </a:spcAft>
                        <a:buFont typeface="Times New Roman"/>
                        <a:buNone/>
                      </a:pPr>
                      <a:r>
                        <a:rPr lang="fr-FR" sz="1600" kern="1200" spc="-20" dirty="0" smtClean="0">
                          <a:solidFill>
                            <a:schemeClr val="dk1"/>
                          </a:solidFill>
                          <a:latin typeface="Arial"/>
                          <a:ea typeface="Times New Roman"/>
                          <a:cs typeface="B Nazanin"/>
                        </a:rPr>
                        <a:t>- </a:t>
                      </a:r>
                      <a:r>
                        <a:rPr lang="fr-FR" sz="1600" kern="1200" spc="-20" dirty="0" err="1" smtClean="0">
                          <a:solidFill>
                            <a:schemeClr val="dk1"/>
                          </a:solidFill>
                          <a:latin typeface="Arial"/>
                          <a:ea typeface="Times New Roman"/>
                          <a:cs typeface="B Nazanin"/>
                        </a:rPr>
                        <a:t>Amdurman</a:t>
                      </a:r>
                      <a:r>
                        <a:rPr lang="fr-FR" sz="1600" kern="1200" spc="-20" dirty="0" smtClean="0">
                          <a:solidFill>
                            <a:schemeClr val="dk1"/>
                          </a:solidFill>
                          <a:latin typeface="Arial"/>
                          <a:ea typeface="Times New Roman"/>
                          <a:cs typeface="B Nazanin"/>
                        </a:rPr>
                        <a:t> </a:t>
                      </a:r>
                      <a:r>
                        <a:rPr lang="fr-FR" sz="1600" kern="1200" spc="-20" dirty="0">
                          <a:solidFill>
                            <a:schemeClr val="dk1"/>
                          </a:solidFill>
                          <a:latin typeface="Arial"/>
                          <a:ea typeface="Times New Roman"/>
                          <a:cs typeface="B Nazanin"/>
                        </a:rPr>
                        <a:t>national Bank</a:t>
                      </a:r>
                      <a:endParaRPr lang="en-US" sz="1600" kern="1200" spc="-20" dirty="0">
                        <a:solidFill>
                          <a:schemeClr val="dk1"/>
                        </a:solidFill>
                        <a:latin typeface="Arial"/>
                        <a:ea typeface="Times New Roman"/>
                        <a:cs typeface="B Nazanin"/>
                      </a:endParaRPr>
                    </a:p>
                    <a:p>
                      <a:pPr marL="342900" lvl="0" indent="-342900">
                        <a:lnSpc>
                          <a:spcPct val="115000"/>
                        </a:lnSpc>
                        <a:spcBef>
                          <a:spcPts val="750"/>
                        </a:spcBef>
                        <a:spcAft>
                          <a:spcPts val="0"/>
                        </a:spcAft>
                        <a:buFont typeface="Times New Roman"/>
                        <a:buNone/>
                      </a:pPr>
                      <a:r>
                        <a:rPr lang="fr-FR" sz="1600" kern="1200" spc="-20" dirty="0" smtClean="0">
                          <a:solidFill>
                            <a:schemeClr val="dk1"/>
                          </a:solidFill>
                          <a:latin typeface="Arial"/>
                          <a:ea typeface="Times New Roman"/>
                          <a:cs typeface="B Nazanin"/>
                        </a:rPr>
                        <a:t>- Bank </a:t>
                      </a:r>
                      <a:r>
                        <a:rPr lang="fr-FR" sz="1600" kern="1200" spc="-20" dirty="0">
                          <a:solidFill>
                            <a:schemeClr val="dk1"/>
                          </a:solidFill>
                          <a:latin typeface="Arial"/>
                          <a:ea typeface="Times New Roman"/>
                          <a:cs typeface="B Nazanin"/>
                        </a:rPr>
                        <a:t>of Khartoum</a:t>
                      </a:r>
                      <a:endParaRPr lang="en-US" sz="1600" kern="1200" spc="-20" dirty="0">
                        <a:solidFill>
                          <a:schemeClr val="dk1"/>
                        </a:solidFill>
                        <a:latin typeface="Arial"/>
                        <a:ea typeface="Times New Roman"/>
                        <a:cs typeface="B Nazani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fa-IR" sz="1800" kern="1200" dirty="0" smtClean="0">
                          <a:solidFill>
                            <a:schemeClr val="dk1"/>
                          </a:solidFill>
                          <a:latin typeface="Calibri"/>
                          <a:ea typeface="Calibri"/>
                          <a:cs typeface="B Mitra"/>
                        </a:rPr>
                        <a:t>در حال </a:t>
                      </a:r>
                      <a:r>
                        <a:rPr lang="fa-IR" sz="1800" kern="1200" dirty="0">
                          <a:solidFill>
                            <a:schemeClr val="dk1"/>
                          </a:solidFill>
                          <a:latin typeface="Calibri"/>
                          <a:ea typeface="Calibri"/>
                          <a:cs typeface="B Mitra"/>
                        </a:rPr>
                        <a:t>حاضر روابط قطع </a:t>
                      </a:r>
                      <a:endParaRPr lang="fa-IR" sz="1800" kern="1200" dirty="0" smtClean="0">
                        <a:solidFill>
                          <a:schemeClr val="dk1"/>
                        </a:solidFill>
                        <a:latin typeface="Calibri"/>
                        <a:ea typeface="Calibri"/>
                        <a:cs typeface="B Mitra"/>
                      </a:endParaRPr>
                    </a:p>
                    <a:p>
                      <a:pPr algn="ctr" rtl="1">
                        <a:lnSpc>
                          <a:spcPct val="115000"/>
                        </a:lnSpc>
                        <a:spcAft>
                          <a:spcPts val="0"/>
                        </a:spcAft>
                      </a:pPr>
                      <a:r>
                        <a:rPr lang="fa-IR" sz="1800" kern="1200" dirty="0" smtClean="0">
                          <a:solidFill>
                            <a:schemeClr val="dk1"/>
                          </a:solidFill>
                          <a:latin typeface="Calibri"/>
                          <a:ea typeface="Calibri"/>
                          <a:cs typeface="B Mitra"/>
                        </a:rPr>
                        <a:t>می </a:t>
                      </a:r>
                      <a:r>
                        <a:rPr lang="fa-IR" sz="1800" kern="1200" dirty="0">
                          <a:solidFill>
                            <a:schemeClr val="dk1"/>
                          </a:solidFill>
                          <a:latin typeface="Calibri"/>
                          <a:ea typeface="Calibri"/>
                          <a:cs typeface="B Mitra"/>
                        </a:rPr>
                        <a:t>باشد.</a:t>
                      </a:r>
                      <a:endParaRPr lang="en-US" sz="1800" kern="1200" dirty="0">
                        <a:solidFill>
                          <a:schemeClr val="dk1"/>
                        </a:solidFill>
                        <a:latin typeface="Calibri"/>
                        <a:ea typeface="Calibri"/>
                        <a:cs typeface="B Mitr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0132">
                <a:tc>
                  <a:txBody>
                    <a:bodyPr/>
                    <a:lstStyle/>
                    <a:p>
                      <a:pPr algn="ctr" rtl="1">
                        <a:lnSpc>
                          <a:spcPct val="115000"/>
                        </a:lnSpc>
                        <a:spcAft>
                          <a:spcPts val="0"/>
                        </a:spcAft>
                      </a:pPr>
                      <a:r>
                        <a:rPr lang="fa-IR" sz="1800" b="1" kern="1200" dirty="0" smtClean="0">
                          <a:solidFill>
                            <a:schemeClr val="dk1"/>
                          </a:solidFill>
                          <a:latin typeface="Calibri"/>
                          <a:ea typeface="Calibri"/>
                          <a:cs typeface="+mj-cs"/>
                        </a:rPr>
                        <a:t>لیبی</a:t>
                      </a:r>
                      <a:endParaRPr lang="en-US" sz="1800" b="1" kern="1200" dirty="0" smtClean="0">
                        <a:solidFill>
                          <a:schemeClr val="dk1"/>
                        </a:solidFill>
                        <a:latin typeface="Calibri"/>
                        <a:ea typeface="Calibri"/>
                        <a:cs typeface="+mj-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1800" dirty="0" smtClean="0">
                          <a:solidFill>
                            <a:schemeClr val="tx1"/>
                          </a:solidFill>
                        </a:rPr>
                        <a:t>-</a:t>
                      </a:r>
                      <a:endParaRPr lang="fa-IR"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en-US" sz="1200" b="1" dirty="0">
                          <a:latin typeface="Calibri"/>
                          <a:ea typeface="Calibri"/>
                          <a:cs typeface="B Nazanin"/>
                          <a:sym typeface="Wingdings"/>
                        </a:rPr>
                        <a:t></a:t>
                      </a:r>
                      <a:endParaRPr lang="en-US" sz="11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ar-SA" sz="1400" b="1" dirty="0" smtClean="0">
                          <a:latin typeface="Arial" pitchFamily="34" charset="0"/>
                          <a:ea typeface="Calibri"/>
                          <a:cs typeface="Andalus" pitchFamily="2" charset="-78"/>
                        </a:rPr>
                        <a:t>-</a:t>
                      </a:r>
                      <a:endParaRPr lang="en-US" sz="1400" b="1" dirty="0">
                        <a:latin typeface="Arial" pitchFamily="34" charset="0"/>
                        <a:ea typeface="Calibri"/>
                        <a:cs typeface="Andal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1">
                        <a:lnSpc>
                          <a:spcPct val="115000"/>
                        </a:lnSpc>
                        <a:spcAft>
                          <a:spcPts val="0"/>
                        </a:spcAft>
                      </a:pPr>
                      <a:r>
                        <a:rPr lang="en-US" sz="1600" kern="1200" spc="-20" dirty="0">
                          <a:solidFill>
                            <a:schemeClr val="dk1"/>
                          </a:solidFill>
                          <a:latin typeface="Arial"/>
                          <a:ea typeface="Times New Roman"/>
                          <a:cs typeface="B Nazanin"/>
                        </a:rPr>
                        <a:t>Sahara bank</a:t>
                      </a:r>
                      <a:r>
                        <a:rPr lang="ar-SA" sz="1600" kern="1200" spc="-20" dirty="0">
                          <a:solidFill>
                            <a:schemeClr val="dk1"/>
                          </a:solidFill>
                          <a:latin typeface="Arial"/>
                          <a:ea typeface="Times New Roman"/>
                          <a:cs typeface="B Nazanin"/>
                        </a:rPr>
                        <a:t>- </a:t>
                      </a:r>
                      <a:endParaRPr lang="en-US" sz="1600" kern="1200" spc="-20" dirty="0">
                        <a:solidFill>
                          <a:schemeClr val="dk1"/>
                        </a:solidFill>
                        <a:latin typeface="Arial"/>
                        <a:ea typeface="Times New Roman"/>
                        <a:cs typeface="B Nazani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0"/>
                        </a:spcAft>
                      </a:pPr>
                      <a:r>
                        <a:rPr lang="fa-IR" sz="1800" kern="1200" dirty="0" smtClean="0">
                          <a:solidFill>
                            <a:schemeClr val="dk1"/>
                          </a:solidFill>
                          <a:latin typeface="Calibri"/>
                          <a:ea typeface="Calibri"/>
                          <a:cs typeface="B Mitra"/>
                        </a:rPr>
                        <a:t>در </a:t>
                      </a:r>
                      <a:r>
                        <a:rPr lang="fa-IR" sz="1800" kern="1200" dirty="0">
                          <a:solidFill>
                            <a:schemeClr val="dk1"/>
                          </a:solidFill>
                          <a:latin typeface="Calibri"/>
                          <a:ea typeface="Calibri"/>
                          <a:cs typeface="B Mitra"/>
                        </a:rPr>
                        <a:t>حال حاضر روابط قطع </a:t>
                      </a:r>
                      <a:endParaRPr lang="fa-IR" sz="1800" kern="1200" dirty="0" smtClean="0">
                        <a:solidFill>
                          <a:schemeClr val="dk1"/>
                        </a:solidFill>
                        <a:latin typeface="Calibri"/>
                        <a:ea typeface="Calibri"/>
                        <a:cs typeface="B Mitra"/>
                      </a:endParaRPr>
                    </a:p>
                    <a:p>
                      <a:pPr algn="ctr" rtl="1">
                        <a:lnSpc>
                          <a:spcPct val="115000"/>
                        </a:lnSpc>
                        <a:spcAft>
                          <a:spcPts val="0"/>
                        </a:spcAft>
                      </a:pPr>
                      <a:r>
                        <a:rPr lang="fa-IR" sz="1800" kern="1200" dirty="0" smtClean="0">
                          <a:solidFill>
                            <a:schemeClr val="dk1"/>
                          </a:solidFill>
                          <a:latin typeface="Calibri"/>
                          <a:ea typeface="Calibri"/>
                          <a:cs typeface="B Mitra"/>
                        </a:rPr>
                        <a:t>می </a:t>
                      </a:r>
                      <a:r>
                        <a:rPr lang="fa-IR" sz="1800" kern="1200" dirty="0">
                          <a:solidFill>
                            <a:schemeClr val="dk1"/>
                          </a:solidFill>
                          <a:latin typeface="Calibri"/>
                          <a:ea typeface="Calibri"/>
                          <a:cs typeface="B Mitra"/>
                        </a:rPr>
                        <a:t>باشد.</a:t>
                      </a:r>
                      <a:endParaRPr lang="en-US" sz="1800" kern="1200" dirty="0">
                        <a:solidFill>
                          <a:schemeClr val="dk1"/>
                        </a:solidFill>
                        <a:latin typeface="Calibri"/>
                        <a:ea typeface="Calibri"/>
                        <a:cs typeface="B Mitr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spd="slow">
    <p:split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3666" name="Group 2"/>
          <p:cNvGraphicFramePr>
            <a:graphicFrameLocks noGrp="1"/>
          </p:cNvGraphicFramePr>
          <p:nvPr/>
        </p:nvGraphicFramePr>
        <p:xfrm>
          <a:off x="4098264" y="4808273"/>
          <a:ext cx="791105" cy="1122680"/>
        </p:xfrm>
        <a:graphic>
          <a:graphicData uri="http://schemas.openxmlformats.org/drawingml/2006/table">
            <a:tbl>
              <a:tblPr/>
              <a:tblGrid>
                <a:gridCol w="263128"/>
                <a:gridCol w="263129"/>
                <a:gridCol w="264848"/>
              </a:tblGrid>
              <a:tr h="561340">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cap="flat">
                      <a:noFill/>
                    </a:lnT>
                    <a:lnB>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cap="flat">
                      <a:noFill/>
                    </a:lnT>
                    <a:lnB>
                      <a:noFill/>
                    </a:lnB>
                    <a:lnTlToBr>
                      <a:noFill/>
                    </a:lnTlToBr>
                    <a:lnBlToTr>
                      <a:noFill/>
                    </a:lnBlToTr>
                    <a:noFill/>
                  </a:tcPr>
                </a:tc>
              </a:tr>
              <a:tr h="561340">
                <a:tc>
                  <a:txBody>
                    <a:body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sz="3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ctr" latinLnBrk="0" hangingPunct="1">
                        <a:lnSpc>
                          <a:spcPct val="100000"/>
                        </a:lnSpc>
                        <a:spcBef>
                          <a:spcPct val="0"/>
                        </a:spcBef>
                        <a:spcAft>
                          <a:spcPct val="0"/>
                        </a:spcAft>
                        <a:buClr>
                          <a:schemeClr val="accent1"/>
                        </a:buClr>
                        <a:buSzTx/>
                        <a:buFontTx/>
                        <a:buNone/>
                        <a:tabLst/>
                      </a:pPr>
                      <a:r>
                        <a:rPr kumimoji="0" lang="en-US" sz="1000" b="0" i="0" u="none" strike="noStrike" cap="none" normalizeH="0" baseline="0" smtClean="0">
                          <a:ln>
                            <a:noFill/>
                          </a:ln>
                          <a:solidFill>
                            <a:schemeClr val="tx1"/>
                          </a:solidFill>
                          <a:effectLst/>
                          <a:latin typeface="Arial"/>
                          <a:ea typeface="geneva"/>
                          <a:cs typeface="geneva"/>
                        </a:rPr>
                        <a:t> </a:t>
                      </a:r>
                      <a:r>
                        <a:rPr kumimoji="0" lang="en-US" sz="1000" b="0" i="0" u="none" strike="noStrike" cap="none" normalizeH="0" baseline="0" smtClean="0">
                          <a:ln>
                            <a:noFill/>
                          </a:ln>
                          <a:solidFill>
                            <a:schemeClr val="tx1"/>
                          </a:solidFill>
                          <a:effectLst/>
                          <a:latin typeface="Tahoma" pitchFamily="34" charset="0"/>
                          <a:ea typeface="geneva"/>
                          <a:cs typeface="geneva"/>
                        </a:rPr>
                        <a:t> </a:t>
                      </a:r>
                      <a:endParaRPr kumimoji="0" lang="en-US" sz="2000" b="0" i="0" u="none" strike="noStrike" cap="none" normalizeH="0" baseline="0" smtClean="0">
                        <a:ln>
                          <a:noFill/>
                        </a:ln>
                        <a:solidFill>
                          <a:schemeClr val="tx1"/>
                        </a:solidFill>
                        <a:effectLst/>
                        <a:latin typeface="Tahoma" pitchFamily="34" charset="0"/>
                        <a:cs typeface="Arial" pitchFamily="34" charset="0"/>
                      </a:endParaRPr>
                    </a:p>
                  </a:txBody>
                  <a:tcPr marL="99060" marR="99060" marT="49530" marB="49530" anchor="ctr" horzOverflow="overflow">
                    <a:lnL>
                      <a:noFill/>
                    </a:lnL>
                    <a:lnR cap="flat">
                      <a:noFill/>
                    </a:lnR>
                    <a:lnT>
                      <a:noFill/>
                    </a:lnT>
                    <a:lnB cap="flat">
                      <a:noFill/>
                    </a:lnB>
                    <a:lnTlToBr>
                      <a:noFill/>
                    </a:lnTlToBr>
                    <a:lnBlToTr>
                      <a:noFill/>
                    </a:lnBlToTr>
                    <a:noFill/>
                  </a:tcPr>
                </a:tc>
              </a:tr>
            </a:tbl>
          </a:graphicData>
        </a:graphic>
      </p:graphicFrame>
      <p:pic>
        <p:nvPicPr>
          <p:cNvPr id="753677" name="Picture 13" descr="spacer"/>
          <p:cNvPicPr>
            <a:picLocks noChangeAspect="1" noChangeArrowheads="1"/>
          </p:cNvPicPr>
          <p:nvPr/>
        </p:nvPicPr>
        <p:blipFill>
          <a:blip r:embed="rId2"/>
          <a:srcRect/>
          <a:stretch>
            <a:fillRect/>
          </a:stretch>
        </p:blipFill>
        <p:spPr bwMode="auto">
          <a:xfrm>
            <a:off x="5480979" y="1968900"/>
            <a:ext cx="10319" cy="10319"/>
          </a:xfrm>
          <a:prstGeom prst="rect">
            <a:avLst/>
          </a:prstGeom>
          <a:noFill/>
        </p:spPr>
      </p:pic>
      <p:pic>
        <p:nvPicPr>
          <p:cNvPr id="753678" name="Picture 14" descr="spacer"/>
          <p:cNvPicPr>
            <a:picLocks noChangeAspect="1" noChangeArrowheads="1"/>
          </p:cNvPicPr>
          <p:nvPr/>
        </p:nvPicPr>
        <p:blipFill>
          <a:blip r:embed="rId2"/>
          <a:srcRect/>
          <a:stretch>
            <a:fillRect/>
          </a:stretch>
        </p:blipFill>
        <p:spPr bwMode="auto">
          <a:xfrm>
            <a:off x="5480979" y="3903665"/>
            <a:ext cx="10319" cy="10319"/>
          </a:xfrm>
          <a:prstGeom prst="rect">
            <a:avLst/>
          </a:prstGeom>
          <a:noFill/>
        </p:spPr>
      </p:pic>
      <p:pic>
        <p:nvPicPr>
          <p:cNvPr id="753679" name="Picture 15" descr="spacer"/>
          <p:cNvPicPr>
            <a:picLocks noChangeAspect="1" noChangeArrowheads="1"/>
          </p:cNvPicPr>
          <p:nvPr/>
        </p:nvPicPr>
        <p:blipFill>
          <a:blip r:embed="rId2"/>
          <a:srcRect/>
          <a:stretch>
            <a:fillRect/>
          </a:stretch>
        </p:blipFill>
        <p:spPr bwMode="auto">
          <a:xfrm>
            <a:off x="5470660" y="2710130"/>
            <a:ext cx="10319" cy="10319"/>
          </a:xfrm>
          <a:prstGeom prst="rect">
            <a:avLst/>
          </a:prstGeom>
          <a:noFill/>
        </p:spPr>
      </p:pic>
      <p:pic>
        <p:nvPicPr>
          <p:cNvPr id="753680" name="Picture 16" descr="spacer"/>
          <p:cNvPicPr>
            <a:picLocks noChangeAspect="1" noChangeArrowheads="1"/>
          </p:cNvPicPr>
          <p:nvPr/>
        </p:nvPicPr>
        <p:blipFill>
          <a:blip r:embed="rId2"/>
          <a:srcRect/>
          <a:stretch>
            <a:fillRect/>
          </a:stretch>
        </p:blipFill>
        <p:spPr bwMode="auto">
          <a:xfrm>
            <a:off x="4204894" y="3729967"/>
            <a:ext cx="10319" cy="10319"/>
          </a:xfrm>
          <a:prstGeom prst="rect">
            <a:avLst/>
          </a:prstGeom>
          <a:noFill/>
        </p:spPr>
      </p:pic>
      <p:sp>
        <p:nvSpPr>
          <p:cNvPr id="10" name="Rectangle 311"/>
          <p:cNvSpPr>
            <a:spLocks noChangeArrowheads="1"/>
          </p:cNvSpPr>
          <p:nvPr/>
        </p:nvSpPr>
        <p:spPr bwMode="auto">
          <a:xfrm>
            <a:off x="166654" y="285728"/>
            <a:ext cx="9204325" cy="375809"/>
          </a:xfrm>
          <a:prstGeom prst="rect">
            <a:avLst/>
          </a:prstGeom>
          <a:noFill/>
          <a:ln w="9525">
            <a:noFill/>
            <a:miter lim="800000"/>
            <a:headEnd/>
            <a:tailEnd/>
          </a:ln>
          <a:effectLst/>
        </p:spPr>
        <p:txBody>
          <a:bodyPr anchor="ctr">
            <a:spAutoFit/>
          </a:bodyPr>
          <a:lstStyle/>
          <a:p>
            <a:pPr rtl="1">
              <a:lnSpc>
                <a:spcPct val="80000"/>
              </a:lnSpc>
            </a:pPr>
            <a:r>
              <a:rPr lang="fa-IR" altLang="zh-CN" sz="2167" dirty="0" smtClean="0">
                <a:solidFill>
                  <a:srgbClr val="800000"/>
                </a:solidFill>
                <a:latin typeface="Verdana" pitchFamily="34" charset="0"/>
                <a:ea typeface="SimSun" pitchFamily="2" charset="-122"/>
                <a:cs typeface="B Titr" pitchFamily="2" charset="-78"/>
              </a:rPr>
              <a:t>ادامه ...</a:t>
            </a:r>
            <a:endParaRPr lang="fa-IR" altLang="zh-CN" sz="2167" dirty="0">
              <a:solidFill>
                <a:srgbClr val="800000"/>
              </a:solidFill>
              <a:latin typeface="Verdana" pitchFamily="34" charset="0"/>
              <a:ea typeface="SimSun" pitchFamily="2" charset="-122"/>
              <a:cs typeface="B Titr" pitchFamily="2" charset="-78"/>
            </a:endParaRPr>
          </a:p>
        </p:txBody>
      </p:sp>
      <p:graphicFrame>
        <p:nvGraphicFramePr>
          <p:cNvPr id="11" name="Table 10"/>
          <p:cNvGraphicFramePr>
            <a:graphicFrameLocks noGrp="1"/>
          </p:cNvGraphicFramePr>
          <p:nvPr/>
        </p:nvGraphicFramePr>
        <p:xfrm>
          <a:off x="380968" y="857232"/>
          <a:ext cx="9144065" cy="4190821"/>
        </p:xfrm>
        <a:graphic>
          <a:graphicData uri="http://schemas.openxmlformats.org/drawingml/2006/table">
            <a:tbl>
              <a:tblPr/>
              <a:tblGrid>
                <a:gridCol w="1285884"/>
                <a:gridCol w="1071571"/>
                <a:gridCol w="1034698"/>
                <a:gridCol w="4108837"/>
                <a:gridCol w="785818"/>
                <a:gridCol w="857257"/>
              </a:tblGrid>
              <a:tr h="829821">
                <a:tc>
                  <a:txBody>
                    <a:bodyPr/>
                    <a:lstStyle/>
                    <a:p>
                      <a:pPr algn="ctr" rtl="1">
                        <a:lnSpc>
                          <a:spcPct val="115000"/>
                        </a:lnSpc>
                        <a:spcAft>
                          <a:spcPts val="0"/>
                        </a:spcAft>
                      </a:pPr>
                      <a:r>
                        <a:rPr lang="ar-SA" sz="1700" b="1" kern="1200" dirty="0" smtClean="0">
                          <a:solidFill>
                            <a:schemeClr val="tx1"/>
                          </a:solidFill>
                          <a:latin typeface="+mn-lt"/>
                          <a:ea typeface="+mn-ea"/>
                          <a:cs typeface="+mj-cs"/>
                        </a:rPr>
                        <a:t>توضیحات</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700" b="1" kern="1200" dirty="0" smtClean="0">
                          <a:solidFill>
                            <a:schemeClr val="tx1"/>
                          </a:solidFill>
                          <a:latin typeface="+mn-lt"/>
                          <a:ea typeface="+mn-ea"/>
                          <a:cs typeface="+mj-cs"/>
                        </a:rPr>
                        <a:t>بانک طرف مقابل</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700" b="1" kern="1200" dirty="0" smtClean="0">
                          <a:solidFill>
                            <a:schemeClr val="tx1"/>
                          </a:solidFill>
                          <a:latin typeface="+mn-lt"/>
                          <a:ea typeface="+mn-ea"/>
                          <a:cs typeface="+mj-cs"/>
                        </a:rPr>
                        <a:t>بانک ایرانی</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700" b="1" kern="1200" dirty="0" smtClean="0">
                          <a:solidFill>
                            <a:schemeClr val="tx1"/>
                          </a:solidFill>
                          <a:latin typeface="+mn-lt"/>
                          <a:ea typeface="+mn-ea"/>
                          <a:cs typeface="+mj-cs"/>
                        </a:rPr>
                        <a:t>روابط کارگزاری</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700" b="1" kern="1200" dirty="0" smtClean="0">
                          <a:solidFill>
                            <a:schemeClr val="tx1"/>
                          </a:solidFill>
                          <a:latin typeface="+mn-lt"/>
                          <a:ea typeface="+mn-ea"/>
                          <a:cs typeface="+mj-cs"/>
                        </a:rPr>
                        <a:t>بانک مشترک</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700" b="1" kern="1200" dirty="0" smtClean="0">
                          <a:solidFill>
                            <a:schemeClr val="tx1"/>
                          </a:solidFill>
                          <a:latin typeface="+mn-lt"/>
                          <a:ea typeface="+mn-ea"/>
                          <a:cs typeface="+mj-cs"/>
                        </a:rPr>
                        <a:t>کشور</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873">
                <a:tc>
                  <a:txBody>
                    <a:bodyPr/>
                    <a:lstStyle/>
                    <a:p>
                      <a:pPr algn="ctr" rtl="0">
                        <a:lnSpc>
                          <a:spcPct val="115000"/>
                        </a:lnSpc>
                        <a:spcAft>
                          <a:spcPts val="0"/>
                        </a:spcAft>
                      </a:pPr>
                      <a:r>
                        <a:rPr lang="en-US" sz="1800" kern="120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kern="1200" dirty="0">
                          <a:solidFill>
                            <a:schemeClr val="dk1"/>
                          </a:solidFill>
                          <a:latin typeface="Calibri"/>
                          <a:ea typeface="Calibri"/>
                          <a:cs typeface="B Mitra"/>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dirty="0">
                          <a:solidFill>
                            <a:schemeClr val="dk1"/>
                          </a:solidFill>
                          <a:latin typeface="Calibri"/>
                          <a:ea typeface="Calibri"/>
                          <a:cs typeface="B Mitra"/>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800" kern="1200" dirty="0">
                          <a:solidFill>
                            <a:schemeClr val="dk1"/>
                          </a:solidFill>
                          <a:latin typeface="Calibri"/>
                          <a:ea typeface="Calibri"/>
                          <a:cs typeface="B Mitra"/>
                        </a:rPr>
                        <a:t>در حال مذاکره  با بانک شعبی (ملی) مغرب</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dirty="0">
                          <a:solidFill>
                            <a:schemeClr val="dk1"/>
                          </a:solidFill>
                          <a:latin typeface="Calibri"/>
                          <a:ea typeface="Calibri"/>
                          <a:cs typeface="B Mitra"/>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700" b="1" kern="1200" dirty="0" smtClean="0">
                          <a:solidFill>
                            <a:schemeClr val="tx1"/>
                          </a:solidFill>
                          <a:latin typeface="+mn-lt"/>
                          <a:ea typeface="+mn-ea"/>
                          <a:cs typeface="+mj-cs"/>
                        </a:rPr>
                        <a:t>مغرب</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661">
                <a:tc>
                  <a:txBody>
                    <a:bodyPr/>
                    <a:lstStyle/>
                    <a:p>
                      <a:pPr algn="ctr" rtl="0">
                        <a:lnSpc>
                          <a:spcPct val="115000"/>
                        </a:lnSpc>
                        <a:spcAft>
                          <a:spcPts val="0"/>
                        </a:spcAft>
                      </a:pPr>
                      <a:r>
                        <a:rPr lang="en-US" sz="1800" kern="1200" dirty="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dirty="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800" kern="1200" dirty="0" smtClean="0">
                          <a:solidFill>
                            <a:schemeClr val="dk1"/>
                          </a:solidFill>
                          <a:latin typeface="Calibri"/>
                          <a:ea typeface="Calibri"/>
                          <a:cs typeface="B Mitra"/>
                        </a:rPr>
                        <a:t>بانک ملی الجزایر </a:t>
                      </a:r>
                    </a:p>
                    <a:p>
                      <a:pPr algn="l" rtl="1">
                        <a:lnSpc>
                          <a:spcPct val="115000"/>
                        </a:lnSpc>
                        <a:spcAft>
                          <a:spcPts val="0"/>
                        </a:spcAft>
                      </a:pPr>
                      <a:r>
                        <a:rPr lang="fa-IR" sz="1400" kern="1200" dirty="0" smtClean="0">
                          <a:solidFill>
                            <a:schemeClr val="dk1"/>
                          </a:solidFill>
                          <a:latin typeface="Calibri"/>
                          <a:ea typeface="Calibri"/>
                          <a:cs typeface="Andalus" pitchFamily="2" charset="-78"/>
                        </a:rPr>
                        <a:t>(</a:t>
                      </a:r>
                      <a:r>
                        <a:rPr lang="en-US" sz="1400" kern="1200" dirty="0">
                          <a:solidFill>
                            <a:schemeClr val="dk1"/>
                          </a:solidFill>
                          <a:latin typeface="Calibri"/>
                          <a:ea typeface="Calibri"/>
                          <a:cs typeface="Andalus" pitchFamily="2" charset="-78"/>
                        </a:rPr>
                        <a:t>BNA: BANQUE NATIONALE D'ALGERIE</a:t>
                      </a:r>
                      <a:r>
                        <a:rPr lang="fa-IR" sz="1400" kern="1200" dirty="0" smtClean="0">
                          <a:solidFill>
                            <a:schemeClr val="dk1"/>
                          </a:solidFill>
                          <a:latin typeface="Calibri"/>
                          <a:ea typeface="Calibri"/>
                          <a:cs typeface="Andalus" pitchFamily="2" charset="-78"/>
                        </a:rPr>
                        <a:t>)</a:t>
                      </a:r>
                      <a:endParaRPr lang="en-US" sz="1400" kern="1200" dirty="0">
                        <a:solidFill>
                          <a:schemeClr val="dk1"/>
                        </a:solidFill>
                        <a:latin typeface="Calibri"/>
                        <a:ea typeface="Calibri"/>
                        <a:cs typeface="Andalus"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700" b="1" kern="1200" dirty="0" smtClean="0">
                          <a:solidFill>
                            <a:schemeClr val="tx1"/>
                          </a:solidFill>
                          <a:latin typeface="+mn-lt"/>
                          <a:ea typeface="+mn-ea"/>
                          <a:cs typeface="+mj-cs"/>
                        </a:rPr>
                        <a:t>الجزایر</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214">
                <a:tc>
                  <a:txBody>
                    <a:bodyPr/>
                    <a:lstStyle/>
                    <a:p>
                      <a:pPr algn="ctr" rtl="1">
                        <a:lnSpc>
                          <a:spcPct val="115000"/>
                        </a:lnSpc>
                        <a:spcAft>
                          <a:spcPts val="0"/>
                        </a:spcAft>
                      </a:pPr>
                      <a:r>
                        <a:rPr lang="fa-IR" sz="1800" kern="1200" dirty="0">
                          <a:solidFill>
                            <a:schemeClr val="dk1"/>
                          </a:solidFill>
                          <a:latin typeface="Calibri"/>
                          <a:ea typeface="Calibri"/>
                          <a:cs typeface="B Mitra"/>
                        </a:rPr>
                        <a:t>قطع </a:t>
                      </a:r>
                      <a:r>
                        <a:rPr lang="fa-IR" sz="1800" kern="1200" dirty="0" smtClean="0">
                          <a:solidFill>
                            <a:schemeClr val="dk1"/>
                          </a:solidFill>
                          <a:latin typeface="Calibri"/>
                          <a:ea typeface="Calibri"/>
                          <a:cs typeface="B Mitra"/>
                        </a:rPr>
                        <a:t>روابط</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kern="1200" dirty="0">
                          <a:solidFill>
                            <a:schemeClr val="dk1"/>
                          </a:solidFill>
                          <a:latin typeface="Calibri"/>
                          <a:ea typeface="Calibri"/>
                          <a:cs typeface="B Mitra"/>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90570" rtl="1" eaLnBrk="1" fontAlgn="auto" latinLnBrk="0" hangingPunct="1">
                        <a:lnSpc>
                          <a:spcPct val="115000"/>
                        </a:lnSpc>
                        <a:spcBef>
                          <a:spcPts val="0"/>
                        </a:spcBef>
                        <a:spcAft>
                          <a:spcPts val="0"/>
                        </a:spcAft>
                        <a:buClrTx/>
                        <a:buSzTx/>
                        <a:buFontTx/>
                        <a:buNone/>
                        <a:tabLst/>
                        <a:defRPr/>
                      </a:pPr>
                      <a:r>
                        <a:rPr lang="en-US" sz="1800" kern="1200" dirty="0" smtClean="0">
                          <a:solidFill>
                            <a:schemeClr val="dk1"/>
                          </a:solidFill>
                          <a:latin typeface="+mn-lt"/>
                          <a:ea typeface="Calibri"/>
                          <a:cs typeface="B Mitra"/>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dirty="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700" b="1" kern="1200" dirty="0" smtClean="0">
                          <a:solidFill>
                            <a:schemeClr val="tx1"/>
                          </a:solidFill>
                          <a:latin typeface="+mn-lt"/>
                          <a:ea typeface="+mn-ea"/>
                          <a:cs typeface="+mj-cs"/>
                        </a:rPr>
                        <a:t>سومالی</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214">
                <a:tc>
                  <a:txBody>
                    <a:bodyPr/>
                    <a:lstStyle/>
                    <a:p>
                      <a:pPr algn="ctr" rtl="0">
                        <a:lnSpc>
                          <a:spcPct val="115000"/>
                        </a:lnSpc>
                        <a:spcAft>
                          <a:spcPts val="0"/>
                        </a:spcAft>
                      </a:pPr>
                      <a:r>
                        <a:rPr lang="en-US" sz="1800" kern="1200" dirty="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kern="1200" dirty="0">
                          <a:solidFill>
                            <a:schemeClr val="dk1"/>
                          </a:solidFill>
                          <a:latin typeface="Calibri"/>
                          <a:ea typeface="Calibri"/>
                          <a:cs typeface="B Mitra"/>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dirty="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700" b="1" kern="1200" dirty="0" smtClean="0">
                          <a:solidFill>
                            <a:schemeClr val="tx1"/>
                          </a:solidFill>
                          <a:latin typeface="+mn-lt"/>
                          <a:ea typeface="+mn-ea"/>
                          <a:cs typeface="+mj-cs"/>
                        </a:rPr>
                        <a:t>موریتانی</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214">
                <a:tc>
                  <a:txBody>
                    <a:bodyPr/>
                    <a:lstStyle/>
                    <a:p>
                      <a:pPr algn="ctr" rtl="0">
                        <a:lnSpc>
                          <a:spcPct val="115000"/>
                        </a:lnSpc>
                        <a:spcAft>
                          <a:spcPts val="0"/>
                        </a:spcAft>
                      </a:pPr>
                      <a:r>
                        <a:rPr lang="en-US" sz="1800" kern="1200" dirty="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dirty="0">
                          <a:solidFill>
                            <a:schemeClr val="dk1"/>
                          </a:solidFill>
                          <a:latin typeface="Calibri"/>
                          <a:ea typeface="Calibri"/>
                          <a:cs typeface="B Mitra"/>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dirty="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700" b="1" kern="1200" dirty="0" smtClean="0">
                          <a:solidFill>
                            <a:schemeClr val="tx1"/>
                          </a:solidFill>
                          <a:latin typeface="+mn-lt"/>
                          <a:ea typeface="+mn-ea"/>
                          <a:cs typeface="+mj-cs"/>
                        </a:rPr>
                        <a:t>اتیوپی</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214">
                <a:tc>
                  <a:txBody>
                    <a:bodyPr/>
                    <a:lstStyle/>
                    <a:p>
                      <a:pPr algn="ctr" rtl="1">
                        <a:lnSpc>
                          <a:spcPct val="115000"/>
                        </a:lnSpc>
                        <a:spcAft>
                          <a:spcPts val="0"/>
                        </a:spcAft>
                      </a:pPr>
                      <a:r>
                        <a:rPr lang="fa-IR" sz="1800" kern="1200" dirty="0">
                          <a:solidFill>
                            <a:schemeClr val="dk1"/>
                          </a:solidFill>
                          <a:latin typeface="Calibri"/>
                          <a:ea typeface="Calibri"/>
                          <a:cs typeface="B Mitra"/>
                        </a:rPr>
                        <a:t>قطع روابط</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kern="1200" dirty="0">
                          <a:solidFill>
                            <a:schemeClr val="dk1"/>
                          </a:solidFill>
                          <a:latin typeface="Calibri"/>
                          <a:ea typeface="Calibri"/>
                          <a:cs typeface="B Mitra"/>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dirty="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dirty="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800" kern="1200" dirty="0" smtClean="0">
                          <a:solidFill>
                            <a:schemeClr val="dk1"/>
                          </a:solidFill>
                          <a:latin typeface="Calibri"/>
                          <a:ea typeface="Calibri"/>
                          <a:cs typeface="B Mitra"/>
                        </a:rPr>
                        <a:t>-</a:t>
                      </a:r>
                      <a:endParaRPr lang="en-US" sz="1800" kern="1200" dirty="0">
                        <a:solidFill>
                          <a:schemeClr val="dk1"/>
                        </a:solidFill>
                        <a:latin typeface="Calibri"/>
                        <a:ea typeface="Calibri"/>
                        <a:cs typeface="B Mitr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700" b="1" kern="1200" dirty="0" smtClean="0">
                          <a:solidFill>
                            <a:schemeClr val="tx1"/>
                          </a:solidFill>
                          <a:latin typeface="+mn-lt"/>
                          <a:ea typeface="+mn-ea"/>
                          <a:cs typeface="+mj-cs"/>
                        </a:rPr>
                        <a:t>جیبوتی</a:t>
                      </a:r>
                      <a:endParaRPr lang="en-US" sz="1700" b="1" kern="1200" dirty="0" smtClean="0">
                        <a:solidFill>
                          <a:schemeClr val="tx1"/>
                        </a:solidFill>
                        <a:latin typeface="+mn-lt"/>
                        <a:ea typeface="+mn-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71833" name="Rectangle 121"/>
          <p:cNvSpPr>
            <a:spLocks noChangeArrowheads="1"/>
          </p:cNvSpPr>
          <p:nvPr/>
        </p:nvSpPr>
        <p:spPr bwMode="auto">
          <a:xfrm>
            <a:off x="595282" y="214290"/>
            <a:ext cx="8813933" cy="609398"/>
          </a:xfrm>
          <a:prstGeom prst="rect">
            <a:avLst/>
          </a:prstGeom>
          <a:noFill/>
          <a:ln w="9525">
            <a:noFill/>
            <a:miter lim="800000"/>
            <a:headEnd/>
            <a:tailEnd/>
          </a:ln>
          <a:effectLst/>
        </p:spPr>
        <p:txBody>
          <a:bodyPr anchor="ctr">
            <a:spAutoFit/>
          </a:bodyPr>
          <a:lstStyle/>
          <a:p>
            <a:pPr indent="486687" fontAlgn="base">
              <a:lnSpc>
                <a:spcPct val="120000"/>
              </a:lnSpc>
              <a:spcBef>
                <a:spcPct val="0"/>
              </a:spcBef>
              <a:spcAft>
                <a:spcPct val="0"/>
              </a:spcAft>
            </a:pPr>
            <a:r>
              <a:rPr lang="fa-IR" altLang="zh-CN" sz="2800" dirty="0">
                <a:solidFill>
                  <a:srgbClr val="800000"/>
                </a:solidFill>
                <a:latin typeface="Verdana" pitchFamily="34" charset="0"/>
                <a:ea typeface="SimSun" pitchFamily="2" charset="-122"/>
                <a:cs typeface="B Titr" pitchFamily="2" charset="-78"/>
              </a:rPr>
              <a:t>2) </a:t>
            </a:r>
            <a:r>
              <a:rPr lang="fa-IR" altLang="zh-CN" sz="2400" dirty="0">
                <a:solidFill>
                  <a:srgbClr val="800000"/>
                </a:solidFill>
                <a:latin typeface="Verdana" pitchFamily="34" charset="0"/>
                <a:ea typeface="SimSun" pitchFamily="2" charset="-122"/>
                <a:cs typeface="B Titr" pitchFamily="2" charset="-78"/>
              </a:rPr>
              <a:t>شاخص ها و </a:t>
            </a:r>
            <a:r>
              <a:rPr lang="fa-IR" altLang="zh-CN" sz="2400" dirty="0" smtClean="0">
                <a:solidFill>
                  <a:srgbClr val="800000"/>
                </a:solidFill>
                <a:latin typeface="Verdana" pitchFamily="34" charset="0"/>
                <a:ea typeface="SimSun" pitchFamily="2" charset="-122"/>
                <a:cs typeface="B Titr" pitchFamily="2" charset="-78"/>
              </a:rPr>
              <a:t>ویژگی های  اقتصادی</a:t>
            </a:r>
            <a:endParaRPr lang="fa-IR" altLang="zh-CN" sz="2400" dirty="0">
              <a:solidFill>
                <a:srgbClr val="800000"/>
              </a:solidFill>
              <a:latin typeface="Verdana" pitchFamily="34" charset="0"/>
              <a:ea typeface="SimSun" pitchFamily="2" charset="-122"/>
              <a:cs typeface="B Titr" pitchFamily="2" charset="-78"/>
            </a:endParaRPr>
          </a:p>
        </p:txBody>
      </p:sp>
      <p:sp>
        <p:nvSpPr>
          <p:cNvPr id="7" name="Rectangle 17"/>
          <p:cNvSpPr>
            <a:spLocks noChangeArrowheads="1"/>
          </p:cNvSpPr>
          <p:nvPr/>
        </p:nvSpPr>
        <p:spPr bwMode="auto">
          <a:xfrm>
            <a:off x="416496" y="928670"/>
            <a:ext cx="8913610" cy="4832092"/>
          </a:xfrm>
          <a:prstGeom prst="rect">
            <a:avLst/>
          </a:prstGeom>
          <a:noFill/>
          <a:ln w="9525">
            <a:noFill/>
            <a:miter lim="800000"/>
            <a:headEnd/>
            <a:tailEnd/>
          </a:ln>
          <a:effectLst/>
        </p:spPr>
        <p:txBody>
          <a:bodyPr wrap="square" anchor="ctr">
            <a:spAutoFit/>
          </a:bodyPr>
          <a:lstStyle/>
          <a:p>
            <a:pPr lvl="1" indent="-185738">
              <a:buFont typeface="Arial" pitchFamily="34" charset="0"/>
              <a:buChar char="•"/>
            </a:pPr>
            <a:r>
              <a:rPr lang="fa-IR" sz="2800" b="1" dirty="0" smtClean="0">
                <a:cs typeface="B Lotus" pitchFamily="2" charset="-78"/>
              </a:rPr>
              <a:t> ساختار اقتصادی ناهمگون، سطوح توسعه متفاوت</a:t>
            </a:r>
          </a:p>
          <a:p>
            <a:pPr lvl="1" indent="-185738">
              <a:buFont typeface="Arial" pitchFamily="34" charset="0"/>
              <a:buChar char="•"/>
            </a:pPr>
            <a:r>
              <a:rPr lang="fa-IR" sz="2800" b="1" dirty="0" smtClean="0">
                <a:cs typeface="B Lotus" pitchFamily="2" charset="-78"/>
              </a:rPr>
              <a:t> 33 کشور با کمترین درجه توسعه یافتگی </a:t>
            </a:r>
            <a:r>
              <a:rPr lang="en-US" sz="2800" b="1" dirty="0" smtClean="0">
                <a:cs typeface="B Lotus" pitchFamily="2" charset="-78"/>
              </a:rPr>
              <a:t>(LDCs)</a:t>
            </a:r>
            <a:endParaRPr lang="fa-IR" sz="2800" b="1" dirty="0" smtClean="0">
              <a:cs typeface="B Lotus" pitchFamily="2" charset="-78"/>
            </a:endParaRPr>
          </a:p>
          <a:p>
            <a:pPr marL="261938" algn="just">
              <a:lnSpc>
                <a:spcPct val="150000"/>
              </a:lnSpc>
              <a:buFont typeface="Arial" pitchFamily="34" charset="0"/>
              <a:buChar char="•"/>
              <a:tabLst>
                <a:tab pos="261938" algn="l"/>
                <a:tab pos="711200" algn="l"/>
              </a:tabLst>
            </a:pPr>
            <a:r>
              <a:rPr lang="fa-IR" sz="2800" b="1" dirty="0" smtClean="0">
                <a:cs typeface="B Lotus" pitchFamily="2" charset="-78"/>
              </a:rPr>
              <a:t> 70 درصد کشورهای </a:t>
            </a:r>
            <a:r>
              <a:rPr lang="en-US" sz="2800" b="1" dirty="0" smtClean="0">
                <a:cs typeface="B Lotus" pitchFamily="2" charset="-78"/>
              </a:rPr>
              <a:t>LDCs</a:t>
            </a:r>
            <a:r>
              <a:rPr lang="fa-IR" sz="2800" b="1" dirty="0" smtClean="0">
                <a:cs typeface="B Lotus" pitchFamily="2" charset="-78"/>
              </a:rPr>
              <a:t> جهان (48 کشور)</a:t>
            </a:r>
          </a:p>
          <a:p>
            <a:pPr marL="261938" algn="just" fontAlgn="base">
              <a:lnSpc>
                <a:spcPct val="150000"/>
              </a:lnSpc>
              <a:spcBef>
                <a:spcPct val="0"/>
              </a:spcBef>
              <a:spcAft>
                <a:spcPct val="0"/>
              </a:spcAft>
              <a:buFont typeface="Arial" pitchFamily="34" charset="0"/>
              <a:buChar char="•"/>
              <a:tabLst>
                <a:tab pos="261938" algn="l"/>
                <a:tab pos="711200" algn="l"/>
              </a:tabLst>
            </a:pPr>
            <a:r>
              <a:rPr lang="fa-IR" altLang="zh-CN" sz="2800" b="1" dirty="0" smtClean="0">
                <a:latin typeface="Verdana" pitchFamily="34" charset="0"/>
                <a:ea typeface="SimSun" pitchFamily="2" charset="-122"/>
                <a:cs typeface="B Lotus" pitchFamily="2" charset="-78"/>
              </a:rPr>
              <a:t> نرخ بالاي </a:t>
            </a:r>
            <a:r>
              <a:rPr lang="fa-IR" altLang="zh-CN" sz="2800" b="1" dirty="0">
                <a:latin typeface="Verdana" pitchFamily="34" charset="0"/>
                <a:ea typeface="SimSun" pitchFamily="2" charset="-122"/>
                <a:cs typeface="B Lotus" pitchFamily="2" charset="-78"/>
              </a:rPr>
              <a:t>رشد اقتصادی در مقایسه با میانگین جهانی</a:t>
            </a:r>
          </a:p>
          <a:p>
            <a:pPr marL="261938" algn="just" fontAlgn="base">
              <a:lnSpc>
                <a:spcPct val="150000"/>
              </a:lnSpc>
              <a:spcBef>
                <a:spcPct val="0"/>
              </a:spcBef>
              <a:spcAft>
                <a:spcPct val="0"/>
              </a:spcAft>
              <a:buFont typeface="Arial" pitchFamily="34" charset="0"/>
              <a:buChar char="•"/>
              <a:tabLst>
                <a:tab pos="261938" algn="l"/>
                <a:tab pos="711200" algn="l"/>
              </a:tabLst>
            </a:pPr>
            <a:r>
              <a:rPr lang="fa-IR" sz="2800" dirty="0">
                <a:cs typeface="B Lotus" pitchFamily="2" charset="-78"/>
              </a:rPr>
              <a:t> </a:t>
            </a:r>
            <a:r>
              <a:rPr lang="fa-IR" altLang="zh-CN" sz="2800" b="1" dirty="0">
                <a:latin typeface="Verdana" pitchFamily="34" charset="0"/>
                <a:ea typeface="SimSun" pitchFamily="2" charset="-122"/>
                <a:cs typeface="B Lotus" pitchFamily="2" charset="-78"/>
              </a:rPr>
              <a:t>منابع: نفت، طلا، الماس، اورانیوم، مس، فسفات،آلومینیوم و آهن</a:t>
            </a:r>
          </a:p>
          <a:p>
            <a:pPr marL="261938" algn="just" fontAlgn="base">
              <a:lnSpc>
                <a:spcPct val="150000"/>
              </a:lnSpc>
              <a:spcBef>
                <a:spcPct val="0"/>
              </a:spcBef>
              <a:spcAft>
                <a:spcPct val="0"/>
              </a:spcAft>
              <a:buFont typeface="Arial" pitchFamily="34" charset="0"/>
              <a:buChar char="•"/>
              <a:tabLst>
                <a:tab pos="261938" algn="l"/>
                <a:tab pos="711200" algn="l"/>
              </a:tabLst>
            </a:pPr>
            <a:r>
              <a:rPr lang="fa-IR" altLang="zh-CN" sz="2800" b="1" dirty="0">
                <a:latin typeface="Verdana" pitchFamily="34" charset="0"/>
                <a:ea typeface="SimSun" pitchFamily="2" charset="-122"/>
                <a:cs typeface="B Lotus" pitchFamily="2" charset="-78"/>
              </a:rPr>
              <a:t> محصولات کشاورزی: قهوه، چای، کاکائو، </a:t>
            </a:r>
            <a:r>
              <a:rPr lang="fa-IR" altLang="zh-CN" sz="2800" b="1" dirty="0" smtClean="0">
                <a:latin typeface="Verdana" pitchFamily="34" charset="0"/>
                <a:ea typeface="SimSun" pitchFamily="2" charset="-122"/>
                <a:cs typeface="B Lotus" pitchFamily="2" charset="-78"/>
              </a:rPr>
              <a:t>شکر،کائوچو</a:t>
            </a:r>
            <a:r>
              <a:rPr lang="fa-IR" altLang="zh-CN" sz="2800" b="1" dirty="0">
                <a:latin typeface="Verdana" pitchFamily="34" charset="0"/>
                <a:ea typeface="SimSun" pitchFamily="2" charset="-122"/>
                <a:cs typeface="B Lotus" pitchFamily="2" charset="-78"/>
              </a:rPr>
              <a:t>، چوب </a:t>
            </a:r>
            <a:endParaRPr lang="fa-IR" altLang="zh-CN" sz="2800" b="1" dirty="0" smtClean="0">
              <a:latin typeface="Verdana" pitchFamily="34" charset="0"/>
              <a:ea typeface="SimSun" pitchFamily="2" charset="-122"/>
              <a:cs typeface="B Lotus" pitchFamily="2" charset="-78"/>
            </a:endParaRPr>
          </a:p>
          <a:p>
            <a:pPr marL="261938" algn="just" fontAlgn="base">
              <a:lnSpc>
                <a:spcPct val="150000"/>
              </a:lnSpc>
              <a:spcBef>
                <a:spcPct val="0"/>
              </a:spcBef>
              <a:spcAft>
                <a:spcPct val="0"/>
              </a:spcAft>
              <a:tabLst>
                <a:tab pos="261938" algn="l"/>
                <a:tab pos="711200" algn="l"/>
              </a:tabLst>
            </a:pPr>
            <a:r>
              <a:rPr lang="fa-IR" altLang="zh-CN" sz="2800" b="1" dirty="0" smtClean="0">
                <a:latin typeface="Verdana" pitchFamily="34" charset="0"/>
                <a:ea typeface="SimSun" pitchFamily="2" charset="-122"/>
                <a:cs typeface="B Lotus" pitchFamily="2" charset="-78"/>
              </a:rPr>
              <a:t>و </a:t>
            </a:r>
            <a:r>
              <a:rPr lang="fa-IR" altLang="zh-CN" sz="2800" b="1" dirty="0">
                <a:latin typeface="Verdana" pitchFamily="34" charset="0"/>
                <a:ea typeface="SimSun" pitchFamily="2" charset="-122"/>
                <a:cs typeface="B Lotus" pitchFamily="2" charset="-78"/>
              </a:rPr>
              <a:t>دانه های </a:t>
            </a:r>
            <a:r>
              <a:rPr lang="fa-IR" altLang="zh-CN" sz="2800" b="1" dirty="0" smtClean="0">
                <a:latin typeface="Verdana" pitchFamily="34" charset="0"/>
                <a:ea typeface="SimSun" pitchFamily="2" charset="-122"/>
                <a:cs typeface="B Lotus" pitchFamily="2" charset="-78"/>
              </a:rPr>
              <a:t>روغنی</a:t>
            </a:r>
          </a:p>
          <a:p>
            <a:pPr marL="261938" algn="just" fontAlgn="base">
              <a:lnSpc>
                <a:spcPct val="150000"/>
              </a:lnSpc>
              <a:spcBef>
                <a:spcPct val="0"/>
              </a:spcBef>
              <a:spcAft>
                <a:spcPct val="0"/>
              </a:spcAft>
              <a:buFont typeface="Arial" pitchFamily="34" charset="0"/>
              <a:buChar char="•"/>
              <a:tabLst>
                <a:tab pos="261938" algn="l"/>
                <a:tab pos="711200" algn="l"/>
              </a:tabLst>
            </a:pPr>
            <a:r>
              <a:rPr lang="fa-IR" altLang="zh-CN" sz="2800" b="1" dirty="0" smtClean="0">
                <a:latin typeface="Verdana" pitchFamily="34" charset="0"/>
                <a:ea typeface="SimSun" pitchFamily="2" charset="-122"/>
                <a:cs typeface="B Lotus" pitchFamily="2" charset="-78"/>
              </a:rPr>
              <a:t> میانگین نرخ تورم: 10% (به استثنای کشور زیمبابوه)</a:t>
            </a:r>
            <a:endParaRPr lang="en-US" altLang="zh-CN" sz="2800" b="1" dirty="0" smtClean="0">
              <a:latin typeface="Verdana" pitchFamily="34" charset="0"/>
              <a:ea typeface="SimSun" pitchFamily="2" charset="-122"/>
              <a:cs typeface="B Lotus" pitchFamily="2" charset="-78"/>
            </a:endParaRPr>
          </a:p>
        </p:txBody>
      </p:sp>
      <p:sp>
        <p:nvSpPr>
          <p:cNvPr id="10" name="Slide Number Placeholder 9"/>
          <p:cNvSpPr>
            <a:spLocks noGrp="1"/>
          </p:cNvSpPr>
          <p:nvPr>
            <p:ph type="sldNum" sz="quarter" idx="12"/>
          </p:nvPr>
        </p:nvSpPr>
        <p:spPr/>
        <p:txBody>
          <a:bodyPr/>
          <a:lstStyle/>
          <a:p>
            <a:fld id="{4FCE4D2F-5F5E-42DB-B679-BC66313DE471}" type="slidenum">
              <a:rPr lang="fa-IR" smtClean="0">
                <a:solidFill>
                  <a:srgbClr val="808080"/>
                </a:solidFill>
              </a:rPr>
              <a:pPr/>
              <a:t>4</a:t>
            </a:fld>
            <a:endParaRPr lang="en-US">
              <a:solidFill>
                <a:srgbClr val="808080"/>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4659124"/>
              </p:ext>
            </p:extLst>
          </p:nvPr>
        </p:nvGraphicFramePr>
        <p:xfrm>
          <a:off x="452407" y="698699"/>
          <a:ext cx="8861466" cy="6089904"/>
        </p:xfrm>
        <a:graphic>
          <a:graphicData uri="http://schemas.openxmlformats.org/drawingml/2006/table">
            <a:tbl>
              <a:tblPr rtl="1"/>
              <a:tblGrid>
                <a:gridCol w="949810"/>
                <a:gridCol w="2149689"/>
                <a:gridCol w="2871502"/>
                <a:gridCol w="2890465"/>
              </a:tblGrid>
              <a:tr h="225552">
                <a:tc>
                  <a:txBody>
                    <a:bodyPr/>
                    <a:lstStyle/>
                    <a:p>
                      <a:pPr algn="ctr" rtl="1">
                        <a:lnSpc>
                          <a:spcPct val="90000"/>
                        </a:lnSpc>
                        <a:spcAft>
                          <a:spcPts val="0"/>
                        </a:spcAft>
                      </a:pPr>
                      <a:r>
                        <a:rPr lang="fa-IR" sz="1300" dirty="0">
                          <a:latin typeface="Calibri"/>
                          <a:ea typeface="Times New Roman"/>
                          <a:cs typeface="Titr"/>
                        </a:rPr>
                        <a:t>ردیف</a:t>
                      </a:r>
                      <a:endParaRPr lang="en-US" sz="1300" dirty="0">
                        <a:latin typeface="Calibri"/>
                        <a:ea typeface="Times New Roman"/>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90000"/>
                        </a:lnSpc>
                        <a:spcAft>
                          <a:spcPts val="0"/>
                        </a:spcAft>
                      </a:pPr>
                      <a:r>
                        <a:rPr lang="fa-IR" sz="1300" dirty="0">
                          <a:latin typeface="Calibri"/>
                          <a:ea typeface="Times New Roman"/>
                          <a:cs typeface="Titr"/>
                        </a:rPr>
                        <a:t>اسامی کشورها</a:t>
                      </a:r>
                      <a:endParaRPr lang="en-US" sz="1300" dirty="0">
                        <a:latin typeface="Calibri"/>
                        <a:ea typeface="Times New Roman"/>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90000"/>
                        </a:lnSpc>
                        <a:spcAft>
                          <a:spcPts val="0"/>
                        </a:spcAft>
                      </a:pPr>
                      <a:r>
                        <a:rPr lang="fa-IR" sz="1300" kern="1200" dirty="0" smtClean="0">
                          <a:solidFill>
                            <a:schemeClr val="tx1"/>
                          </a:solidFill>
                          <a:latin typeface="Calibri"/>
                          <a:ea typeface="Times New Roman"/>
                          <a:cs typeface="Titr"/>
                        </a:rPr>
                        <a:t>سطح رابطه ايران با کشورهای آفريقايی</a:t>
                      </a:r>
                      <a:endParaRPr lang="en-US" sz="1300" kern="1200" dirty="0">
                        <a:solidFill>
                          <a:schemeClr val="tx1"/>
                        </a:solidFill>
                        <a:latin typeface="Calibri"/>
                        <a:ea typeface="Times New Roman"/>
                        <a:cs typeface="Titr"/>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90570" rtl="1" eaLnBrk="1" fontAlgn="auto" latinLnBrk="0" hangingPunct="1">
                        <a:lnSpc>
                          <a:spcPct val="90000"/>
                        </a:lnSpc>
                        <a:spcBef>
                          <a:spcPts val="0"/>
                        </a:spcBef>
                        <a:spcAft>
                          <a:spcPts val="0"/>
                        </a:spcAft>
                        <a:buClrTx/>
                        <a:buSzTx/>
                        <a:buFontTx/>
                        <a:buNone/>
                        <a:tabLst/>
                        <a:defRPr/>
                      </a:pPr>
                      <a:r>
                        <a:rPr lang="fa-IR" sz="1300" kern="1200" dirty="0" smtClean="0">
                          <a:solidFill>
                            <a:schemeClr val="tx1"/>
                          </a:solidFill>
                          <a:latin typeface="+mn-lt"/>
                          <a:ea typeface="Times New Roman"/>
                          <a:cs typeface="Titr"/>
                        </a:rPr>
                        <a:t>سطح رابطه کشورهای آفريقايی با ايران</a:t>
                      </a:r>
                      <a:endParaRPr lang="en-US" sz="1300" kern="1200" dirty="0" smtClean="0">
                        <a:solidFill>
                          <a:schemeClr val="tx1"/>
                        </a:solidFill>
                        <a:latin typeface="+mn-lt"/>
                        <a:ea typeface="Times New Roman"/>
                        <a:cs typeface="Titr"/>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25552">
                <a:tc>
                  <a:txBody>
                    <a:bodyPr/>
                    <a:lstStyle/>
                    <a:p>
                      <a:pPr algn="ctr" rtl="1">
                        <a:lnSpc>
                          <a:spcPct val="90000"/>
                        </a:lnSpc>
                        <a:spcAft>
                          <a:spcPts val="0"/>
                        </a:spcAft>
                      </a:pPr>
                      <a:r>
                        <a:rPr lang="fa-IR" sz="1300" b="1" dirty="0">
                          <a:latin typeface="Calibri"/>
                          <a:ea typeface="Times New Roman"/>
                          <a:cs typeface="+mn-cs"/>
                        </a:rPr>
                        <a:t>1</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a:latin typeface="Calibri"/>
                          <a:ea typeface="Times New Roman"/>
                          <a:cs typeface="+mn-cs"/>
                        </a:rPr>
                        <a:t>لیبی</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kern="1200" dirty="0" smtClean="0">
                          <a:solidFill>
                            <a:schemeClr val="tx1"/>
                          </a:solidFill>
                          <a:latin typeface="Calibri"/>
                          <a:ea typeface="Times New Roman"/>
                          <a:cs typeface="+mn-cs"/>
                        </a:rPr>
                        <a:t>کاردار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a:latin typeface="Calibri"/>
                          <a:ea typeface="Times New Roman"/>
                          <a:cs typeface="+mn-cs"/>
                        </a:rPr>
                        <a:t>2</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الجزایر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kern="1200" dirty="0" smtClean="0">
                          <a:solidFill>
                            <a:schemeClr val="tx1"/>
                          </a:solidFill>
                          <a:latin typeface="Calibri"/>
                          <a:ea typeface="Times New Roman"/>
                          <a:cs typeface="+mn-cs"/>
                        </a:rPr>
                        <a:t>سفیر </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a:latin typeface="Calibri"/>
                          <a:ea typeface="Times New Roman"/>
                          <a:cs typeface="+mn-cs"/>
                        </a:rPr>
                        <a:t>3</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تونس</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kern="1200" dirty="0" smtClean="0">
                          <a:solidFill>
                            <a:schemeClr val="tx1"/>
                          </a:solidFill>
                          <a:latin typeface="Calibri"/>
                          <a:ea typeface="Times New Roman"/>
                          <a:cs typeface="+mn-cs"/>
                        </a:rPr>
                        <a:t>سفیر </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a:latin typeface="Calibri"/>
                          <a:ea typeface="Times New Roman"/>
                          <a:cs typeface="+mn-cs"/>
                        </a:rPr>
                        <a:t>4</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مصر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دفتر حافظ منافع</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9057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دفتر حافظ منافع</a:t>
                      </a:r>
                      <a:endParaRPr lang="en-US" sz="1400" b="1" kern="1200" dirty="0" smtClean="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a:latin typeface="Calibri"/>
                          <a:ea typeface="Times New Roman"/>
                          <a:cs typeface="+mn-cs"/>
                        </a:rPr>
                        <a:t>5</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سودان</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قطع رابطه</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kern="1200" dirty="0" smtClean="0">
                          <a:solidFill>
                            <a:schemeClr val="tx1"/>
                          </a:solidFill>
                          <a:latin typeface="Calibri"/>
                          <a:ea typeface="Times New Roman"/>
                          <a:cs typeface="+mn-cs"/>
                        </a:rPr>
                        <a:t>قطع رابطه</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a:latin typeface="Calibri"/>
                          <a:ea typeface="Times New Roman"/>
                          <a:cs typeface="+mn-cs"/>
                        </a:rPr>
                        <a:t>6</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سومالی</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قطع</a:t>
                      </a:r>
                      <a:r>
                        <a:rPr lang="fa-IR" sz="1400" b="1" baseline="0" dirty="0" smtClean="0">
                          <a:latin typeface="Calibri"/>
                          <a:ea typeface="Times New Roman"/>
                          <a:cs typeface="+mn-cs"/>
                        </a:rPr>
                        <a:t> رابطه</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kern="1200" dirty="0" smtClean="0">
                          <a:solidFill>
                            <a:schemeClr val="tx1"/>
                          </a:solidFill>
                          <a:latin typeface="Calibri"/>
                          <a:ea typeface="Times New Roman"/>
                          <a:cs typeface="+mn-cs"/>
                        </a:rPr>
                        <a:t>قطع رابطه</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marL="0" algn="ctr" defTabSz="914400" rtl="1" eaLnBrk="1" latinLnBrk="0" hangingPunct="1">
                        <a:lnSpc>
                          <a:spcPct val="90000"/>
                        </a:lnSpc>
                        <a:spcAft>
                          <a:spcPts val="0"/>
                        </a:spcAft>
                      </a:pPr>
                      <a:r>
                        <a:rPr lang="fa-IR" sz="1300" b="1" kern="1200" dirty="0" smtClean="0">
                          <a:solidFill>
                            <a:schemeClr val="tx1"/>
                          </a:solidFill>
                          <a:latin typeface="Calibri"/>
                          <a:ea typeface="Times New Roman"/>
                          <a:cs typeface="+mn-cs"/>
                        </a:rPr>
                        <a:t>7</a:t>
                      </a:r>
                      <a:endParaRPr lang="fa-IR" sz="13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اتیوپی</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kern="1200" dirty="0" smtClean="0">
                          <a:solidFill>
                            <a:schemeClr val="tx1"/>
                          </a:solidFill>
                          <a:latin typeface="Calibri"/>
                          <a:ea typeface="Times New Roman"/>
                          <a:cs typeface="+mn-cs"/>
                        </a:rPr>
                        <a:t>-</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marL="0" algn="ctr" defTabSz="914400" rtl="1" eaLnBrk="1" latinLnBrk="0" hangingPunct="1">
                        <a:lnSpc>
                          <a:spcPct val="90000"/>
                        </a:lnSpc>
                        <a:spcAft>
                          <a:spcPts val="0"/>
                        </a:spcAft>
                      </a:pPr>
                      <a:r>
                        <a:rPr lang="fa-IR" sz="1300" b="1" kern="1200" dirty="0" smtClean="0">
                          <a:solidFill>
                            <a:schemeClr val="tx1"/>
                          </a:solidFill>
                          <a:latin typeface="Calibri"/>
                          <a:ea typeface="Times New Roman"/>
                          <a:cs typeface="+mn-cs"/>
                        </a:rPr>
                        <a:t>8</a:t>
                      </a:r>
                      <a:endParaRPr lang="fa-IR" sz="13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a:latin typeface="Calibri"/>
                          <a:ea typeface="Times New Roman"/>
                          <a:cs typeface="+mn-cs"/>
                        </a:rPr>
                        <a:t>پادشاهی مغرب</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kern="1200" dirty="0" smtClean="0">
                          <a:solidFill>
                            <a:schemeClr val="tx1"/>
                          </a:solidFill>
                          <a:latin typeface="Calibri"/>
                          <a:ea typeface="Times New Roman"/>
                          <a:cs typeface="+mn-cs"/>
                        </a:rPr>
                        <a:t>کاردار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marL="0" algn="ctr" defTabSz="914400" rtl="1" eaLnBrk="1" latinLnBrk="0" hangingPunct="1">
                        <a:lnSpc>
                          <a:spcPct val="90000"/>
                        </a:lnSpc>
                        <a:spcAft>
                          <a:spcPts val="0"/>
                        </a:spcAft>
                      </a:pPr>
                      <a:r>
                        <a:rPr lang="fa-IR" sz="1300" b="1" kern="1200" dirty="0" smtClean="0">
                          <a:solidFill>
                            <a:schemeClr val="tx1"/>
                          </a:solidFill>
                          <a:latin typeface="Calibri"/>
                          <a:ea typeface="Times New Roman"/>
                          <a:cs typeface="+mn-cs"/>
                        </a:rPr>
                        <a:t>9</a:t>
                      </a:r>
                      <a:endParaRPr lang="fa-IR" sz="13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موریتانی</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kern="1200" dirty="0" smtClean="0">
                          <a:solidFill>
                            <a:schemeClr val="tx1"/>
                          </a:solidFill>
                          <a:latin typeface="Calibri"/>
                          <a:ea typeface="Times New Roman"/>
                          <a:cs typeface="+mn-cs"/>
                        </a:rPr>
                        <a:t>کاردار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marL="0" algn="ctr" defTabSz="914400" rtl="1" eaLnBrk="1" latinLnBrk="0" hangingPunct="1">
                        <a:lnSpc>
                          <a:spcPct val="90000"/>
                        </a:lnSpc>
                        <a:spcAft>
                          <a:spcPts val="0"/>
                        </a:spcAft>
                      </a:pPr>
                      <a:r>
                        <a:rPr lang="fa-IR" sz="1300" b="1" kern="1200" dirty="0" smtClean="0">
                          <a:solidFill>
                            <a:schemeClr val="tx1"/>
                          </a:solidFill>
                          <a:latin typeface="Calibri"/>
                          <a:ea typeface="Times New Roman"/>
                          <a:cs typeface="+mn-cs"/>
                        </a:rPr>
                        <a:t>10</a:t>
                      </a:r>
                      <a:endParaRPr lang="fa-IR" sz="13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غنا</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a:latin typeface="Calibri"/>
                          <a:ea typeface="Times New Roman"/>
                          <a:cs typeface="+mn-cs"/>
                        </a:rPr>
                        <a:t>11</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نیجریه</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a:latin typeface="Calibri"/>
                          <a:ea typeface="Times New Roman"/>
                          <a:cs typeface="+mn-cs"/>
                        </a:rPr>
                        <a:t>12</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گینه(کوناکری</a:t>
                      </a:r>
                      <a:r>
                        <a:rPr lang="fa-IR" sz="1400" b="1" dirty="0">
                          <a:latin typeface="Calibri"/>
                          <a:ea typeface="Times New Roman"/>
                          <a:cs typeface="+mn-cs"/>
                        </a:rPr>
                        <a:t>)</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13</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سیرالئون</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14</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سنگال</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15</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ساحل </a:t>
                      </a:r>
                      <a:r>
                        <a:rPr lang="fa-IR" sz="1400" b="1" dirty="0">
                          <a:latin typeface="Calibri"/>
                          <a:ea typeface="Times New Roman"/>
                          <a:cs typeface="+mn-cs"/>
                        </a:rPr>
                        <a:t>عاج</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16</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مالی</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17</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آفریقای </a:t>
                      </a:r>
                      <a:r>
                        <a:rPr lang="fa-IR" sz="1400" b="1" dirty="0">
                          <a:latin typeface="Calibri"/>
                          <a:ea typeface="Times New Roman"/>
                          <a:cs typeface="+mn-cs"/>
                        </a:rPr>
                        <a:t>جنوبی</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18</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کنیا</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19</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اوگاندا</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20</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کومور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21</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زیمبابوه</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22</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نامیبیا</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23</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کنگو(کینشازا</a:t>
                      </a:r>
                      <a:r>
                        <a:rPr lang="fa-IR" sz="1400" b="1" dirty="0">
                          <a:latin typeface="Calibri"/>
                          <a:ea typeface="Times New Roman"/>
                          <a:cs typeface="+mn-cs"/>
                        </a:rPr>
                        <a:t>)</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کنسول افتخاری</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24</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نیجر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rtl="1">
                        <a:lnSpc>
                          <a:spcPct val="90000"/>
                        </a:lnSpc>
                        <a:spcAft>
                          <a:spcPts val="0"/>
                        </a:spcAft>
                      </a:pPr>
                      <a:r>
                        <a:rPr lang="fa-IR" sz="1300" b="1" dirty="0" smtClean="0">
                          <a:latin typeface="Calibri"/>
                          <a:ea typeface="Times New Roman"/>
                          <a:cs typeface="+mn-cs"/>
                        </a:rPr>
                        <a:t>25</a:t>
                      </a:r>
                      <a:endParaRPr lang="en-US" sz="13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تانزانیا</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سفیر</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52">
                <a:tc>
                  <a:txBody>
                    <a:bodyPr/>
                    <a:lstStyle/>
                    <a:p>
                      <a:pPr algn="ctr"/>
                      <a:r>
                        <a:rPr lang="fa-IR" sz="1300" b="1" kern="1200" dirty="0" smtClean="0">
                          <a:solidFill>
                            <a:schemeClr val="tx1"/>
                          </a:solidFill>
                          <a:latin typeface="Calibri"/>
                          <a:ea typeface="Times New Roman"/>
                          <a:cs typeface="+mn-cs"/>
                        </a:rPr>
                        <a:t>26</a:t>
                      </a:r>
                      <a:endParaRPr lang="fa-IR" sz="13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pPr>
                      <a:r>
                        <a:rPr lang="fa-IR" sz="1400" b="1" dirty="0" smtClean="0">
                          <a:latin typeface="Calibri"/>
                          <a:ea typeface="Times New Roman"/>
                          <a:cs typeface="+mn-cs"/>
                        </a:rPr>
                        <a:t>ماداگاسکار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dirty="0" smtClean="0">
                          <a:latin typeface="+mn-lt"/>
                          <a:ea typeface="Times New Roman"/>
                          <a:cs typeface="+mn-cs"/>
                        </a:rPr>
                        <a:t>سفیر</a:t>
                      </a:r>
                      <a:endParaRPr lang="en-US" sz="1400" b="1" dirty="0">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90000"/>
                        </a:lnSpc>
                        <a:spcBef>
                          <a:spcPts val="0"/>
                        </a:spcBef>
                        <a:spcAft>
                          <a:spcPts val="0"/>
                        </a:spcAft>
                        <a:buClrTx/>
                        <a:buSzTx/>
                        <a:buFontTx/>
                        <a:buNone/>
                        <a:tabLst/>
                        <a:defRPr/>
                      </a:pPr>
                      <a:r>
                        <a:rPr lang="fa-IR" sz="1400" b="1" kern="1200" dirty="0" smtClean="0">
                          <a:solidFill>
                            <a:schemeClr val="tx1"/>
                          </a:solidFill>
                          <a:latin typeface="Calibri"/>
                          <a:ea typeface="Times New Roman"/>
                          <a:cs typeface="+mn-cs"/>
                        </a:rPr>
                        <a:t>-</a:t>
                      </a:r>
                      <a:endParaRPr lang="en-US" sz="1400" b="1" kern="1200" dirty="0">
                        <a:solidFill>
                          <a:schemeClr val="tx1"/>
                        </a:solidFill>
                        <a:latin typeface="Calibri"/>
                        <a:ea typeface="Times New Roman"/>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904812" y="0"/>
            <a:ext cx="9001188" cy="700192"/>
          </a:xfrm>
          <a:prstGeom prst="rect">
            <a:avLst/>
          </a:prstGeom>
        </p:spPr>
        <p:txBody>
          <a:bodyPr wrap="square">
            <a:spAutoFit/>
          </a:bodyPr>
          <a:lstStyle/>
          <a:p>
            <a:pPr algn="ctr"/>
            <a:r>
              <a:rPr lang="fa-IR" sz="2000" dirty="0" smtClean="0">
                <a:solidFill>
                  <a:srgbClr val="800000"/>
                </a:solidFill>
                <a:cs typeface="B Titr" pitchFamily="2" charset="-78"/>
              </a:rPr>
              <a:t>15-  سطح روابط سیاسی ج.ا. ایران و کشورهای آفریقایی</a:t>
            </a:r>
            <a:endParaRPr lang="fa-IR" sz="1950" dirty="0" smtClean="0">
              <a:solidFill>
                <a:srgbClr val="800000"/>
              </a:solidFill>
              <a:cs typeface="B Titr" pitchFamily="2" charset="-78"/>
            </a:endParaRPr>
          </a:p>
          <a:p>
            <a:pPr algn="ctr"/>
            <a:r>
              <a:rPr lang="fa-IR" sz="1950" dirty="0" smtClean="0">
                <a:solidFill>
                  <a:srgbClr val="800000"/>
                </a:solidFill>
                <a:cs typeface="B Titr" pitchFamily="2" charset="-78"/>
              </a:rPr>
              <a:t>         کشورهای دارای روابط دیپلماتیک</a:t>
            </a:r>
            <a:endParaRPr lang="fa-IR" sz="1950" dirty="0">
              <a:solidFill>
                <a:srgbClr val="80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282" y="71414"/>
            <a:ext cx="8690199" cy="461665"/>
          </a:xfrm>
          <a:prstGeom prst="rect">
            <a:avLst/>
          </a:prstGeom>
        </p:spPr>
        <p:txBody>
          <a:bodyPr wrap="square">
            <a:spAutoFit/>
          </a:bodyPr>
          <a:lstStyle/>
          <a:p>
            <a:pPr algn="ctr"/>
            <a:r>
              <a:rPr lang="fa-IR" sz="2400" dirty="0">
                <a:solidFill>
                  <a:srgbClr val="800000"/>
                </a:solidFill>
                <a:cs typeface="B Titr" pitchFamily="2" charset="-78"/>
              </a:rPr>
              <a:t>کشورهای </a:t>
            </a:r>
            <a:r>
              <a:rPr lang="fa-IR" sz="2400" dirty="0" smtClean="0">
                <a:solidFill>
                  <a:srgbClr val="800000"/>
                </a:solidFill>
                <a:cs typeface="B Titr" pitchFamily="2" charset="-78"/>
              </a:rPr>
              <a:t>دارای </a:t>
            </a:r>
            <a:r>
              <a:rPr lang="fa-IR" sz="2400" dirty="0">
                <a:solidFill>
                  <a:srgbClr val="800000"/>
                </a:solidFill>
                <a:cs typeface="B Titr" pitchFamily="2" charset="-78"/>
              </a:rPr>
              <a:t>کمیسیون </a:t>
            </a:r>
            <a:r>
              <a:rPr lang="fa-IR" sz="2400" dirty="0" smtClean="0">
                <a:solidFill>
                  <a:srgbClr val="800000"/>
                </a:solidFill>
                <a:cs typeface="B Titr" pitchFamily="2" charset="-78"/>
              </a:rPr>
              <a:t>مشترک</a:t>
            </a:r>
            <a:endParaRPr lang="fa-IR" sz="2400" dirty="0">
              <a:solidFill>
                <a:srgbClr val="8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418808077"/>
              </p:ext>
            </p:extLst>
          </p:nvPr>
        </p:nvGraphicFramePr>
        <p:xfrm>
          <a:off x="506508" y="533075"/>
          <a:ext cx="8778972" cy="6324927"/>
        </p:xfrm>
        <a:graphic>
          <a:graphicData uri="http://schemas.openxmlformats.org/drawingml/2006/table">
            <a:tbl>
              <a:tblPr rtl="1" firstRow="1" bandRow="1">
                <a:tableStyleId>{ED083AE6-46FA-4A59-8FB0-9F97EB10719F}</a:tableStyleId>
              </a:tblPr>
              <a:tblGrid>
                <a:gridCol w="966368"/>
                <a:gridCol w="2006181"/>
                <a:gridCol w="3193078"/>
                <a:gridCol w="972717"/>
                <a:gridCol w="1640628"/>
              </a:tblGrid>
              <a:tr h="347311">
                <a:tc>
                  <a:txBody>
                    <a:bodyPr/>
                    <a:lstStyle/>
                    <a:p>
                      <a:pPr algn="ctr" rtl="1"/>
                      <a:r>
                        <a:rPr lang="fa-IR" sz="1600" kern="1200" dirty="0" smtClean="0">
                          <a:solidFill>
                            <a:srgbClr val="800000"/>
                          </a:solidFill>
                          <a:latin typeface="+mn-lt"/>
                          <a:ea typeface="+mn-ea"/>
                          <a:cs typeface="B Titr" pitchFamily="2" charset="-78"/>
                        </a:rPr>
                        <a:t>ردیف</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600" kern="1200" dirty="0" smtClean="0">
                          <a:solidFill>
                            <a:srgbClr val="800000"/>
                          </a:solidFill>
                          <a:latin typeface="+mn-lt"/>
                          <a:ea typeface="+mn-ea"/>
                          <a:cs typeface="B Titr" pitchFamily="2" charset="-78"/>
                        </a:rPr>
                        <a:t>نام کشور </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600" kern="1200" dirty="0" smtClean="0">
                          <a:solidFill>
                            <a:srgbClr val="800000"/>
                          </a:solidFill>
                          <a:latin typeface="+mn-lt"/>
                          <a:ea typeface="+mn-ea"/>
                          <a:cs typeface="B Titr" pitchFamily="2" charset="-78"/>
                        </a:rPr>
                        <a:t>طرف ایرانی</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600" kern="1200" dirty="0" smtClean="0">
                          <a:solidFill>
                            <a:srgbClr val="800000"/>
                          </a:solidFill>
                          <a:latin typeface="+mn-lt"/>
                          <a:ea typeface="+mn-ea"/>
                          <a:cs typeface="B Titr" pitchFamily="2" charset="-78"/>
                        </a:rPr>
                        <a:t>وضعیت </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fa-IR" sz="1600" kern="1200" dirty="0" smtClean="0">
                          <a:solidFill>
                            <a:srgbClr val="800000"/>
                          </a:solidFill>
                          <a:latin typeface="+mn-lt"/>
                          <a:ea typeface="+mn-ea"/>
                          <a:cs typeface="B Titr" pitchFamily="2" charset="-78"/>
                        </a:rPr>
                        <a:t>آخرین اجلاس</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991">
                <a:tc>
                  <a:txBody>
                    <a:bodyPr/>
                    <a:lstStyle/>
                    <a:p>
                      <a:pPr algn="ctr" rtl="1"/>
                      <a:r>
                        <a:rPr lang="fa-IR" sz="1200" b="1" dirty="0" smtClean="0">
                          <a:solidFill>
                            <a:srgbClr val="FF0000"/>
                          </a:solidFill>
                          <a:cs typeface="B Titr" pitchFamily="2" charset="-78"/>
                        </a:rPr>
                        <a:t>1</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solidFill>
                            <a:srgbClr val="FF0000"/>
                          </a:solidFill>
                          <a:cs typeface="B Titr" pitchFamily="2" charset="-78"/>
                        </a:rPr>
                        <a:t>آفریقای جنوبی</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mn-lt"/>
                          <a:ea typeface="+mn-ea"/>
                          <a:cs typeface="B Lotus" pitchFamily="2" charset="-78"/>
                        </a:rPr>
                        <a:t>وزارت امور خارجه</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kern="1200" dirty="0" smtClean="0">
                          <a:solidFill>
                            <a:srgbClr val="FF0000"/>
                          </a:solidFill>
                          <a:latin typeface="+mn-lt"/>
                          <a:ea typeface="+mn-ea"/>
                          <a:cs typeface="+mj-cs"/>
                        </a:rPr>
                        <a:t>فعال</a:t>
                      </a:r>
                      <a:endParaRPr lang="fa-IR" sz="1200" b="1" kern="1200" dirty="0">
                        <a:solidFill>
                          <a:srgbClr val="FF0000"/>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mn-lt"/>
                          <a:ea typeface="+mn-ea"/>
                          <a:cs typeface="B Lotus" pitchFamily="2" charset="-78"/>
                        </a:rPr>
                        <a:t>تهران-1394</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2991">
                <a:tc>
                  <a:txBody>
                    <a:bodyPr/>
                    <a:lstStyle/>
                    <a:p>
                      <a:pPr algn="ctr" rtl="1"/>
                      <a:r>
                        <a:rPr lang="fa-IR" sz="1200" b="1" dirty="0" smtClean="0">
                          <a:solidFill>
                            <a:srgbClr val="FF0000"/>
                          </a:solidFill>
                          <a:cs typeface="B Titr" pitchFamily="2" charset="-78"/>
                        </a:rPr>
                        <a:t>2</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200" b="1" dirty="0" smtClean="0">
                          <a:solidFill>
                            <a:srgbClr val="FF0000"/>
                          </a:solidFill>
                          <a:cs typeface="B Titr" pitchFamily="2" charset="-78"/>
                        </a:rPr>
                        <a:t>نیجریه</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600" b="1" kern="1200" dirty="0" smtClean="0">
                          <a:solidFill>
                            <a:srgbClr val="FF0000"/>
                          </a:solidFill>
                          <a:latin typeface="+mn-lt"/>
                          <a:ea typeface="+mn-ea"/>
                          <a:cs typeface="B Lotus" pitchFamily="2" charset="-78"/>
                        </a:rPr>
                        <a:t>وزارت صنعت، معدن و تجارت</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200" b="1" kern="1200" dirty="0" smtClean="0">
                          <a:solidFill>
                            <a:srgbClr val="FF0000"/>
                          </a:solidFill>
                          <a:latin typeface="+mn-lt"/>
                          <a:ea typeface="+mn-ea"/>
                          <a:cs typeface="+mj-cs"/>
                        </a:rPr>
                        <a:t>فعال</a:t>
                      </a:r>
                      <a:endParaRPr lang="fa-IR" sz="1200" b="1" kern="1200" dirty="0">
                        <a:solidFill>
                          <a:srgbClr val="FF0000"/>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600" b="1" kern="1200" dirty="0" smtClean="0">
                          <a:solidFill>
                            <a:srgbClr val="FF0000"/>
                          </a:solidFill>
                          <a:latin typeface="+mn-lt"/>
                          <a:ea typeface="+mn-ea"/>
                          <a:cs typeface="B Lotus" pitchFamily="2" charset="-78"/>
                        </a:rPr>
                        <a:t>ابوجا- 1393</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991">
                <a:tc>
                  <a:txBody>
                    <a:bodyPr/>
                    <a:lstStyle/>
                    <a:p>
                      <a:pPr algn="ctr" rtl="1"/>
                      <a:r>
                        <a:rPr lang="fa-IR" sz="1200" b="1" dirty="0" smtClean="0">
                          <a:solidFill>
                            <a:srgbClr val="FF0000"/>
                          </a:solidFill>
                          <a:cs typeface="B Titr" pitchFamily="2" charset="-78"/>
                        </a:rPr>
                        <a:t>3</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solidFill>
                            <a:srgbClr val="FF0000"/>
                          </a:solidFill>
                          <a:cs typeface="B Titr" pitchFamily="2" charset="-78"/>
                        </a:rPr>
                        <a:t>تونس</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mn-lt"/>
                          <a:ea typeface="+mn-ea"/>
                          <a:cs typeface="B Lotus" pitchFamily="2" charset="-78"/>
                        </a:rPr>
                        <a:t>وزارت صنعت، معدن و تجارت</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kern="1200" dirty="0" smtClean="0">
                          <a:solidFill>
                            <a:srgbClr val="FF0000"/>
                          </a:solidFill>
                          <a:latin typeface="+mn-lt"/>
                          <a:ea typeface="+mn-ea"/>
                          <a:cs typeface="+mj-cs"/>
                        </a:rPr>
                        <a:t>فعال</a:t>
                      </a:r>
                      <a:endParaRPr lang="fa-IR" sz="1200" b="1" kern="1200" dirty="0">
                        <a:solidFill>
                          <a:srgbClr val="FF0000"/>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mn-lt"/>
                          <a:ea typeface="+mn-ea"/>
                          <a:cs typeface="B Lotus" pitchFamily="2" charset="-78"/>
                        </a:rPr>
                        <a:t>1393- تهران</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2991">
                <a:tc>
                  <a:txBody>
                    <a:bodyPr/>
                    <a:lstStyle/>
                    <a:p>
                      <a:pPr algn="ctr" rtl="1"/>
                      <a:r>
                        <a:rPr lang="fa-IR" sz="1200" b="1" dirty="0" smtClean="0">
                          <a:solidFill>
                            <a:srgbClr val="FF0000"/>
                          </a:solidFill>
                          <a:cs typeface="B Titr" pitchFamily="2" charset="-78"/>
                        </a:rPr>
                        <a:t>4</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200" b="1" dirty="0" smtClean="0">
                          <a:solidFill>
                            <a:srgbClr val="FF0000"/>
                          </a:solidFill>
                          <a:cs typeface="B Titr" pitchFamily="2" charset="-78"/>
                        </a:rPr>
                        <a:t>غنا</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600" b="1" kern="1200" dirty="0" smtClean="0">
                          <a:solidFill>
                            <a:srgbClr val="FF0000"/>
                          </a:solidFill>
                          <a:latin typeface="+mn-lt"/>
                          <a:ea typeface="+mn-ea"/>
                          <a:cs typeface="B Lotus" pitchFamily="2" charset="-78"/>
                        </a:rPr>
                        <a:t>وزارت جهاد کشاورزی</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200" b="1" kern="1200" dirty="0" smtClean="0">
                          <a:solidFill>
                            <a:srgbClr val="FF0000"/>
                          </a:solidFill>
                          <a:latin typeface="+mn-lt"/>
                          <a:ea typeface="+mn-ea"/>
                          <a:cs typeface="+mj-cs"/>
                        </a:rPr>
                        <a:t>فعال</a:t>
                      </a:r>
                      <a:endParaRPr lang="fa-IR" sz="1200" b="1" kern="1200" dirty="0">
                        <a:solidFill>
                          <a:srgbClr val="FF0000"/>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600" b="1" kern="1200" dirty="0" smtClean="0">
                          <a:solidFill>
                            <a:srgbClr val="FF0000"/>
                          </a:solidFill>
                          <a:latin typeface="+mn-lt"/>
                          <a:ea typeface="+mn-ea"/>
                          <a:cs typeface="B Lotus" pitchFamily="2" charset="-78"/>
                        </a:rPr>
                        <a:t>تهران-1393</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991">
                <a:tc>
                  <a:txBody>
                    <a:bodyPr/>
                    <a:lstStyle/>
                    <a:p>
                      <a:pPr algn="ctr" rtl="1"/>
                      <a:r>
                        <a:rPr lang="fa-IR" sz="1200" b="1" dirty="0" smtClean="0">
                          <a:solidFill>
                            <a:srgbClr val="FF0000"/>
                          </a:solidFill>
                          <a:cs typeface="B Titr" pitchFamily="2" charset="-78"/>
                        </a:rPr>
                        <a:t>5</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solidFill>
                            <a:srgbClr val="FF0000"/>
                          </a:solidFill>
                          <a:cs typeface="B Titr" pitchFamily="2" charset="-78"/>
                        </a:rPr>
                        <a:t>کنیا</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mn-lt"/>
                          <a:ea typeface="+mn-ea"/>
                          <a:cs typeface="B Lotus" pitchFamily="2" charset="-78"/>
                        </a:rPr>
                        <a:t>وزارت جهاد کشاورزی</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kern="1200" dirty="0" smtClean="0">
                          <a:solidFill>
                            <a:srgbClr val="FF0000"/>
                          </a:solidFill>
                          <a:latin typeface="+mn-lt"/>
                          <a:ea typeface="+mn-ea"/>
                          <a:cs typeface="+mj-cs"/>
                        </a:rPr>
                        <a:t>فعال</a:t>
                      </a:r>
                      <a:endParaRPr lang="fa-IR" sz="1200" b="1" kern="1200" dirty="0">
                        <a:solidFill>
                          <a:srgbClr val="FF0000"/>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mn-lt"/>
                          <a:ea typeface="+mn-ea"/>
                          <a:cs typeface="B Lotus" pitchFamily="2" charset="-78"/>
                        </a:rPr>
                        <a:t>تهران-1393</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2991">
                <a:tc>
                  <a:txBody>
                    <a:bodyPr/>
                    <a:lstStyle/>
                    <a:p>
                      <a:pPr algn="ctr" rtl="1"/>
                      <a:r>
                        <a:rPr lang="fa-IR" sz="1200" b="1" dirty="0" smtClean="0">
                          <a:solidFill>
                            <a:srgbClr val="FF0000"/>
                          </a:solidFill>
                          <a:cs typeface="B Titr" pitchFamily="2" charset="-78"/>
                        </a:rPr>
                        <a:t>6</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solidFill>
                            <a:srgbClr val="FF0000"/>
                          </a:solidFill>
                          <a:cs typeface="B Titr" pitchFamily="2" charset="-78"/>
                        </a:rPr>
                        <a:t>زیمبابوه</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mn-lt"/>
                          <a:ea typeface="+mn-ea"/>
                          <a:cs typeface="B Lotus" pitchFamily="2" charset="-78"/>
                        </a:rPr>
                        <a:t>وزارت  تعاون،</a:t>
                      </a:r>
                      <a:r>
                        <a:rPr lang="fa-IR" sz="1600" b="1" kern="1200" baseline="0" dirty="0" smtClean="0">
                          <a:solidFill>
                            <a:srgbClr val="FF0000"/>
                          </a:solidFill>
                          <a:latin typeface="+mn-lt"/>
                          <a:ea typeface="+mn-ea"/>
                          <a:cs typeface="B Lotus" pitchFamily="2" charset="-78"/>
                        </a:rPr>
                        <a:t> </a:t>
                      </a:r>
                      <a:r>
                        <a:rPr lang="fa-IR" sz="1600" b="1" kern="1200" dirty="0" smtClean="0">
                          <a:solidFill>
                            <a:srgbClr val="FF0000"/>
                          </a:solidFill>
                          <a:latin typeface="+mn-lt"/>
                          <a:ea typeface="+mn-ea"/>
                          <a:cs typeface="B Lotus" pitchFamily="2" charset="-78"/>
                        </a:rPr>
                        <a:t>کار و رفاه</a:t>
                      </a:r>
                      <a:r>
                        <a:rPr lang="fa-IR" sz="1600" b="1" kern="1200" baseline="0" dirty="0" smtClean="0">
                          <a:solidFill>
                            <a:srgbClr val="FF0000"/>
                          </a:solidFill>
                          <a:latin typeface="+mn-lt"/>
                          <a:ea typeface="+mn-ea"/>
                          <a:cs typeface="B Lotus" pitchFamily="2" charset="-78"/>
                        </a:rPr>
                        <a:t> اجتماعی</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kern="1200" dirty="0" smtClean="0">
                          <a:solidFill>
                            <a:srgbClr val="FF0000"/>
                          </a:solidFill>
                          <a:latin typeface="+mn-lt"/>
                          <a:ea typeface="+mn-ea"/>
                          <a:cs typeface="+mj-cs"/>
                        </a:rPr>
                        <a:t>فعال</a:t>
                      </a:r>
                      <a:endParaRPr lang="fa-IR" sz="1200" b="1" kern="1200" dirty="0">
                        <a:solidFill>
                          <a:srgbClr val="FF0000"/>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mn-lt"/>
                          <a:ea typeface="+mn-ea"/>
                          <a:cs typeface="B Lotus" pitchFamily="2" charset="-78"/>
                        </a:rPr>
                        <a:t>1394</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2991">
                <a:tc>
                  <a:txBody>
                    <a:bodyPr/>
                    <a:lstStyle/>
                    <a:p>
                      <a:pPr algn="ctr" rtl="1"/>
                      <a:r>
                        <a:rPr lang="fa-IR" sz="1200" b="1" dirty="0" smtClean="0">
                          <a:solidFill>
                            <a:srgbClr val="FF0000"/>
                          </a:solidFill>
                          <a:cs typeface="B Titr" pitchFamily="2" charset="-78"/>
                        </a:rPr>
                        <a:t>7</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solidFill>
                            <a:srgbClr val="FF0000"/>
                          </a:solidFill>
                          <a:cs typeface="B Titr" pitchFamily="2" charset="-78"/>
                        </a:rPr>
                        <a:t>الجزایر</a:t>
                      </a:r>
                      <a:endParaRPr lang="fa-IR" sz="1200" b="1" dirty="0">
                        <a:solidFill>
                          <a:srgbClr val="FF0000"/>
                        </a:solidFill>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mn-lt"/>
                          <a:ea typeface="+mn-ea"/>
                          <a:cs typeface="B Lotus" pitchFamily="2" charset="-78"/>
                        </a:rPr>
                        <a:t>وزارت راه و شهرسازی</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kern="1200" dirty="0" smtClean="0">
                          <a:solidFill>
                            <a:srgbClr val="FF0000"/>
                          </a:solidFill>
                          <a:latin typeface="+mn-lt"/>
                          <a:ea typeface="+mn-ea"/>
                          <a:cs typeface="+mj-cs"/>
                        </a:rPr>
                        <a:t>فعال</a:t>
                      </a:r>
                      <a:endParaRPr lang="fa-IR" sz="1200" b="1" kern="1200" dirty="0">
                        <a:solidFill>
                          <a:srgbClr val="FF0000"/>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rgbClr val="FF0000"/>
                          </a:solidFill>
                          <a:latin typeface="+mn-lt"/>
                          <a:ea typeface="+mn-ea"/>
                          <a:cs typeface="B Lotus" pitchFamily="2" charset="-78"/>
                        </a:rPr>
                        <a:t>1394-الجزیره</a:t>
                      </a:r>
                      <a:endParaRPr lang="fa-IR" sz="1600" b="1" kern="1200" dirty="0">
                        <a:solidFill>
                          <a:srgbClr val="FF0000"/>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381">
                <a:tc>
                  <a:txBody>
                    <a:bodyPr/>
                    <a:lstStyle/>
                    <a:p>
                      <a:pPr algn="ctr" rtl="1"/>
                      <a:r>
                        <a:rPr lang="fa-IR" sz="1200" b="1" dirty="0" smtClean="0">
                          <a:cs typeface="B Titr" pitchFamily="2" charset="-78"/>
                        </a:rPr>
                        <a:t>8</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cs typeface="B Titr" pitchFamily="2" charset="-78"/>
                        </a:rPr>
                        <a:t>نیجر</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وزارت  تعاون،</a:t>
                      </a:r>
                      <a:r>
                        <a:rPr lang="fa-IR" sz="1600" b="1" kern="1200" baseline="0" dirty="0" smtClean="0">
                          <a:solidFill>
                            <a:schemeClr val="tx1"/>
                          </a:solidFill>
                          <a:latin typeface="+mn-lt"/>
                          <a:ea typeface="+mn-ea"/>
                          <a:cs typeface="B Lotus" pitchFamily="2" charset="-78"/>
                        </a:rPr>
                        <a:t> </a:t>
                      </a:r>
                      <a:r>
                        <a:rPr lang="fa-IR" sz="1600" b="1" kern="1200" dirty="0" smtClean="0">
                          <a:solidFill>
                            <a:schemeClr val="tx1"/>
                          </a:solidFill>
                          <a:latin typeface="+mn-lt"/>
                          <a:ea typeface="+mn-ea"/>
                          <a:cs typeface="B Lotus" pitchFamily="2" charset="-78"/>
                        </a:rPr>
                        <a:t>کار و رفاه</a:t>
                      </a:r>
                      <a:r>
                        <a:rPr lang="fa-IR" sz="1600" b="1" kern="1200" baseline="0" dirty="0" smtClean="0">
                          <a:solidFill>
                            <a:schemeClr val="tx1"/>
                          </a:solidFill>
                          <a:latin typeface="+mn-lt"/>
                          <a:ea typeface="+mn-ea"/>
                          <a:cs typeface="B Lotus" pitchFamily="2" charset="-78"/>
                        </a:rPr>
                        <a:t> اجتماعی</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kern="1200" dirty="0" smtClean="0">
                          <a:solidFill>
                            <a:schemeClr val="tx1"/>
                          </a:solidFill>
                          <a:latin typeface="+mn-lt"/>
                          <a:ea typeface="+mn-ea"/>
                          <a:cs typeface="+mj-cs"/>
                        </a:rPr>
                        <a:t>نیمه فعال</a:t>
                      </a:r>
                      <a:endParaRPr lang="fa-IR" sz="1200" b="1" kern="1200" dirty="0">
                        <a:solidFill>
                          <a:schemeClr val="tx1"/>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1391</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2991">
                <a:tc>
                  <a:txBody>
                    <a:bodyPr/>
                    <a:lstStyle/>
                    <a:p>
                      <a:pPr marL="0" algn="ctr" defTabSz="990570" rtl="1" eaLnBrk="1" latinLnBrk="0" hangingPunct="1"/>
                      <a:r>
                        <a:rPr lang="fa-IR" sz="1200" b="1" kern="1200" dirty="0" smtClean="0">
                          <a:solidFill>
                            <a:schemeClr val="tx1"/>
                          </a:solidFill>
                          <a:latin typeface="+mn-lt"/>
                          <a:ea typeface="+mn-ea"/>
                          <a:cs typeface="B Titr" pitchFamily="2" charset="-78"/>
                        </a:rPr>
                        <a:t>9</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cs typeface="B Titr" pitchFamily="2" charset="-78"/>
                        </a:rPr>
                        <a:t>سنگال</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وزارت  جهاد کشاورزی </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kern="1200" dirty="0" smtClean="0">
                          <a:solidFill>
                            <a:schemeClr val="tx1"/>
                          </a:solidFill>
                          <a:latin typeface="+mn-lt"/>
                          <a:ea typeface="+mn-ea"/>
                          <a:cs typeface="+mj-cs"/>
                        </a:rPr>
                        <a:t>نیمه فعال</a:t>
                      </a:r>
                      <a:endParaRPr lang="fa-IR" sz="1200" b="1" kern="1200" dirty="0">
                        <a:solidFill>
                          <a:schemeClr val="tx1"/>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1389</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2991">
                <a:tc>
                  <a:txBody>
                    <a:bodyPr/>
                    <a:lstStyle/>
                    <a:p>
                      <a:pPr algn="ctr" rtl="1"/>
                      <a:r>
                        <a:rPr lang="fa-IR" sz="1200" b="1" dirty="0" smtClean="0">
                          <a:cs typeface="B Titr" pitchFamily="2" charset="-78"/>
                        </a:rPr>
                        <a:t>10</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cs typeface="B Titr" pitchFamily="2" charset="-78"/>
                        </a:rPr>
                        <a:t>ساحل عاج</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وزارت  تعاون،</a:t>
                      </a:r>
                      <a:r>
                        <a:rPr lang="fa-IR" sz="1600" b="1" kern="1200" baseline="0" dirty="0" smtClean="0">
                          <a:solidFill>
                            <a:schemeClr val="tx1"/>
                          </a:solidFill>
                          <a:latin typeface="+mn-lt"/>
                          <a:ea typeface="+mn-ea"/>
                          <a:cs typeface="B Lotus" pitchFamily="2" charset="-78"/>
                        </a:rPr>
                        <a:t> </a:t>
                      </a:r>
                      <a:r>
                        <a:rPr lang="fa-IR" sz="1600" b="1" kern="1200" dirty="0" smtClean="0">
                          <a:solidFill>
                            <a:schemeClr val="tx1"/>
                          </a:solidFill>
                          <a:latin typeface="+mn-lt"/>
                          <a:ea typeface="+mn-ea"/>
                          <a:cs typeface="B Lotus" pitchFamily="2" charset="-78"/>
                        </a:rPr>
                        <a:t>کار و رفاه</a:t>
                      </a:r>
                      <a:r>
                        <a:rPr lang="fa-IR" sz="1600" b="1" kern="1200" baseline="0" dirty="0" smtClean="0">
                          <a:solidFill>
                            <a:schemeClr val="tx1"/>
                          </a:solidFill>
                          <a:latin typeface="+mn-lt"/>
                          <a:ea typeface="+mn-ea"/>
                          <a:cs typeface="B Lotus" pitchFamily="2" charset="-78"/>
                        </a:rPr>
                        <a:t> اجتماعی</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200" b="1" kern="1200" dirty="0" smtClean="0">
                          <a:solidFill>
                            <a:schemeClr val="tx1"/>
                          </a:solidFill>
                          <a:latin typeface="+mn-lt"/>
                          <a:ea typeface="+mn-ea"/>
                          <a:cs typeface="+mj-cs"/>
                        </a:rPr>
                        <a:t>نیمه فعال</a:t>
                      </a:r>
                      <a:endParaRPr lang="fa-IR" sz="1200" b="1" kern="1200" dirty="0">
                        <a:solidFill>
                          <a:schemeClr val="tx1"/>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1386</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2991">
                <a:tc>
                  <a:txBody>
                    <a:bodyPr/>
                    <a:lstStyle/>
                    <a:p>
                      <a:pPr algn="ctr" rtl="1"/>
                      <a:r>
                        <a:rPr lang="fa-IR" sz="1200" b="1" dirty="0" smtClean="0">
                          <a:cs typeface="B Titr" pitchFamily="2" charset="-78"/>
                        </a:rPr>
                        <a:t>11</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cs typeface="B Titr" pitchFamily="2" charset="-78"/>
                        </a:rPr>
                        <a:t>اتیوپی</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وزارت  تعاون،</a:t>
                      </a:r>
                      <a:r>
                        <a:rPr lang="fa-IR" sz="1600" b="1" kern="1200" baseline="0" dirty="0" smtClean="0">
                          <a:solidFill>
                            <a:schemeClr val="tx1"/>
                          </a:solidFill>
                          <a:latin typeface="+mn-lt"/>
                          <a:ea typeface="+mn-ea"/>
                          <a:cs typeface="B Lotus" pitchFamily="2" charset="-78"/>
                        </a:rPr>
                        <a:t> </a:t>
                      </a:r>
                      <a:r>
                        <a:rPr lang="fa-IR" sz="1600" b="1" kern="1200" dirty="0" smtClean="0">
                          <a:solidFill>
                            <a:schemeClr val="tx1"/>
                          </a:solidFill>
                          <a:latin typeface="+mn-lt"/>
                          <a:ea typeface="+mn-ea"/>
                          <a:cs typeface="B Lotus" pitchFamily="2" charset="-78"/>
                        </a:rPr>
                        <a:t>کار و رفاه</a:t>
                      </a:r>
                      <a:r>
                        <a:rPr lang="fa-IR" sz="1600" b="1" kern="1200" baseline="0" dirty="0" smtClean="0">
                          <a:solidFill>
                            <a:schemeClr val="tx1"/>
                          </a:solidFill>
                          <a:latin typeface="+mn-lt"/>
                          <a:ea typeface="+mn-ea"/>
                          <a:cs typeface="B Lotus" pitchFamily="2" charset="-78"/>
                        </a:rPr>
                        <a:t> اجتماعی</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200" b="1" kern="1200" dirty="0" smtClean="0">
                          <a:solidFill>
                            <a:schemeClr val="tx1"/>
                          </a:solidFill>
                          <a:latin typeface="+mn-lt"/>
                          <a:ea typeface="+mn-ea"/>
                          <a:cs typeface="+mj-cs"/>
                        </a:rPr>
                        <a:t>غیر فعال</a:t>
                      </a:r>
                      <a:endParaRPr lang="fa-IR" sz="1200" b="1" kern="1200" dirty="0">
                        <a:solidFill>
                          <a:schemeClr val="tx1"/>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1385</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2991">
                <a:tc>
                  <a:txBody>
                    <a:bodyPr/>
                    <a:lstStyle/>
                    <a:p>
                      <a:pPr algn="ctr" rtl="1"/>
                      <a:r>
                        <a:rPr lang="fa-IR" sz="1200" b="1" dirty="0" smtClean="0">
                          <a:cs typeface="B Titr" pitchFamily="2" charset="-78"/>
                        </a:rPr>
                        <a:t>12</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200" b="1" dirty="0" smtClean="0">
                          <a:cs typeface="B Titr" pitchFamily="2" charset="-78"/>
                        </a:rPr>
                        <a:t>لیبی</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600" b="1" kern="1200" dirty="0" smtClean="0">
                          <a:solidFill>
                            <a:schemeClr val="tx1"/>
                          </a:solidFill>
                          <a:latin typeface="+mn-lt"/>
                          <a:ea typeface="+mn-ea"/>
                          <a:cs typeface="B Lotus" pitchFamily="2" charset="-78"/>
                        </a:rPr>
                        <a:t>وزارت راه و شهرسازی</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200" b="1" kern="1200" dirty="0" smtClean="0">
                          <a:solidFill>
                            <a:schemeClr val="tx1"/>
                          </a:solidFill>
                          <a:latin typeface="+mn-lt"/>
                          <a:ea typeface="+mn-ea"/>
                          <a:cs typeface="+mj-cs"/>
                        </a:rPr>
                        <a:t>غیر فعال</a:t>
                      </a:r>
                      <a:endParaRPr lang="fa-IR" sz="1200" b="1" kern="1200" dirty="0">
                        <a:solidFill>
                          <a:schemeClr val="tx1"/>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600" b="1" kern="1200" dirty="0" smtClean="0">
                          <a:solidFill>
                            <a:schemeClr val="tx1"/>
                          </a:solidFill>
                          <a:latin typeface="+mn-lt"/>
                          <a:ea typeface="+mn-ea"/>
                          <a:cs typeface="B Lotus" pitchFamily="2" charset="-78"/>
                        </a:rPr>
                        <a:t>1386-لیبی</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991">
                <a:tc>
                  <a:txBody>
                    <a:bodyPr/>
                    <a:lstStyle/>
                    <a:p>
                      <a:pPr algn="ctr" rtl="1"/>
                      <a:r>
                        <a:rPr lang="fa-IR" sz="1200" b="1" dirty="0" smtClean="0">
                          <a:cs typeface="B Titr" pitchFamily="2" charset="-78"/>
                        </a:rPr>
                        <a:t>13</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cs typeface="B Titr" pitchFamily="2" charset="-78"/>
                        </a:rPr>
                        <a:t>مغرب</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وزارت صنعت، معدن و تجارت</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200" b="1" kern="1200" dirty="0" smtClean="0">
                          <a:solidFill>
                            <a:schemeClr val="tx1"/>
                          </a:solidFill>
                          <a:latin typeface="+mn-lt"/>
                          <a:ea typeface="+mn-ea"/>
                          <a:cs typeface="+mj-cs"/>
                        </a:rPr>
                        <a:t>غیر فعال</a:t>
                      </a:r>
                      <a:endParaRPr lang="fa-IR" sz="1200" b="1" kern="1200" dirty="0">
                        <a:solidFill>
                          <a:schemeClr val="tx1"/>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1386</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2991">
                <a:tc>
                  <a:txBody>
                    <a:bodyPr/>
                    <a:lstStyle/>
                    <a:p>
                      <a:pPr algn="ctr" rtl="1"/>
                      <a:r>
                        <a:rPr lang="fa-IR" sz="1200" b="1" dirty="0" smtClean="0">
                          <a:cs typeface="B Titr" pitchFamily="2" charset="-78"/>
                        </a:rPr>
                        <a:t>14</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cs typeface="B Titr" pitchFamily="2" charset="-78"/>
                        </a:rPr>
                        <a:t>اوگاندا</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1" kern="1200" dirty="0" smtClean="0">
                          <a:solidFill>
                            <a:schemeClr val="tx1"/>
                          </a:solidFill>
                          <a:latin typeface="+mn-lt"/>
                          <a:ea typeface="+mn-ea"/>
                          <a:cs typeface="B Lotus" pitchFamily="2" charset="-78"/>
                        </a:rPr>
                        <a:t>وزارت جهاد کشاورزی</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200" b="1" kern="1200" dirty="0" smtClean="0">
                          <a:solidFill>
                            <a:schemeClr val="tx1"/>
                          </a:solidFill>
                          <a:latin typeface="+mn-lt"/>
                          <a:ea typeface="+mn-ea"/>
                          <a:cs typeface="+mj-cs"/>
                        </a:rPr>
                        <a:t>غیر فعال</a:t>
                      </a:r>
                      <a:endParaRPr lang="fa-IR" sz="1200" b="1" kern="1200" dirty="0">
                        <a:solidFill>
                          <a:schemeClr val="tx1"/>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7352">
                <a:tc>
                  <a:txBody>
                    <a:bodyPr/>
                    <a:lstStyle/>
                    <a:p>
                      <a:pPr algn="ctr" rtl="1"/>
                      <a:r>
                        <a:rPr lang="fa-IR" sz="1200" b="1" dirty="0" smtClean="0">
                          <a:cs typeface="B Titr" pitchFamily="2" charset="-78"/>
                        </a:rPr>
                        <a:t>15</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dirty="0" smtClean="0">
                          <a:cs typeface="B Titr" pitchFamily="2" charset="-78"/>
                        </a:rPr>
                        <a:t>تانزانیا</a:t>
                      </a:r>
                      <a:endParaRPr lang="fa-IR" sz="1200" b="1" dirty="0">
                        <a:cs typeface="B Titr"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1" kern="1200" dirty="0" smtClean="0">
                          <a:solidFill>
                            <a:schemeClr val="tx1"/>
                          </a:solidFill>
                          <a:latin typeface="+mn-lt"/>
                          <a:ea typeface="+mn-ea"/>
                          <a:cs typeface="B Lotus" pitchFamily="2" charset="-78"/>
                        </a:rPr>
                        <a:t>وزارت جهاد  کشاورزی</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200" b="1" kern="1200" dirty="0" smtClean="0">
                          <a:solidFill>
                            <a:schemeClr val="tx1"/>
                          </a:solidFill>
                          <a:latin typeface="+mn-lt"/>
                          <a:ea typeface="+mn-ea"/>
                          <a:cs typeface="+mj-cs"/>
                        </a:rPr>
                        <a:t>غیر فعال</a:t>
                      </a:r>
                      <a:endParaRPr lang="fa-IR" sz="1200" b="1" kern="1200" dirty="0">
                        <a:solidFill>
                          <a:schemeClr val="tx1"/>
                        </a:solidFill>
                        <a:latin typeface="+mn-lt"/>
                        <a:ea typeface="+mn-ea"/>
                        <a:cs typeface="+mj-cs"/>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fa-IR" sz="1600" b="1" kern="1200" dirty="0" smtClean="0">
                          <a:solidFill>
                            <a:schemeClr val="tx1"/>
                          </a:solidFill>
                          <a:latin typeface="+mn-lt"/>
                          <a:ea typeface="+mn-ea"/>
                          <a:cs typeface="B Lotus" pitchFamily="2" charset="-78"/>
                        </a:rPr>
                        <a:t>1387</a:t>
                      </a:r>
                      <a:endParaRPr lang="fa-IR" sz="1600" b="1" kern="1200" dirty="0">
                        <a:solidFill>
                          <a:schemeClr val="tx1"/>
                        </a:solidFill>
                        <a:latin typeface="+mn-lt"/>
                        <a:ea typeface="+mn-ea"/>
                        <a:cs typeface="B Lotus" pitchFamily="2" charset="-78"/>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1"/>
          <p:cNvSpPr>
            <a:spLocks noChangeArrowheads="1"/>
          </p:cNvSpPr>
          <p:nvPr/>
        </p:nvSpPr>
        <p:spPr bwMode="auto">
          <a:xfrm>
            <a:off x="560512" y="1484784"/>
            <a:ext cx="8813933" cy="3416320"/>
          </a:xfrm>
          <a:prstGeom prst="rect">
            <a:avLst/>
          </a:prstGeom>
          <a:noFill/>
          <a:ln w="9525">
            <a:noFill/>
            <a:miter lim="800000"/>
            <a:headEnd/>
            <a:tailEnd/>
          </a:ln>
          <a:effectLst/>
        </p:spPr>
        <p:txBody>
          <a:bodyPr wrap="square" anchor="ctr">
            <a:spAutoFit/>
          </a:bodyPr>
          <a:lstStyle/>
          <a:p>
            <a:pPr indent="486687" fontAlgn="base">
              <a:lnSpc>
                <a:spcPct val="150000"/>
              </a:lnSpc>
              <a:spcBef>
                <a:spcPct val="0"/>
              </a:spcBef>
              <a:spcAft>
                <a:spcPct val="0"/>
              </a:spcAft>
            </a:pPr>
            <a:r>
              <a:rPr lang="fa-IR" altLang="zh-CN" sz="3200" b="1" dirty="0">
                <a:ln w="11430"/>
                <a:solidFill>
                  <a:srgbClr val="800000"/>
                </a:solidFill>
                <a:effectLst>
                  <a:outerShdw blurRad="80000" dist="40000" dir="5040000" algn="tl">
                    <a:srgbClr val="000000">
                      <a:alpha val="30000"/>
                    </a:srgbClr>
                  </a:outerShdw>
                </a:effectLst>
                <a:cs typeface="Titr" pitchFamily="2" charset="-78"/>
              </a:rPr>
              <a:t>بخش </a:t>
            </a: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سوم</a:t>
            </a:r>
          </a:p>
          <a:p>
            <a:pPr indent="486687" fontAlgn="base">
              <a:spcBef>
                <a:spcPct val="0"/>
              </a:spcBef>
              <a:spcAft>
                <a:spcPct val="0"/>
              </a:spcAft>
            </a:pPr>
            <a:endParaRPr lang="fa-IR" altLang="zh-CN" sz="3200" b="1" dirty="0">
              <a:ln w="11430"/>
              <a:solidFill>
                <a:srgbClr val="800000"/>
              </a:solidFill>
              <a:effectLst>
                <a:outerShdw blurRad="80000" dist="40000" dir="5040000" algn="tl">
                  <a:srgbClr val="000000">
                    <a:alpha val="30000"/>
                  </a:srgbClr>
                </a:outerShdw>
              </a:effectLst>
              <a:cs typeface="Titr" pitchFamily="2" charset="-78"/>
            </a:endParaRPr>
          </a:p>
          <a:p>
            <a:pPr indent="486687" algn="ctr" fontAlgn="base">
              <a:lnSpc>
                <a:spcPct val="200000"/>
              </a:lnSpc>
              <a:spcBef>
                <a:spcPct val="0"/>
              </a:spcBef>
              <a:spcAft>
                <a:spcPct val="0"/>
              </a:spcAft>
            </a:pP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تحليل وضعيت توسعه </a:t>
            </a:r>
            <a:r>
              <a:rPr lang="fa-IR" altLang="zh-CN" sz="3200" b="1" dirty="0">
                <a:ln w="11430"/>
                <a:solidFill>
                  <a:srgbClr val="800000"/>
                </a:solidFill>
                <a:effectLst>
                  <a:outerShdw blurRad="80000" dist="40000" dir="5040000" algn="tl">
                    <a:srgbClr val="000000">
                      <a:alpha val="30000"/>
                    </a:srgbClr>
                  </a:outerShdw>
                </a:effectLst>
                <a:cs typeface="Titr" pitchFamily="2" charset="-78"/>
              </a:rPr>
              <a:t>روابط اقتصادی و </a:t>
            </a: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تجاری</a:t>
            </a:r>
          </a:p>
          <a:p>
            <a:pPr indent="486687" algn="ctr" fontAlgn="base">
              <a:lnSpc>
                <a:spcPct val="200000"/>
              </a:lnSpc>
              <a:spcBef>
                <a:spcPct val="0"/>
              </a:spcBef>
              <a:spcAft>
                <a:spcPct val="0"/>
              </a:spcAft>
            </a:pP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جمهوری </a:t>
            </a:r>
            <a:r>
              <a:rPr lang="fa-IR" altLang="zh-CN" sz="3200" b="1" dirty="0">
                <a:ln w="11430"/>
                <a:solidFill>
                  <a:srgbClr val="800000"/>
                </a:solidFill>
                <a:effectLst>
                  <a:outerShdw blurRad="80000" dist="40000" dir="5040000" algn="tl">
                    <a:srgbClr val="000000">
                      <a:alpha val="30000"/>
                    </a:srgbClr>
                  </a:outerShdw>
                </a:effectLst>
                <a:cs typeface="Titr" pitchFamily="2" charset="-78"/>
              </a:rPr>
              <a:t>اسلامی </a:t>
            </a: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ايران و قاره آفريقا</a:t>
            </a:r>
            <a:r>
              <a:rPr lang="en-US" altLang="zh-CN" sz="3200" b="1" dirty="0" smtClean="0">
                <a:ln w="11430"/>
                <a:solidFill>
                  <a:srgbClr val="800000"/>
                </a:solidFill>
                <a:effectLst>
                  <a:outerShdw blurRad="80000" dist="40000" dir="5040000" algn="tl">
                    <a:srgbClr val="000000">
                      <a:alpha val="30000"/>
                    </a:srgbClr>
                  </a:outerShdw>
                </a:effectLst>
                <a:cs typeface="Titr" pitchFamily="2" charset="-78"/>
              </a:rPr>
              <a:t>(SWOT)</a:t>
            </a:r>
            <a:endParaRPr lang="fa-IR" altLang="zh-CN" sz="3200" b="1" dirty="0">
              <a:ln w="11430"/>
              <a:solidFill>
                <a:srgbClr val="0000CC"/>
              </a:solidFill>
              <a:effectLst>
                <a:outerShdw blurRad="80000" dist="40000" dir="5040000" algn="tl">
                  <a:srgbClr val="000000">
                    <a:alpha val="30000"/>
                  </a:srgbClr>
                </a:outerShdw>
              </a:effectLst>
              <a:cs typeface="Titr"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9568" y="982602"/>
            <a:ext cx="9575800" cy="5897768"/>
          </a:xfrm>
          <a:prstGeom prst="rect">
            <a:avLst/>
          </a:prstGeom>
          <a:noFill/>
        </p:spPr>
        <p:txBody>
          <a:bodyPr wrap="square" rtlCol="1">
            <a:spAutoFit/>
          </a:bodyPr>
          <a:lstStyle/>
          <a:p>
            <a:pPr marL="842421" lvl="1" indent="-385221" algn="just" fontAlgn="base">
              <a:lnSpc>
                <a:spcPct val="200000"/>
              </a:lnSpc>
              <a:spcBef>
                <a:spcPct val="0"/>
              </a:spcBef>
              <a:spcAft>
                <a:spcPct val="0"/>
              </a:spcAft>
              <a:buFont typeface="Arial" pitchFamily="34" charset="0"/>
              <a:buChar char="•"/>
              <a:tabLst>
                <a:tab pos="581272" algn="l"/>
              </a:tabLst>
            </a:pPr>
            <a:r>
              <a:rPr lang="fa-IR" altLang="zh-CN" sz="2800" b="1" dirty="0" smtClean="0">
                <a:solidFill>
                  <a:prstClr val="black"/>
                </a:solidFill>
                <a:latin typeface="MitA"/>
                <a:cs typeface="B Lotus" pitchFamily="2" charset="-78"/>
              </a:rPr>
              <a:t>دیدگاه </a:t>
            </a:r>
            <a:r>
              <a:rPr lang="fa-IR" altLang="zh-CN" sz="2800" b="1" dirty="0">
                <a:solidFill>
                  <a:prstClr val="black"/>
                </a:solidFill>
                <a:latin typeface="MitA"/>
                <a:cs typeface="B Lotus" pitchFamily="2" charset="-78"/>
              </a:rPr>
              <a:t>کلان </a:t>
            </a:r>
            <a:r>
              <a:rPr lang="fa-IR" altLang="zh-CN" sz="2800" b="1" dirty="0" smtClean="0">
                <a:solidFill>
                  <a:prstClr val="black"/>
                </a:solidFill>
                <a:latin typeface="MitA"/>
                <a:cs typeface="B Lotus" pitchFamily="2" charset="-78"/>
              </a:rPr>
              <a:t>نظام </a:t>
            </a:r>
            <a:r>
              <a:rPr lang="fa-IR" altLang="zh-CN" sz="2800" b="1" dirty="0">
                <a:solidFill>
                  <a:prstClr val="black"/>
                </a:solidFill>
                <a:latin typeface="MitA"/>
                <a:cs typeface="B Lotus" pitchFamily="2" charset="-78"/>
              </a:rPr>
              <a:t>جمهوری اسلامی ایران به توسعه مناسبات همه </a:t>
            </a:r>
            <a:r>
              <a:rPr lang="fa-IR" altLang="zh-CN" sz="2800" b="1" dirty="0" smtClean="0">
                <a:solidFill>
                  <a:prstClr val="black"/>
                </a:solidFill>
                <a:latin typeface="MitA"/>
                <a:cs typeface="B Lotus" pitchFamily="2" charset="-78"/>
              </a:rPr>
              <a:t>جانبه</a:t>
            </a:r>
            <a:endParaRPr lang="fa-IR" altLang="zh-CN" sz="2800" b="1" dirty="0">
              <a:solidFill>
                <a:prstClr val="black"/>
              </a:solidFill>
              <a:latin typeface="MitA"/>
              <a:cs typeface="B Lotus" pitchFamily="2" charset="-78"/>
            </a:endParaRPr>
          </a:p>
          <a:p>
            <a:pPr marL="842421" lvl="1" indent="-385221" algn="just" fontAlgn="base">
              <a:lnSpc>
                <a:spcPct val="200000"/>
              </a:lnSpc>
              <a:spcBef>
                <a:spcPct val="0"/>
              </a:spcBef>
              <a:spcAft>
                <a:spcPct val="0"/>
              </a:spcAft>
              <a:buFont typeface="Arial" pitchFamily="34" charset="0"/>
              <a:buChar char="•"/>
              <a:tabLst>
                <a:tab pos="581272" algn="l"/>
              </a:tabLst>
            </a:pPr>
            <a:r>
              <a:rPr lang="ar-SA" sz="2800" b="1" dirty="0" smtClean="0">
                <a:solidFill>
                  <a:prstClr val="black"/>
                </a:solidFill>
                <a:latin typeface="MitA"/>
                <a:cs typeface="B Lotus" pitchFamily="2" charset="-78"/>
              </a:rPr>
              <a:t>داشتن </a:t>
            </a:r>
            <a:r>
              <a:rPr lang="ar-SA" sz="2800" b="1" dirty="0">
                <a:solidFill>
                  <a:prstClr val="black"/>
                </a:solidFill>
                <a:latin typeface="MitA"/>
                <a:cs typeface="B Lotus" pitchFamily="2" charset="-78"/>
              </a:rPr>
              <a:t>ذخائر عظيم نفت و گاز در </a:t>
            </a:r>
            <a:r>
              <a:rPr lang="ar-SA" sz="2800" b="1" dirty="0" smtClean="0">
                <a:solidFill>
                  <a:prstClr val="black"/>
                </a:solidFill>
                <a:latin typeface="MitA"/>
                <a:cs typeface="B Lotus" pitchFamily="2" charset="-78"/>
              </a:rPr>
              <a:t>كشور</a:t>
            </a:r>
            <a:endParaRPr lang="fa-IR" sz="2800" b="1" dirty="0" smtClean="0">
              <a:solidFill>
                <a:prstClr val="black"/>
              </a:solidFill>
              <a:latin typeface="MitA"/>
              <a:cs typeface="B Lotus" pitchFamily="2" charset="-78"/>
            </a:endParaRPr>
          </a:p>
          <a:p>
            <a:pPr marL="842421" lvl="1" indent="-385221" algn="just" fontAlgn="base">
              <a:lnSpc>
                <a:spcPct val="200000"/>
              </a:lnSpc>
              <a:spcBef>
                <a:spcPct val="0"/>
              </a:spcBef>
              <a:spcAft>
                <a:spcPct val="0"/>
              </a:spcAft>
              <a:buFont typeface="Arial" pitchFamily="34" charset="0"/>
              <a:buChar char="•"/>
              <a:tabLst>
                <a:tab pos="581272" algn="l"/>
              </a:tabLst>
            </a:pPr>
            <a:r>
              <a:rPr lang="ar-SA" sz="2800" b="1" dirty="0">
                <a:solidFill>
                  <a:prstClr val="black"/>
                </a:solidFill>
                <a:latin typeface="MitA"/>
                <a:cs typeface="B Lotus" pitchFamily="2" charset="-78"/>
              </a:rPr>
              <a:t>داشتن تجربه بيش از صد سال در صنعت نفت</a:t>
            </a:r>
            <a:endParaRPr lang="fa-IR" sz="2800" b="1" dirty="0">
              <a:solidFill>
                <a:prstClr val="black"/>
              </a:solidFill>
              <a:latin typeface="MitA"/>
              <a:cs typeface="B Lotus" pitchFamily="2" charset="-78"/>
            </a:endParaRPr>
          </a:p>
          <a:p>
            <a:pPr marL="842421" lvl="1" indent="-385221" algn="just" fontAlgn="base">
              <a:lnSpc>
                <a:spcPct val="200000"/>
              </a:lnSpc>
              <a:spcBef>
                <a:spcPct val="0"/>
              </a:spcBef>
              <a:spcAft>
                <a:spcPct val="0"/>
              </a:spcAft>
              <a:buFont typeface="Arial" pitchFamily="34" charset="0"/>
              <a:buChar char="•"/>
              <a:tabLst>
                <a:tab pos="581272" algn="l"/>
              </a:tabLst>
            </a:pPr>
            <a:r>
              <a:rPr lang="ar-SA" sz="2800" b="1" dirty="0">
                <a:solidFill>
                  <a:prstClr val="black"/>
                </a:solidFill>
                <a:latin typeface="MitA"/>
                <a:cs typeface="B Lotus" pitchFamily="2" charset="-78"/>
              </a:rPr>
              <a:t>برخورداري از نيروهاي متخصص و مجرب</a:t>
            </a:r>
            <a:endParaRPr lang="fa-IR" sz="2800" b="1" dirty="0">
              <a:solidFill>
                <a:prstClr val="black"/>
              </a:solidFill>
              <a:latin typeface="MitA"/>
              <a:cs typeface="B Lotus" pitchFamily="2" charset="-78"/>
            </a:endParaRPr>
          </a:p>
          <a:p>
            <a:pPr marL="842421" lvl="1" indent="-385221" algn="just" fontAlgn="base">
              <a:lnSpc>
                <a:spcPct val="200000"/>
              </a:lnSpc>
              <a:spcBef>
                <a:spcPct val="0"/>
              </a:spcBef>
              <a:spcAft>
                <a:spcPct val="0"/>
              </a:spcAft>
              <a:buFont typeface="Arial" pitchFamily="34" charset="0"/>
              <a:buChar char="•"/>
              <a:tabLst>
                <a:tab pos="581272" algn="l"/>
              </a:tabLst>
            </a:pPr>
            <a:r>
              <a:rPr lang="fa-IR" sz="2800" b="1" dirty="0">
                <a:solidFill>
                  <a:prstClr val="black"/>
                </a:solidFill>
                <a:latin typeface="MitA"/>
                <a:cs typeface="B Lotus" pitchFamily="2" charset="-78"/>
              </a:rPr>
              <a:t>تنوع و مزیت نسبی تولیدات ایرانی برای صادرات به قاره </a:t>
            </a:r>
            <a:r>
              <a:rPr lang="fa-IR" sz="2800" b="1" dirty="0" smtClean="0">
                <a:solidFill>
                  <a:prstClr val="black"/>
                </a:solidFill>
                <a:latin typeface="MitA"/>
                <a:cs typeface="B Lotus" pitchFamily="2" charset="-78"/>
              </a:rPr>
              <a:t>آفریقا</a:t>
            </a:r>
          </a:p>
          <a:p>
            <a:pPr marL="842421" lvl="1" indent="-385221" algn="just" fontAlgn="base">
              <a:lnSpc>
                <a:spcPct val="200000"/>
              </a:lnSpc>
              <a:spcBef>
                <a:spcPct val="0"/>
              </a:spcBef>
              <a:spcAft>
                <a:spcPct val="0"/>
              </a:spcAft>
              <a:buFont typeface="Arial" pitchFamily="34" charset="0"/>
              <a:buChar char="•"/>
              <a:tabLst>
                <a:tab pos="581272" algn="l"/>
              </a:tabLst>
            </a:pPr>
            <a:r>
              <a:rPr lang="fa-IR" sz="2800" b="1" dirty="0">
                <a:solidFill>
                  <a:prstClr val="black"/>
                </a:solidFill>
                <a:latin typeface="MitA"/>
                <a:cs typeface="B Lotus" pitchFamily="2" charset="-78"/>
              </a:rPr>
              <a:t>توانایی شرکتهای ایرانی در انجام پروژه های فنی و مهندسی خارج از کشور</a:t>
            </a:r>
          </a:p>
          <a:p>
            <a:pPr marL="385221" indent="-385221" algn="just">
              <a:lnSpc>
                <a:spcPct val="150000"/>
              </a:lnSpc>
              <a:buClr>
                <a:srgbClr val="FF3300"/>
              </a:buClr>
              <a:buFont typeface="Arial" pitchFamily="34" charset="0"/>
              <a:buChar char="•"/>
            </a:pPr>
            <a:endParaRPr lang="fa-IR" sz="3000" b="1" cap="all" dirty="0">
              <a:ln w="9000" cmpd="sng">
                <a:solidFill>
                  <a:prstClr val="black"/>
                </a:solidFill>
                <a:prstDash val="solid"/>
              </a:ln>
              <a:gradFill flip="none" rotWithShape="1">
                <a:gsLst>
                  <a:gs pos="0">
                    <a:srgbClr val="FF3300"/>
                  </a:gs>
                  <a:gs pos="100000">
                    <a:prstClr val="white"/>
                  </a:gs>
                </a:gsLst>
                <a:lin ang="2700000" scaled="1"/>
                <a:tileRect/>
              </a:gradFill>
              <a:effectLst>
                <a:reflection blurRad="12700" stA="28000" endPos="45000" dist="1000" dir="5400000" sy="-100000" algn="bl" rotWithShape="0"/>
              </a:effectLst>
              <a:cs typeface="Titr" pitchFamily="2" charset="-78"/>
            </a:endParaRPr>
          </a:p>
        </p:txBody>
      </p:sp>
      <p:sp>
        <p:nvSpPr>
          <p:cNvPr id="4" name="Rectangle 3"/>
          <p:cNvSpPr/>
          <p:nvPr/>
        </p:nvSpPr>
        <p:spPr>
          <a:xfrm>
            <a:off x="666720" y="428604"/>
            <a:ext cx="8459488" cy="553998"/>
          </a:xfrm>
          <a:prstGeom prst="rect">
            <a:avLst/>
          </a:prstGeom>
        </p:spPr>
        <p:txBody>
          <a:bodyPr wrap="square">
            <a:spAutoFit/>
          </a:bodyPr>
          <a:lstStyle/>
          <a:p>
            <a:r>
              <a:rPr lang="fa-IR" altLang="zh-CN" sz="3000" b="1" dirty="0" smtClean="0">
                <a:ln w="11430"/>
                <a:solidFill>
                  <a:srgbClr val="800000"/>
                </a:solidFill>
                <a:effectLst>
                  <a:outerShdw blurRad="80000" dist="40000" dir="5040000" algn="tl">
                    <a:srgbClr val="000000">
                      <a:alpha val="30000"/>
                    </a:srgbClr>
                  </a:outerShdw>
                </a:effectLst>
                <a:cs typeface="Titr" pitchFamily="2" charset="-78"/>
              </a:rPr>
              <a:t>نقاط قوت</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0968" y="1000108"/>
            <a:ext cx="9080500" cy="4616648"/>
          </a:xfrm>
          <a:prstGeom prst="rect">
            <a:avLst/>
          </a:prstGeom>
          <a:noFill/>
        </p:spPr>
        <p:txBody>
          <a:bodyPr wrap="square" rtlCol="1">
            <a:spAutoFit/>
          </a:bodyPr>
          <a:lstStyle/>
          <a:p>
            <a:pPr marL="385221" indent="-385221" algn="just">
              <a:lnSpc>
                <a:spcPct val="150000"/>
              </a:lnSpc>
              <a:buFont typeface="Arial" pitchFamily="34" charset="0"/>
              <a:buChar char="•"/>
            </a:pPr>
            <a:r>
              <a:rPr lang="fa-IR" sz="2800" b="1" dirty="0" smtClean="0">
                <a:solidFill>
                  <a:prstClr val="black"/>
                </a:solidFill>
                <a:latin typeface="MitA"/>
                <a:cs typeface="B Lotus" pitchFamily="2" charset="-78"/>
              </a:rPr>
              <a:t>فقدان زیرساختهای اقتصادی از قبیل: روابط بانکی دوجانبه، بانک مشترک با کشورهای قاره آفریقا </a:t>
            </a:r>
          </a:p>
          <a:p>
            <a:pPr marL="385221" indent="-385221" algn="just">
              <a:lnSpc>
                <a:spcPct val="150000"/>
              </a:lnSpc>
              <a:buFont typeface="Arial" pitchFamily="34" charset="0"/>
              <a:buChar char="•"/>
            </a:pPr>
            <a:r>
              <a:rPr lang="fa-IR" sz="2800" b="1" dirty="0" smtClean="0">
                <a:solidFill>
                  <a:prstClr val="black"/>
                </a:solidFill>
                <a:latin typeface="MitA"/>
                <a:cs typeface="B Lotus" pitchFamily="2" charset="-78"/>
              </a:rPr>
              <a:t>ضعف </a:t>
            </a:r>
            <a:r>
              <a:rPr lang="fa-IR" sz="2800" b="1" dirty="0">
                <a:solidFill>
                  <a:prstClr val="black"/>
                </a:solidFill>
                <a:latin typeface="MitA"/>
                <a:cs typeface="B Lotus" pitchFamily="2" charset="-78"/>
              </a:rPr>
              <a:t>در روابط چند جانبه ایران </a:t>
            </a:r>
            <a:r>
              <a:rPr lang="fa-IR" sz="2800" b="1" dirty="0" smtClean="0">
                <a:solidFill>
                  <a:prstClr val="black"/>
                </a:solidFill>
                <a:latin typeface="MitA"/>
                <a:cs typeface="B Lotus" pitchFamily="2" charset="-78"/>
              </a:rPr>
              <a:t>با بلوک </a:t>
            </a:r>
            <a:r>
              <a:rPr lang="fa-IR" sz="2800" b="1" dirty="0">
                <a:solidFill>
                  <a:prstClr val="black"/>
                </a:solidFill>
                <a:latin typeface="MitA"/>
                <a:cs typeface="B Lotus" pitchFamily="2" charset="-78"/>
              </a:rPr>
              <a:t>بندی های اقتصادی آفریقا</a:t>
            </a:r>
          </a:p>
          <a:p>
            <a:pPr marL="385221" indent="-385221" algn="just">
              <a:lnSpc>
                <a:spcPct val="150000"/>
              </a:lnSpc>
              <a:buFont typeface="Arial" pitchFamily="34" charset="0"/>
              <a:buChar char="•"/>
            </a:pPr>
            <a:r>
              <a:rPr lang="fa-IR" sz="2800" b="1" dirty="0">
                <a:solidFill>
                  <a:prstClr val="black"/>
                </a:solidFill>
                <a:latin typeface="MitA"/>
                <a:cs typeface="B Lotus" pitchFamily="2" charset="-78"/>
              </a:rPr>
              <a:t> </a:t>
            </a:r>
            <a:r>
              <a:rPr lang="fa-IR" sz="2800" b="1" dirty="0" smtClean="0">
                <a:solidFill>
                  <a:prstClr val="black"/>
                </a:solidFill>
                <a:latin typeface="MitA"/>
                <a:cs typeface="B Lotus" pitchFamily="2" charset="-78"/>
              </a:rPr>
              <a:t>عدم شناخت فرصتهای تجاري </a:t>
            </a:r>
            <a:r>
              <a:rPr lang="fa-IR" sz="2800" b="1" dirty="0">
                <a:solidFill>
                  <a:prstClr val="black"/>
                </a:solidFill>
                <a:latin typeface="MitA"/>
                <a:cs typeface="B Lotus" pitchFamily="2" charset="-78"/>
              </a:rPr>
              <a:t>با آفریقا </a:t>
            </a:r>
            <a:endParaRPr lang="fa-IR" sz="2800" b="1" dirty="0" smtClean="0">
              <a:solidFill>
                <a:prstClr val="black"/>
              </a:solidFill>
              <a:latin typeface="MitA"/>
              <a:cs typeface="B Lotus" pitchFamily="2" charset="-78"/>
            </a:endParaRPr>
          </a:p>
          <a:p>
            <a:pPr marL="385221" indent="-385221" algn="just">
              <a:lnSpc>
                <a:spcPct val="150000"/>
              </a:lnSpc>
              <a:buFont typeface="Arial" pitchFamily="34" charset="0"/>
              <a:buChar char="•"/>
            </a:pPr>
            <a:r>
              <a:rPr lang="fa-IR" sz="2800" b="1" dirty="0">
                <a:solidFill>
                  <a:prstClr val="black"/>
                </a:solidFill>
                <a:latin typeface="MitA"/>
                <a:cs typeface="B Lotus" pitchFamily="2" charset="-78"/>
              </a:rPr>
              <a:t>ناهماهنگی در رویکردها و </a:t>
            </a:r>
            <a:r>
              <a:rPr lang="fa-IR" sz="2800" b="1" dirty="0" smtClean="0">
                <a:solidFill>
                  <a:prstClr val="black"/>
                </a:solidFill>
                <a:latin typeface="MitA"/>
                <a:cs typeface="B Lotus" pitchFamily="2" charset="-78"/>
              </a:rPr>
              <a:t>استراتژیهای </a:t>
            </a:r>
            <a:r>
              <a:rPr lang="fa-IR" sz="2800" b="1" dirty="0">
                <a:solidFill>
                  <a:prstClr val="black"/>
                </a:solidFill>
                <a:latin typeface="MitA"/>
                <a:cs typeface="B Lotus" pitchFamily="2" charset="-78"/>
              </a:rPr>
              <a:t>کلان حوزه های سیاسی و اقتصادی</a:t>
            </a:r>
            <a:endParaRPr lang="en-US" sz="2800" b="1" dirty="0">
              <a:solidFill>
                <a:prstClr val="black"/>
              </a:solidFill>
              <a:latin typeface="MitA"/>
              <a:cs typeface="B Lotus" pitchFamily="2" charset="-78"/>
            </a:endParaRPr>
          </a:p>
          <a:p>
            <a:pPr marL="385221" indent="-385221" algn="just">
              <a:lnSpc>
                <a:spcPct val="150000"/>
              </a:lnSpc>
              <a:buFont typeface="Arial" pitchFamily="34" charset="0"/>
              <a:buChar char="•"/>
            </a:pPr>
            <a:r>
              <a:rPr lang="fa-IR" sz="2800" b="1" dirty="0">
                <a:solidFill>
                  <a:prstClr val="black"/>
                </a:solidFill>
                <a:latin typeface="MitA"/>
                <a:cs typeface="B Lotus" pitchFamily="2" charset="-78"/>
              </a:rPr>
              <a:t>ضعف بخش خصوصی در بازاریابی محصولات خود در سطح جهانی</a:t>
            </a:r>
            <a:endParaRPr lang="en-US" sz="2800" b="1" dirty="0">
              <a:solidFill>
                <a:prstClr val="black"/>
              </a:solidFill>
              <a:latin typeface="MitA"/>
              <a:cs typeface="B Lotus" pitchFamily="2" charset="-78"/>
            </a:endParaRPr>
          </a:p>
          <a:p>
            <a:pPr marL="385221" indent="-385221" algn="just">
              <a:lnSpc>
                <a:spcPct val="150000"/>
              </a:lnSpc>
              <a:buFont typeface="Arial" pitchFamily="34" charset="0"/>
              <a:buChar char="•"/>
            </a:pPr>
            <a:r>
              <a:rPr lang="fa-IR" sz="2800" b="1" dirty="0" smtClean="0">
                <a:solidFill>
                  <a:prstClr val="black"/>
                </a:solidFill>
                <a:latin typeface="MitA"/>
                <a:cs typeface="B Lotus" pitchFamily="2" charset="-78"/>
              </a:rPr>
              <a:t>بعد مسافت</a:t>
            </a:r>
            <a:endParaRPr lang="fa-IR" sz="2800" b="1" dirty="0">
              <a:solidFill>
                <a:prstClr val="black"/>
              </a:solidFill>
              <a:latin typeface="MitA"/>
              <a:cs typeface="B Lotus" pitchFamily="2" charset="-78"/>
            </a:endParaRPr>
          </a:p>
        </p:txBody>
      </p:sp>
      <p:sp>
        <p:nvSpPr>
          <p:cNvPr id="3" name="TextBox 2"/>
          <p:cNvSpPr txBox="1"/>
          <p:nvPr/>
        </p:nvSpPr>
        <p:spPr>
          <a:xfrm>
            <a:off x="595282" y="285728"/>
            <a:ext cx="8861420" cy="571504"/>
          </a:xfrm>
          <a:prstGeom prst="rect">
            <a:avLst/>
          </a:prstGeom>
          <a:noFill/>
        </p:spPr>
        <p:txBody>
          <a:bodyPr wrap="square" rtlCol="1">
            <a:spAutoFit/>
          </a:bodyPr>
          <a:lstStyle/>
          <a:p>
            <a:r>
              <a:rPr lang="fa-IR" altLang="zh-CN" sz="3000" b="1" dirty="0" smtClean="0">
                <a:ln w="11430"/>
                <a:solidFill>
                  <a:srgbClr val="800000"/>
                </a:solidFill>
                <a:effectLst>
                  <a:outerShdw blurRad="80000" dist="40000" dir="5040000" algn="tl">
                    <a:srgbClr val="000000">
                      <a:alpha val="30000"/>
                    </a:srgbClr>
                  </a:outerShdw>
                </a:effectLst>
                <a:cs typeface="Titr" pitchFamily="2" charset="-78"/>
              </a:rPr>
              <a:t>نقاط ضعف</a:t>
            </a:r>
            <a:endParaRPr lang="fa-IR" altLang="zh-CN" sz="3000" b="1" dirty="0">
              <a:ln w="11430"/>
              <a:solidFill>
                <a:srgbClr val="800000"/>
              </a:solidFill>
              <a:effectLst>
                <a:outerShdw blurRad="80000" dist="40000" dir="5040000" algn="tl">
                  <a:srgbClr val="000000">
                    <a:alpha val="30000"/>
                  </a:srgbClr>
                </a:outerShdw>
              </a:effectLst>
              <a:cs typeface="Titr"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7302" y="624110"/>
            <a:ext cx="7138299" cy="788666"/>
          </a:xfrm>
        </p:spPr>
        <p:txBody>
          <a:bodyPr>
            <a:normAutofit/>
          </a:bodyPr>
          <a:lstStyle/>
          <a:p>
            <a:pPr algn="r" rtl="1"/>
            <a:r>
              <a:rPr lang="fa-IR" sz="3000" b="1" dirty="0" smtClean="0">
                <a:ln w="11430"/>
                <a:solidFill>
                  <a:srgbClr val="800000"/>
                </a:solidFill>
                <a:effectLst>
                  <a:outerShdw blurRad="80000" dist="40000" dir="5040000" algn="tl">
                    <a:srgbClr val="000000">
                      <a:alpha val="30000"/>
                    </a:srgbClr>
                  </a:outerShdw>
                </a:effectLst>
                <a:latin typeface="+mn-lt"/>
                <a:ea typeface="+mn-ea"/>
                <a:cs typeface="Titr" pitchFamily="2" charset="-78"/>
              </a:rPr>
              <a:t>نقاط ضعف</a:t>
            </a:r>
            <a:r>
              <a:rPr lang="fa-IR" sz="3000" b="1" dirty="0">
                <a:ln w="11430"/>
                <a:solidFill>
                  <a:srgbClr val="800000"/>
                </a:solidFill>
                <a:effectLst>
                  <a:outerShdw blurRad="80000" dist="40000" dir="5040000" algn="tl">
                    <a:srgbClr val="000000">
                      <a:alpha val="30000"/>
                    </a:srgbClr>
                  </a:outerShdw>
                </a:effectLst>
                <a:latin typeface="+mn-lt"/>
                <a:ea typeface="+mn-ea"/>
                <a:cs typeface="Titr" pitchFamily="2" charset="-78"/>
              </a:rPr>
              <a:t>(ادامه)</a:t>
            </a:r>
            <a:endParaRPr lang="en-US" sz="3000" b="1" dirty="0">
              <a:ln w="11430"/>
              <a:solidFill>
                <a:srgbClr val="800000"/>
              </a:solidFill>
              <a:effectLst>
                <a:outerShdw blurRad="80000" dist="40000" dir="5040000" algn="tl">
                  <a:srgbClr val="000000">
                    <a:alpha val="30000"/>
                  </a:srgbClr>
                </a:outerShdw>
              </a:effectLst>
              <a:latin typeface="+mn-lt"/>
              <a:ea typeface="+mn-ea"/>
              <a:cs typeface="Titr" pitchFamily="2" charset="-78"/>
            </a:endParaRPr>
          </a:p>
        </p:txBody>
      </p:sp>
      <p:sp>
        <p:nvSpPr>
          <p:cNvPr id="3" name="Content Placeholder 2"/>
          <p:cNvSpPr>
            <a:spLocks noGrp="1"/>
          </p:cNvSpPr>
          <p:nvPr>
            <p:ph idx="1"/>
          </p:nvPr>
        </p:nvSpPr>
        <p:spPr>
          <a:xfrm>
            <a:off x="2288704" y="1628800"/>
            <a:ext cx="7141317" cy="3777622"/>
          </a:xfrm>
        </p:spPr>
        <p:txBody>
          <a:bodyPr/>
          <a:lstStyle/>
          <a:p>
            <a:pPr marL="385221" indent="-385221" algn="just" rtl="1">
              <a:buFont typeface="Arial" pitchFamily="34" charset="0"/>
              <a:buChar char="•"/>
            </a:pPr>
            <a:r>
              <a:rPr lang="fa-IR" sz="2800" b="1" dirty="0">
                <a:solidFill>
                  <a:prstClr val="black"/>
                </a:solidFill>
                <a:latin typeface="MitA"/>
                <a:cs typeface="B Lotus" pitchFamily="2" charset="-78"/>
              </a:rPr>
              <a:t>فقدان شعب و نمایندگی های شرکت های ایرانی</a:t>
            </a:r>
          </a:p>
          <a:p>
            <a:pPr marL="385221" indent="-385221" algn="just" rtl="1">
              <a:buFont typeface="Arial" pitchFamily="34" charset="0"/>
              <a:buChar char="•"/>
            </a:pPr>
            <a:r>
              <a:rPr lang="fa-IR" sz="2800" b="1" dirty="0">
                <a:solidFill>
                  <a:prstClr val="black"/>
                </a:solidFill>
                <a:latin typeface="MitA"/>
                <a:cs typeface="B Lotus" pitchFamily="2" charset="-78"/>
              </a:rPr>
              <a:t>کم تعداد بودن بازرگانان ایرانی مقیم در قاره آفریقا</a:t>
            </a:r>
          </a:p>
          <a:p>
            <a:pPr marL="385221" indent="-385221" algn="just" rtl="1" fontAlgn="base">
              <a:lnSpc>
                <a:spcPct val="150000"/>
              </a:lnSpc>
              <a:spcBef>
                <a:spcPct val="0"/>
              </a:spcBef>
              <a:spcAft>
                <a:spcPct val="0"/>
              </a:spcAft>
              <a:buFont typeface="Arial" pitchFamily="34" charset="0"/>
              <a:buChar char="•"/>
            </a:pPr>
            <a:r>
              <a:rPr lang="fa-IR" sz="2800" b="1" dirty="0">
                <a:solidFill>
                  <a:prstClr val="black"/>
                </a:solidFill>
                <a:latin typeface="MitA"/>
                <a:cs typeface="B Lotus" pitchFamily="2" charset="-78"/>
              </a:rPr>
              <a:t>عدم پایداری صادرات و اتفاقی بودن آن</a:t>
            </a:r>
            <a:endParaRPr lang="en-US" sz="2800" b="1" dirty="0">
              <a:solidFill>
                <a:prstClr val="black"/>
              </a:solidFill>
              <a:latin typeface="MitA"/>
              <a:cs typeface="B Lotus" pitchFamily="2" charset="-78"/>
            </a:endParaRPr>
          </a:p>
          <a:p>
            <a:pPr marL="385221" indent="-385221" algn="just" rtl="1" fontAlgn="base">
              <a:lnSpc>
                <a:spcPct val="150000"/>
              </a:lnSpc>
              <a:spcBef>
                <a:spcPct val="0"/>
              </a:spcBef>
              <a:spcAft>
                <a:spcPct val="0"/>
              </a:spcAft>
              <a:buFont typeface="Arial" pitchFamily="34" charset="0"/>
              <a:buChar char="•"/>
            </a:pPr>
            <a:r>
              <a:rPr lang="fa-IR" sz="2800" b="1" dirty="0">
                <a:solidFill>
                  <a:prstClr val="black"/>
                </a:solidFill>
                <a:latin typeface="MitA"/>
                <a:cs typeface="B Lotus" pitchFamily="2" charset="-78"/>
              </a:rPr>
              <a:t>رویکرد صرفا صادرات محور به آفریقا</a:t>
            </a:r>
          </a:p>
          <a:p>
            <a:pPr algn="r" rtl="1"/>
            <a:endParaRPr lang="en-US" dirty="0"/>
          </a:p>
        </p:txBody>
      </p:sp>
    </p:spTree>
    <p:extLst>
      <p:ext uri="{BB962C8B-B14F-4D97-AF65-F5344CB8AC3E}">
        <p14:creationId xmlns:p14="http://schemas.microsoft.com/office/powerpoint/2010/main" val="37881449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833" name="Rectangle 121"/>
          <p:cNvSpPr>
            <a:spLocks noChangeArrowheads="1"/>
          </p:cNvSpPr>
          <p:nvPr/>
        </p:nvSpPr>
        <p:spPr bwMode="auto">
          <a:xfrm>
            <a:off x="238092" y="282339"/>
            <a:ext cx="9325808" cy="646331"/>
          </a:xfrm>
          <a:prstGeom prst="rect">
            <a:avLst/>
          </a:prstGeom>
          <a:noFill/>
          <a:ln w="9525">
            <a:noFill/>
            <a:miter lim="800000"/>
            <a:headEnd/>
            <a:tailEnd/>
          </a:ln>
          <a:effectLst/>
        </p:spPr>
        <p:txBody>
          <a:bodyPr wrap="square" anchor="ctr">
            <a:spAutoFit/>
          </a:bodyPr>
          <a:lstStyle/>
          <a:p>
            <a:pPr fontAlgn="base">
              <a:lnSpc>
                <a:spcPct val="120000"/>
              </a:lnSpc>
              <a:spcBef>
                <a:spcPct val="0"/>
              </a:spcBef>
              <a:spcAft>
                <a:spcPct val="0"/>
              </a:spcAft>
            </a:pPr>
            <a:r>
              <a:rPr lang="fa-IR" altLang="zh-CN" sz="3000" b="1" dirty="0" smtClean="0">
                <a:ln w="11430"/>
                <a:solidFill>
                  <a:srgbClr val="800000"/>
                </a:solidFill>
                <a:effectLst>
                  <a:outerShdw blurRad="80000" dist="40000" dir="5040000" algn="tl">
                    <a:srgbClr val="000000">
                      <a:alpha val="30000"/>
                    </a:srgbClr>
                  </a:outerShdw>
                </a:effectLst>
                <a:cs typeface="Titr" pitchFamily="2" charset="-78"/>
              </a:rPr>
              <a:t>فرصت ها</a:t>
            </a:r>
            <a:endParaRPr lang="fa-IR" altLang="zh-CN" sz="3000" b="1" dirty="0">
              <a:ln w="11430"/>
              <a:solidFill>
                <a:srgbClr val="800000"/>
              </a:solidFill>
              <a:effectLst>
                <a:outerShdw blurRad="80000" dist="40000" dir="5040000" algn="tl">
                  <a:srgbClr val="000000">
                    <a:alpha val="30000"/>
                  </a:srgbClr>
                </a:outerShdw>
              </a:effectLst>
              <a:cs typeface="Titr" pitchFamily="2" charset="-78"/>
            </a:endParaRPr>
          </a:p>
        </p:txBody>
      </p:sp>
      <p:sp>
        <p:nvSpPr>
          <p:cNvPr id="371834" name="Rectangle 122"/>
          <p:cNvSpPr>
            <a:spLocks noChangeArrowheads="1"/>
          </p:cNvSpPr>
          <p:nvPr/>
        </p:nvSpPr>
        <p:spPr bwMode="auto">
          <a:xfrm>
            <a:off x="456553" y="968002"/>
            <a:ext cx="9107347" cy="2677656"/>
          </a:xfrm>
          <a:prstGeom prst="rect">
            <a:avLst/>
          </a:prstGeom>
          <a:noFill/>
          <a:ln w="9525">
            <a:noFill/>
            <a:miter lim="800000"/>
            <a:headEnd/>
            <a:tailEnd/>
          </a:ln>
          <a:effectLst/>
        </p:spPr>
        <p:txBody>
          <a:bodyPr wrap="square" anchor="ctr">
            <a:spAutoFit/>
          </a:bodyPr>
          <a:lstStyle/>
          <a:p>
            <a:pPr marL="581272" indent="-392100" algn="just" fontAlgn="base">
              <a:lnSpc>
                <a:spcPct val="200000"/>
              </a:lnSpc>
              <a:spcBef>
                <a:spcPct val="0"/>
              </a:spcBef>
              <a:spcAft>
                <a:spcPct val="0"/>
              </a:spcAft>
              <a:buFont typeface="Arial" pitchFamily="34" charset="0"/>
              <a:buChar char="•"/>
              <a:tabLst>
                <a:tab pos="581272" algn="l"/>
              </a:tabLst>
            </a:pPr>
            <a:r>
              <a:rPr lang="fa-IR" altLang="zh-CN" sz="2800" b="1" dirty="0">
                <a:solidFill>
                  <a:prstClr val="black"/>
                </a:solidFill>
                <a:latin typeface="MitA"/>
                <a:cs typeface="B Lotus" pitchFamily="2" charset="-78"/>
              </a:rPr>
              <a:t>بازار مصرف وسیع </a:t>
            </a:r>
          </a:p>
          <a:p>
            <a:pPr marL="581272" lvl="1" indent="-392100" algn="just" fontAlgn="base">
              <a:lnSpc>
                <a:spcPct val="200000"/>
              </a:lnSpc>
              <a:spcBef>
                <a:spcPct val="0"/>
              </a:spcBef>
              <a:spcAft>
                <a:spcPct val="0"/>
              </a:spcAft>
              <a:buFont typeface="Arial" pitchFamily="34" charset="0"/>
              <a:buChar char="•"/>
              <a:tabLst>
                <a:tab pos="581272" algn="l"/>
              </a:tabLst>
            </a:pPr>
            <a:r>
              <a:rPr lang="fa-IR" altLang="zh-CN" sz="2800" b="1" dirty="0">
                <a:solidFill>
                  <a:prstClr val="black"/>
                </a:solidFill>
                <a:latin typeface="MitA"/>
                <a:cs typeface="B Lotus" pitchFamily="2" charset="-78"/>
              </a:rPr>
              <a:t>داشتن حسن روابط </a:t>
            </a:r>
            <a:r>
              <a:rPr lang="fa-IR" altLang="zh-CN" sz="2800" b="1" dirty="0" smtClean="0">
                <a:solidFill>
                  <a:prstClr val="black"/>
                </a:solidFill>
                <a:latin typeface="MitA"/>
                <a:cs typeface="B Lotus" pitchFamily="2" charset="-78"/>
              </a:rPr>
              <a:t>با </a:t>
            </a:r>
            <a:r>
              <a:rPr lang="fa-IR" altLang="zh-CN" sz="2800" b="1" dirty="0">
                <a:solidFill>
                  <a:prstClr val="black"/>
                </a:solidFill>
                <a:latin typeface="MitA"/>
                <a:cs typeface="B Lotus" pitchFamily="2" charset="-78"/>
              </a:rPr>
              <a:t>اکثر کشورهای </a:t>
            </a:r>
            <a:r>
              <a:rPr lang="fa-IR" altLang="zh-CN" sz="2800" b="1" dirty="0" smtClean="0">
                <a:solidFill>
                  <a:prstClr val="black"/>
                </a:solidFill>
                <a:latin typeface="MitA"/>
                <a:cs typeface="B Lotus" pitchFamily="2" charset="-78"/>
              </a:rPr>
              <a:t>قاره آفريقا</a:t>
            </a:r>
            <a:endParaRPr lang="fa-IR" altLang="zh-CN" sz="2800" b="1" dirty="0">
              <a:solidFill>
                <a:prstClr val="black"/>
              </a:solidFill>
              <a:latin typeface="MitA"/>
              <a:cs typeface="B Lotus" pitchFamily="2" charset="-78"/>
            </a:endParaRPr>
          </a:p>
          <a:p>
            <a:pPr marL="581272" indent="-392100" algn="just" fontAlgn="base">
              <a:lnSpc>
                <a:spcPct val="200000"/>
              </a:lnSpc>
              <a:spcBef>
                <a:spcPct val="0"/>
              </a:spcBef>
              <a:spcAft>
                <a:spcPct val="0"/>
              </a:spcAft>
              <a:buFont typeface="Arial" pitchFamily="34" charset="0"/>
              <a:buChar char="•"/>
              <a:tabLst>
                <a:tab pos="581272" algn="l"/>
              </a:tabLst>
            </a:pPr>
            <a:r>
              <a:rPr lang="fa-IR" altLang="zh-CN" sz="2800" b="1" dirty="0">
                <a:solidFill>
                  <a:prstClr val="black"/>
                </a:solidFill>
                <a:latin typeface="MitA"/>
                <a:cs typeface="B Lotus" pitchFamily="2" charset="-78"/>
              </a:rPr>
              <a:t>امکان انجام پروژه های فنی و مهندسی و زیربنایی در زمینه نفت و </a:t>
            </a:r>
            <a:r>
              <a:rPr lang="fa-IR" altLang="zh-CN" sz="2800" b="1" dirty="0" smtClean="0">
                <a:solidFill>
                  <a:prstClr val="black"/>
                </a:solidFill>
                <a:latin typeface="MitA"/>
                <a:cs typeface="B Lotus" pitchFamily="2" charset="-78"/>
              </a:rPr>
              <a:t>گاز</a:t>
            </a:r>
            <a:endParaRPr lang="fa-IR" altLang="zh-CN" sz="2800" b="1" dirty="0">
              <a:solidFill>
                <a:prstClr val="black"/>
              </a:solidFill>
              <a:latin typeface="MitA"/>
              <a:cs typeface="B Lotus" pitchFamily="2" charset="-78"/>
            </a:endParaRPr>
          </a:p>
        </p:txBody>
      </p:sp>
      <p:sp>
        <p:nvSpPr>
          <p:cNvPr id="10" name="Slide Number Placeholder 9"/>
          <p:cNvSpPr>
            <a:spLocks noGrp="1"/>
          </p:cNvSpPr>
          <p:nvPr>
            <p:ph type="sldNum" sz="quarter" idx="12"/>
          </p:nvPr>
        </p:nvSpPr>
        <p:spPr/>
        <p:txBody>
          <a:bodyPr/>
          <a:lstStyle/>
          <a:p>
            <a:fld id="{4FCE4D2F-5F5E-42DB-B679-BC66313DE471}" type="slidenum">
              <a:rPr lang="fa-IR" smtClean="0">
                <a:solidFill>
                  <a:srgbClr val="808080"/>
                </a:solidFill>
              </a:rPr>
              <a:pPr/>
              <a:t>46</a:t>
            </a:fld>
            <a:endParaRPr lang="en-US">
              <a:solidFill>
                <a:srgbClr val="808080"/>
              </a:solidFill>
            </a:endParaRPr>
          </a:p>
        </p:txBody>
      </p:sp>
    </p:spTree>
  </p:cSld>
  <p:clrMapOvr>
    <a:masterClrMapping/>
  </p:clrMapOvr>
  <p:transition spd="slow">
    <p:spli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216" y="356206"/>
            <a:ext cx="9575800" cy="646331"/>
          </a:xfrm>
          <a:prstGeom prst="rect">
            <a:avLst/>
          </a:prstGeom>
          <a:noFill/>
        </p:spPr>
        <p:txBody>
          <a:bodyPr wrap="square" rtlCol="1">
            <a:spAutoFit/>
          </a:bodyPr>
          <a:lstStyle/>
          <a:p>
            <a:pPr indent="486687" fontAlgn="base">
              <a:lnSpc>
                <a:spcPct val="120000"/>
              </a:lnSpc>
              <a:spcBef>
                <a:spcPct val="0"/>
              </a:spcBef>
              <a:spcAft>
                <a:spcPct val="0"/>
              </a:spcAft>
            </a:pPr>
            <a:r>
              <a:rPr lang="fa-IR" altLang="zh-CN" sz="3000" b="1" dirty="0" smtClean="0">
                <a:ln w="11430"/>
                <a:solidFill>
                  <a:srgbClr val="800000"/>
                </a:solidFill>
                <a:effectLst>
                  <a:outerShdw blurRad="80000" dist="40000" dir="5040000" algn="tl">
                    <a:srgbClr val="000000">
                      <a:alpha val="30000"/>
                    </a:srgbClr>
                  </a:outerShdw>
                </a:effectLst>
                <a:cs typeface="Titr" pitchFamily="2" charset="-78"/>
              </a:rPr>
              <a:t>تهديدات</a:t>
            </a:r>
            <a:endParaRPr lang="fa-IR" altLang="zh-CN" sz="3000" b="1" dirty="0">
              <a:ln w="11430"/>
              <a:solidFill>
                <a:srgbClr val="800000"/>
              </a:solidFill>
              <a:effectLst>
                <a:outerShdw blurRad="80000" dist="40000" dir="5040000" algn="tl">
                  <a:srgbClr val="000000">
                    <a:alpha val="30000"/>
                  </a:srgbClr>
                </a:outerShdw>
              </a:effectLst>
              <a:cs typeface="Titr" pitchFamily="2" charset="-78"/>
            </a:endParaRPr>
          </a:p>
        </p:txBody>
      </p:sp>
      <p:sp>
        <p:nvSpPr>
          <p:cNvPr id="7" name="TextBox 6"/>
          <p:cNvSpPr txBox="1"/>
          <p:nvPr/>
        </p:nvSpPr>
        <p:spPr>
          <a:xfrm>
            <a:off x="238092" y="1357298"/>
            <a:ext cx="9473390" cy="4616648"/>
          </a:xfrm>
          <a:prstGeom prst="rect">
            <a:avLst/>
          </a:prstGeom>
          <a:noFill/>
        </p:spPr>
        <p:txBody>
          <a:bodyPr wrap="square" rtlCol="1">
            <a:spAutoFit/>
          </a:bodyPr>
          <a:lstStyle/>
          <a:p>
            <a:pPr marL="842421" lvl="1" indent="-385221" algn="just">
              <a:lnSpc>
                <a:spcPct val="150000"/>
              </a:lnSpc>
              <a:buFont typeface="Arial" pitchFamily="34" charset="0"/>
              <a:buChar char="•"/>
            </a:pPr>
            <a:r>
              <a:rPr lang="fa-IR" sz="2800" b="1" dirty="0" smtClean="0">
                <a:solidFill>
                  <a:prstClr val="black"/>
                </a:solidFill>
                <a:cs typeface="B Lotus" pitchFamily="2" charset="-78"/>
              </a:rPr>
              <a:t>بالابودن </a:t>
            </a:r>
            <a:r>
              <a:rPr lang="fa-IR" sz="2800" b="1" dirty="0">
                <a:solidFill>
                  <a:prstClr val="black"/>
                </a:solidFill>
                <a:cs typeface="B Lotus" pitchFamily="2" charset="-78"/>
              </a:rPr>
              <a:t>ریسک </a:t>
            </a:r>
            <a:r>
              <a:rPr lang="fa-IR" sz="2800" b="1" dirty="0" smtClean="0">
                <a:solidFill>
                  <a:prstClr val="black"/>
                </a:solidFill>
                <a:cs typeface="B Lotus" pitchFamily="2" charset="-78"/>
              </a:rPr>
              <a:t>برخی از کشورهای آفریقایی</a:t>
            </a:r>
            <a:endParaRPr lang="fa-IR" sz="2800" b="1" dirty="0">
              <a:solidFill>
                <a:prstClr val="black"/>
              </a:solidFill>
              <a:cs typeface="B Lotus" pitchFamily="2" charset="-78"/>
            </a:endParaRPr>
          </a:p>
          <a:p>
            <a:pPr marL="842421" lvl="1" indent="-385221" algn="just">
              <a:lnSpc>
                <a:spcPct val="150000"/>
              </a:lnSpc>
              <a:buFont typeface="Arial" pitchFamily="34" charset="0"/>
              <a:buChar char="•"/>
            </a:pPr>
            <a:r>
              <a:rPr lang="fa-IR" sz="2800" b="1" dirty="0">
                <a:solidFill>
                  <a:prstClr val="black"/>
                </a:solidFill>
                <a:cs typeface="B Lotus" pitchFamily="2" charset="-78"/>
              </a:rPr>
              <a:t>نامطلوب بودن رتبه سهولت کسب وکار در اکثر </a:t>
            </a:r>
            <a:r>
              <a:rPr lang="fa-IR" sz="2800" b="1" dirty="0" smtClean="0">
                <a:solidFill>
                  <a:prstClr val="black"/>
                </a:solidFill>
                <a:cs typeface="B Lotus" pitchFamily="2" charset="-78"/>
              </a:rPr>
              <a:t>کشورها</a:t>
            </a:r>
            <a:endParaRPr lang="fa-IR" sz="2800" b="1" dirty="0">
              <a:solidFill>
                <a:prstClr val="black"/>
              </a:solidFill>
              <a:cs typeface="B Lotus" pitchFamily="2" charset="-78"/>
            </a:endParaRPr>
          </a:p>
          <a:p>
            <a:pPr marL="842421" lvl="1" indent="-385221" algn="just">
              <a:lnSpc>
                <a:spcPct val="150000"/>
              </a:lnSpc>
              <a:buFont typeface="Arial" pitchFamily="34" charset="0"/>
              <a:buChar char="•"/>
            </a:pPr>
            <a:r>
              <a:rPr lang="fa-IR" sz="2800" b="1" dirty="0">
                <a:solidFill>
                  <a:prstClr val="black"/>
                </a:solidFill>
                <a:cs typeface="B Lotus" pitchFamily="2" charset="-78"/>
              </a:rPr>
              <a:t>بی ثباتی نظام های اداری و فساد اداری در برخی از </a:t>
            </a:r>
            <a:r>
              <a:rPr lang="fa-IR" sz="2800" b="1" dirty="0" smtClean="0">
                <a:solidFill>
                  <a:prstClr val="black"/>
                </a:solidFill>
                <a:cs typeface="B Lotus" pitchFamily="2" charset="-78"/>
              </a:rPr>
              <a:t>کشورها</a:t>
            </a:r>
            <a:endParaRPr lang="fa-IR" sz="2800" b="1" dirty="0">
              <a:solidFill>
                <a:prstClr val="black"/>
              </a:solidFill>
              <a:cs typeface="B Lotus" pitchFamily="2" charset="-78"/>
            </a:endParaRPr>
          </a:p>
          <a:p>
            <a:pPr marL="842421" lvl="1" indent="-385221" algn="just">
              <a:lnSpc>
                <a:spcPct val="150000"/>
              </a:lnSpc>
              <a:buFont typeface="Arial" pitchFamily="34" charset="0"/>
              <a:buChar char="•"/>
            </a:pPr>
            <a:r>
              <a:rPr lang="fa-IR" sz="2800" b="1" dirty="0">
                <a:solidFill>
                  <a:prstClr val="black"/>
                </a:solidFill>
                <a:cs typeface="B Lotus" pitchFamily="2" charset="-78"/>
              </a:rPr>
              <a:t>وجود رقبای قوی با </a:t>
            </a:r>
            <a:r>
              <a:rPr lang="fa-IR" sz="2800" b="1" dirty="0" smtClean="0">
                <a:solidFill>
                  <a:prstClr val="black"/>
                </a:solidFill>
                <a:cs typeface="B Lotus" pitchFamily="2" charset="-78"/>
              </a:rPr>
              <a:t>استراتژی ها </a:t>
            </a:r>
            <a:r>
              <a:rPr lang="fa-IR" sz="2800" b="1" dirty="0">
                <a:solidFill>
                  <a:prstClr val="black"/>
                </a:solidFill>
                <a:cs typeface="B Lotus" pitchFamily="2" charset="-78"/>
              </a:rPr>
              <a:t>و برنامه های گسترده </a:t>
            </a:r>
            <a:r>
              <a:rPr lang="fa-IR" sz="2800" b="1" dirty="0" smtClean="0">
                <a:solidFill>
                  <a:prstClr val="black"/>
                </a:solidFill>
                <a:cs typeface="B Lotus" pitchFamily="2" charset="-78"/>
              </a:rPr>
              <a:t>عملیاتی</a:t>
            </a:r>
          </a:p>
          <a:p>
            <a:pPr marL="842421" lvl="1" indent="-385221" algn="just">
              <a:lnSpc>
                <a:spcPct val="150000"/>
              </a:lnSpc>
              <a:buFont typeface="Arial" pitchFamily="34" charset="0"/>
              <a:buChar char="•"/>
            </a:pPr>
            <a:r>
              <a:rPr lang="fa-IR" sz="2800" b="1" dirty="0" smtClean="0">
                <a:solidFill>
                  <a:prstClr val="black"/>
                </a:solidFill>
                <a:cs typeface="B Lotus" pitchFamily="2" charset="-78"/>
              </a:rPr>
              <a:t>عدم زیرساخت های مناسب در اكثر كشورها</a:t>
            </a:r>
          </a:p>
          <a:p>
            <a:pPr marL="842421" lvl="1" indent="-385221" algn="just">
              <a:lnSpc>
                <a:spcPct val="150000"/>
              </a:lnSpc>
              <a:buFont typeface="Arial" pitchFamily="34" charset="0"/>
              <a:buChar char="•"/>
            </a:pPr>
            <a:r>
              <a:rPr lang="fa-IR" sz="2800" b="1" dirty="0">
                <a:solidFill>
                  <a:prstClr val="black"/>
                </a:solidFill>
                <a:latin typeface="MitA"/>
                <a:cs typeface="B Lotus" pitchFamily="2" charset="-78"/>
              </a:rPr>
              <a:t>جذاب نبودن بازار آفریقا در مقایسه با سایر بازارها برای فعالان </a:t>
            </a:r>
            <a:r>
              <a:rPr lang="fa-IR" sz="2800" b="1" dirty="0" smtClean="0">
                <a:solidFill>
                  <a:prstClr val="black"/>
                </a:solidFill>
                <a:latin typeface="MitA"/>
                <a:cs typeface="B Lotus" pitchFamily="2" charset="-78"/>
              </a:rPr>
              <a:t>تجاری</a:t>
            </a:r>
            <a:endParaRPr lang="fa-IR" sz="2800" b="1" dirty="0" smtClean="0">
              <a:solidFill>
                <a:prstClr val="black"/>
              </a:solidFill>
              <a:cs typeface="B Lotus" pitchFamily="2" charset="-78"/>
            </a:endParaRPr>
          </a:p>
          <a:p>
            <a:pPr marL="385221" indent="-385221" algn="just">
              <a:lnSpc>
                <a:spcPct val="150000"/>
              </a:lnSpc>
              <a:buFont typeface="Arial" pitchFamily="34" charset="0"/>
              <a:buChar char="•"/>
            </a:pPr>
            <a:endParaRPr lang="en-US" sz="2800" b="1" dirty="0">
              <a:solidFill>
                <a:prstClr val="black"/>
              </a:solidFill>
              <a:cs typeface="B Lotus"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32520" y="980728"/>
            <a:ext cx="8358246" cy="2803396"/>
          </a:xfrm>
          <a:prstGeom prst="rect">
            <a:avLst/>
          </a:prstGeom>
          <a:noFill/>
        </p:spPr>
        <p:txBody>
          <a:bodyPr wrap="square" lIns="99060" tIns="49530" rIns="99060" bIns="4953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altLang="zh-CN" sz="3200" b="1" dirty="0">
                <a:ln w="11430"/>
                <a:solidFill>
                  <a:srgbClr val="800000"/>
                </a:solidFill>
                <a:effectLst>
                  <a:outerShdw blurRad="80000" dist="40000" dir="5040000" algn="tl">
                    <a:srgbClr val="000000">
                      <a:alpha val="30000"/>
                    </a:srgbClr>
                  </a:outerShdw>
                </a:effectLst>
                <a:cs typeface="Titr" pitchFamily="2" charset="-78"/>
              </a:rPr>
              <a:t>بخش </a:t>
            </a: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چهارم</a:t>
            </a:r>
          </a:p>
          <a:p>
            <a:endParaRPr lang="fa-IR" altLang="zh-CN" sz="4767" b="1" dirty="0">
              <a:ln w="11430"/>
              <a:solidFill>
                <a:srgbClr val="800000"/>
              </a:solidFill>
              <a:effectLst>
                <a:outerShdw blurRad="80000" dist="40000" dir="5040000" algn="tl">
                  <a:srgbClr val="000000">
                    <a:alpha val="30000"/>
                  </a:srgbClr>
                </a:outerShdw>
              </a:effectLst>
              <a:cs typeface="Titr" pitchFamily="2" charset="-78"/>
            </a:endParaRPr>
          </a:p>
          <a:p>
            <a:pPr algn="ctr">
              <a:lnSpc>
                <a:spcPct val="150000"/>
              </a:lnSpc>
            </a:pP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استراتژي ها </a:t>
            </a:r>
            <a:r>
              <a:rPr lang="fa-IR" altLang="zh-CN" sz="3200" b="1" dirty="0">
                <a:ln w="11430"/>
                <a:solidFill>
                  <a:srgbClr val="800000"/>
                </a:solidFill>
                <a:effectLst>
                  <a:outerShdw blurRad="80000" dist="40000" dir="5040000" algn="tl">
                    <a:srgbClr val="000000">
                      <a:alpha val="30000"/>
                    </a:srgbClr>
                  </a:outerShdw>
                </a:effectLst>
                <a:cs typeface="Titr" pitchFamily="2" charset="-78"/>
              </a:rPr>
              <a:t>و </a:t>
            </a: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راهکارهای  </a:t>
            </a:r>
            <a:r>
              <a:rPr lang="fa-IR" altLang="zh-CN" sz="3200" b="1" dirty="0">
                <a:ln w="11430"/>
                <a:solidFill>
                  <a:srgbClr val="800000"/>
                </a:solidFill>
                <a:effectLst>
                  <a:outerShdw blurRad="80000" dist="40000" dir="5040000" algn="tl">
                    <a:srgbClr val="000000">
                      <a:alpha val="30000"/>
                    </a:srgbClr>
                  </a:outerShdw>
                </a:effectLst>
                <a:cs typeface="Titr" pitchFamily="2" charset="-78"/>
              </a:rPr>
              <a:t>توسعه روابط </a:t>
            </a:r>
            <a:endParaRPr lang="fa-IR" altLang="zh-CN" sz="3200" b="1" dirty="0" smtClean="0">
              <a:ln w="11430"/>
              <a:solidFill>
                <a:srgbClr val="800000"/>
              </a:solidFill>
              <a:effectLst>
                <a:outerShdw blurRad="80000" dist="40000" dir="5040000" algn="tl">
                  <a:srgbClr val="000000">
                    <a:alpha val="30000"/>
                  </a:srgbClr>
                </a:outerShdw>
              </a:effectLst>
              <a:cs typeface="Titr" pitchFamily="2" charset="-78"/>
            </a:endParaRPr>
          </a:p>
          <a:p>
            <a:pPr algn="ctr">
              <a:lnSpc>
                <a:spcPct val="150000"/>
              </a:lnSpc>
            </a:pP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جمهوری </a:t>
            </a:r>
            <a:r>
              <a:rPr lang="fa-IR" altLang="zh-CN" sz="3200" b="1" dirty="0">
                <a:ln w="11430"/>
                <a:solidFill>
                  <a:srgbClr val="800000"/>
                </a:solidFill>
                <a:effectLst>
                  <a:outerShdw blurRad="80000" dist="40000" dir="5040000" algn="tl">
                    <a:srgbClr val="000000">
                      <a:alpha val="30000"/>
                    </a:srgbClr>
                  </a:outerShdw>
                </a:effectLst>
                <a:cs typeface="Titr" pitchFamily="2" charset="-78"/>
              </a:rPr>
              <a:t>اسلامی </a:t>
            </a: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ايران </a:t>
            </a:r>
            <a:r>
              <a:rPr lang="fa-IR" altLang="zh-CN" sz="3200" b="1" dirty="0">
                <a:ln w="11430"/>
                <a:solidFill>
                  <a:srgbClr val="800000"/>
                </a:solidFill>
                <a:effectLst>
                  <a:outerShdw blurRad="80000" dist="40000" dir="5040000" algn="tl">
                    <a:srgbClr val="000000">
                      <a:alpha val="30000"/>
                    </a:srgbClr>
                  </a:outerShdw>
                </a:effectLst>
                <a:cs typeface="Titr" pitchFamily="2" charset="-78"/>
              </a:rPr>
              <a:t>با قاره </a:t>
            </a:r>
            <a:r>
              <a:rPr lang="fa-IR" altLang="zh-CN" sz="3200" b="1" dirty="0" smtClean="0">
                <a:ln w="11430"/>
                <a:solidFill>
                  <a:srgbClr val="800000"/>
                </a:solidFill>
                <a:effectLst>
                  <a:outerShdw blurRad="80000" dist="40000" dir="5040000" algn="tl">
                    <a:srgbClr val="000000">
                      <a:alpha val="30000"/>
                    </a:srgbClr>
                  </a:outerShdw>
                </a:effectLst>
                <a:cs typeface="Titr" pitchFamily="2" charset="-78"/>
              </a:rPr>
              <a:t>آفريقا</a:t>
            </a:r>
            <a:endParaRPr lang="en-US" altLang="zh-CN" sz="3200" b="1" dirty="0">
              <a:ln w="11430"/>
              <a:solidFill>
                <a:srgbClr val="800000"/>
              </a:solidFill>
              <a:effectLst>
                <a:outerShdw blurRad="80000" dist="40000" dir="5040000" algn="tl">
                  <a:srgbClr val="000000">
                    <a:alpha val="30000"/>
                  </a:srgbClr>
                </a:outerShdw>
              </a:effectLst>
              <a:cs typeface="Titr"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357166"/>
            <a:ext cx="9644026" cy="461665"/>
          </a:xfrm>
          <a:prstGeom prst="rect">
            <a:avLst/>
          </a:prstGeom>
          <a:noFill/>
        </p:spPr>
        <p:txBody>
          <a:bodyPr wrap="square" rtlCol="1">
            <a:spAutoFit/>
          </a:bodyPr>
          <a:lstStyle/>
          <a:p>
            <a:r>
              <a:rPr lang="fa-IR" altLang="zh-CN" sz="2400" b="1" dirty="0">
                <a:ln w="11430"/>
                <a:solidFill>
                  <a:srgbClr val="800000"/>
                </a:solidFill>
                <a:cs typeface="Titr" pitchFamily="2" charset="-78"/>
              </a:rPr>
              <a:t>1) استراتژی های  </a:t>
            </a:r>
            <a:r>
              <a:rPr lang="fa-IR" altLang="zh-CN" sz="2400" b="1" dirty="0" smtClean="0">
                <a:ln w="11430"/>
                <a:solidFill>
                  <a:srgbClr val="800000"/>
                </a:solidFill>
                <a:cs typeface="Titr" pitchFamily="2" charset="-78"/>
              </a:rPr>
              <a:t>پيشنهادی  </a:t>
            </a:r>
            <a:r>
              <a:rPr lang="fa-IR" altLang="zh-CN" sz="2400" b="1" dirty="0">
                <a:ln w="11430"/>
                <a:solidFill>
                  <a:srgbClr val="800000"/>
                </a:solidFill>
                <a:cs typeface="Titr" pitchFamily="2" charset="-78"/>
              </a:rPr>
              <a:t>جهت توسعه روابط با کشورهای </a:t>
            </a:r>
            <a:r>
              <a:rPr lang="fa-IR" altLang="zh-CN" sz="2400" b="1" dirty="0" smtClean="0">
                <a:ln w="11430"/>
                <a:solidFill>
                  <a:srgbClr val="800000"/>
                </a:solidFill>
                <a:cs typeface="Titr" pitchFamily="2" charset="-78"/>
              </a:rPr>
              <a:t>آفريقايی</a:t>
            </a:r>
            <a:endParaRPr lang="fa-IR" altLang="zh-CN" sz="2400" b="1" dirty="0">
              <a:ln w="11430"/>
              <a:solidFill>
                <a:srgbClr val="800000"/>
              </a:solidFill>
              <a:cs typeface="Titr" pitchFamily="2" charset="-78"/>
            </a:endParaRPr>
          </a:p>
        </p:txBody>
      </p:sp>
      <p:sp>
        <p:nvSpPr>
          <p:cNvPr id="9" name="TextBox 8"/>
          <p:cNvSpPr txBox="1"/>
          <p:nvPr/>
        </p:nvSpPr>
        <p:spPr>
          <a:xfrm>
            <a:off x="595282" y="1000108"/>
            <a:ext cx="8822593" cy="5004447"/>
          </a:xfrm>
          <a:prstGeom prst="rect">
            <a:avLst/>
          </a:prstGeom>
          <a:noFill/>
        </p:spPr>
        <p:txBody>
          <a:bodyPr wrap="square" rtlCol="1">
            <a:spAutoFit/>
          </a:bodyPr>
          <a:lstStyle/>
          <a:p>
            <a:pPr marL="577832" indent="-577832">
              <a:lnSpc>
                <a:spcPct val="130000"/>
              </a:lnSpc>
              <a:buSzPct val="93000"/>
              <a:buFont typeface="Arial" pitchFamily="34" charset="0"/>
              <a:buChar char="•"/>
            </a:pPr>
            <a:r>
              <a:rPr lang="fa-IR" sz="2800" b="1" dirty="0" smtClean="0">
                <a:solidFill>
                  <a:prstClr val="black"/>
                </a:solidFill>
                <a:cs typeface="B Lotus" pitchFamily="2" charset="-78"/>
              </a:rPr>
              <a:t>تمرکز </a:t>
            </a:r>
            <a:r>
              <a:rPr lang="fa-IR" sz="2800" b="1" dirty="0">
                <a:solidFill>
                  <a:prstClr val="black"/>
                </a:solidFill>
                <a:cs typeface="B Lotus" pitchFamily="2" charset="-78"/>
              </a:rPr>
              <a:t>بر بازارهای اولویت دار آفریقا</a:t>
            </a:r>
          </a:p>
          <a:p>
            <a:pPr marL="577832" indent="-577832">
              <a:lnSpc>
                <a:spcPct val="130000"/>
              </a:lnSpc>
              <a:buSzPct val="93000"/>
              <a:buFont typeface="Arial" pitchFamily="34" charset="0"/>
              <a:buChar char="•"/>
            </a:pPr>
            <a:r>
              <a:rPr lang="fa-IR" sz="2800" b="1" dirty="0">
                <a:solidFill>
                  <a:prstClr val="black"/>
                </a:solidFill>
                <a:cs typeface="B Lotus" pitchFamily="2" charset="-78"/>
              </a:rPr>
              <a:t>تغییر نگرش به سمت بازاریابی پایدار بین المللی</a:t>
            </a:r>
          </a:p>
          <a:p>
            <a:pPr marL="577832" indent="-577832">
              <a:lnSpc>
                <a:spcPct val="130000"/>
              </a:lnSpc>
              <a:buSzPct val="93000"/>
              <a:buFont typeface="Arial" pitchFamily="34" charset="0"/>
              <a:buChar char="•"/>
            </a:pPr>
            <a:r>
              <a:rPr lang="fa-IR" sz="2800" b="1" dirty="0" smtClean="0">
                <a:solidFill>
                  <a:prstClr val="black"/>
                </a:solidFill>
                <a:cs typeface="B Lotus" pitchFamily="2" charset="-78"/>
              </a:rPr>
              <a:t>توسعه </a:t>
            </a:r>
            <a:r>
              <a:rPr lang="fa-IR" sz="2800" b="1" dirty="0">
                <a:solidFill>
                  <a:prstClr val="black"/>
                </a:solidFill>
                <a:cs typeface="B Lotus" pitchFamily="2" charset="-78"/>
              </a:rPr>
              <a:t>زیرساخت </a:t>
            </a:r>
            <a:r>
              <a:rPr lang="fa-IR" sz="2800" b="1" dirty="0" smtClean="0">
                <a:solidFill>
                  <a:prstClr val="black"/>
                </a:solidFill>
                <a:cs typeface="B Lotus" pitchFamily="2" charset="-78"/>
              </a:rPr>
              <a:t>های فیزیکی و حقوقی توسعه </a:t>
            </a:r>
            <a:r>
              <a:rPr lang="fa-IR" sz="2800" b="1" dirty="0">
                <a:solidFill>
                  <a:prstClr val="black"/>
                </a:solidFill>
                <a:cs typeface="B Lotus" pitchFamily="2" charset="-78"/>
              </a:rPr>
              <a:t>روابط</a:t>
            </a:r>
            <a:endParaRPr lang="en-US" sz="2800" b="1" dirty="0">
              <a:solidFill>
                <a:prstClr val="black"/>
              </a:solidFill>
              <a:cs typeface="B Lotus" pitchFamily="2" charset="-78"/>
            </a:endParaRPr>
          </a:p>
          <a:p>
            <a:pPr marL="577832" indent="-577832">
              <a:lnSpc>
                <a:spcPct val="130000"/>
              </a:lnSpc>
              <a:buSzPct val="93000"/>
              <a:buFont typeface="Arial" pitchFamily="34" charset="0"/>
              <a:buChar char="•"/>
            </a:pPr>
            <a:r>
              <a:rPr lang="fa-IR" sz="2800" b="1" dirty="0">
                <a:solidFill>
                  <a:prstClr val="black"/>
                </a:solidFill>
                <a:cs typeface="B Lotus" pitchFamily="2" charset="-78"/>
              </a:rPr>
              <a:t>حمایت از شرکت ها و فعالان اقتصادی و تجاری خصوصاً </a:t>
            </a:r>
            <a:r>
              <a:rPr lang="en-US" sz="2800" b="1" dirty="0">
                <a:solidFill>
                  <a:prstClr val="black"/>
                </a:solidFill>
                <a:cs typeface="B Lotus" pitchFamily="2" charset="-78"/>
              </a:rPr>
              <a:t>SMEs</a:t>
            </a:r>
          </a:p>
          <a:p>
            <a:pPr marL="577832" indent="-577832">
              <a:lnSpc>
                <a:spcPct val="130000"/>
              </a:lnSpc>
              <a:buSzPct val="93000"/>
              <a:buFont typeface="Arial" pitchFamily="34" charset="0"/>
              <a:buChar char="•"/>
            </a:pPr>
            <a:r>
              <a:rPr lang="fa-IR" sz="2800" b="1" dirty="0" smtClean="0">
                <a:solidFill>
                  <a:prstClr val="black"/>
                </a:solidFill>
                <a:cs typeface="B Lotus" pitchFamily="2" charset="-78"/>
              </a:rPr>
              <a:t>نفوذ </a:t>
            </a:r>
            <a:r>
              <a:rPr lang="fa-IR" sz="2800" b="1" dirty="0">
                <a:solidFill>
                  <a:prstClr val="black"/>
                </a:solidFill>
                <a:cs typeface="B Lotus" pitchFamily="2" charset="-78"/>
              </a:rPr>
              <a:t>در بلوک ها و سازمانهای بین المللی </a:t>
            </a:r>
            <a:r>
              <a:rPr lang="fa-IR" sz="2800" b="1" dirty="0" smtClean="0">
                <a:solidFill>
                  <a:prstClr val="black"/>
                </a:solidFill>
                <a:cs typeface="B Lotus" pitchFamily="2" charset="-78"/>
              </a:rPr>
              <a:t>آفریقایی</a:t>
            </a:r>
          </a:p>
          <a:p>
            <a:pPr marL="577832" indent="-577832">
              <a:lnSpc>
                <a:spcPct val="130000"/>
              </a:lnSpc>
              <a:buSzPct val="93000"/>
              <a:buFont typeface="Arial" pitchFamily="34" charset="0"/>
              <a:buChar char="•"/>
            </a:pPr>
            <a:r>
              <a:rPr lang="fa-IR" altLang="zh-CN" sz="2800" b="1" dirty="0">
                <a:solidFill>
                  <a:prstClr val="black"/>
                </a:solidFill>
                <a:cs typeface="B Lotus" pitchFamily="2" charset="-78"/>
              </a:rPr>
              <a:t>استراتژی توسعه روابط مالی – بانکی و بيمه ای</a:t>
            </a:r>
            <a:endParaRPr lang="fa-IR" sz="2800" b="1" dirty="0">
              <a:solidFill>
                <a:prstClr val="black"/>
              </a:solidFill>
              <a:cs typeface="B Lotus" pitchFamily="2" charset="-78"/>
            </a:endParaRPr>
          </a:p>
          <a:p>
            <a:pPr marL="577832" indent="-577832">
              <a:lnSpc>
                <a:spcPct val="130000"/>
              </a:lnSpc>
              <a:buSzPct val="93000"/>
              <a:buFont typeface="Arial" pitchFamily="34" charset="0"/>
              <a:buChar char="•"/>
            </a:pPr>
            <a:r>
              <a:rPr lang="fa-IR" sz="2800" b="1" dirty="0" smtClean="0">
                <a:solidFill>
                  <a:prstClr val="black"/>
                </a:solidFill>
                <a:cs typeface="B Lotus" pitchFamily="2" charset="-78"/>
              </a:rPr>
              <a:t>توسعه منابع انسانی و همکاری های علمی و آموزشی</a:t>
            </a:r>
          </a:p>
          <a:p>
            <a:pPr marL="577832" indent="-577832">
              <a:lnSpc>
                <a:spcPct val="130000"/>
              </a:lnSpc>
              <a:buSzPct val="93000"/>
              <a:buFont typeface="Arial" pitchFamily="34" charset="0"/>
              <a:buChar char="•"/>
            </a:pPr>
            <a:endParaRPr lang="en-US" sz="2800" b="1" dirty="0">
              <a:solidFill>
                <a:prstClr val="black"/>
              </a:solidFill>
              <a:cs typeface="B Lotus" pitchFamily="2" charset="-78"/>
            </a:endParaRPr>
          </a:p>
          <a:p>
            <a:pPr marL="577832" indent="-577832" algn="l" rtl="0">
              <a:buSzPct val="93000"/>
              <a:buFont typeface="Arial" pitchFamily="34" charset="0"/>
              <a:buChar char="•"/>
            </a:pPr>
            <a:endParaRPr lang="fa-IR" sz="2800" b="1" dirty="0">
              <a:solidFill>
                <a:prstClr val="black"/>
              </a:solidFill>
              <a:cs typeface="B Lotus"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71833" name="Rectangle 121"/>
          <p:cNvSpPr>
            <a:spLocks noChangeArrowheads="1"/>
          </p:cNvSpPr>
          <p:nvPr/>
        </p:nvSpPr>
        <p:spPr bwMode="auto">
          <a:xfrm>
            <a:off x="595282" y="214290"/>
            <a:ext cx="8813933" cy="609398"/>
          </a:xfrm>
          <a:prstGeom prst="rect">
            <a:avLst/>
          </a:prstGeom>
          <a:noFill/>
          <a:ln w="9525">
            <a:noFill/>
            <a:miter lim="800000"/>
            <a:headEnd/>
            <a:tailEnd/>
          </a:ln>
          <a:effectLst/>
        </p:spPr>
        <p:txBody>
          <a:bodyPr anchor="ctr">
            <a:spAutoFit/>
          </a:bodyPr>
          <a:lstStyle/>
          <a:p>
            <a:pPr indent="486687" fontAlgn="base">
              <a:lnSpc>
                <a:spcPct val="120000"/>
              </a:lnSpc>
              <a:spcBef>
                <a:spcPct val="0"/>
              </a:spcBef>
              <a:spcAft>
                <a:spcPct val="0"/>
              </a:spcAft>
            </a:pPr>
            <a:r>
              <a:rPr lang="fa-IR" altLang="zh-CN" sz="2800" dirty="0">
                <a:solidFill>
                  <a:srgbClr val="800000"/>
                </a:solidFill>
                <a:latin typeface="Verdana" pitchFamily="34" charset="0"/>
                <a:ea typeface="SimSun" pitchFamily="2" charset="-122"/>
                <a:cs typeface="B Titr" pitchFamily="2" charset="-78"/>
              </a:rPr>
              <a:t>2) </a:t>
            </a:r>
            <a:r>
              <a:rPr lang="fa-IR" altLang="zh-CN" sz="2400" dirty="0">
                <a:solidFill>
                  <a:srgbClr val="800000"/>
                </a:solidFill>
                <a:latin typeface="Verdana" pitchFamily="34" charset="0"/>
                <a:ea typeface="SimSun" pitchFamily="2" charset="-122"/>
                <a:cs typeface="B Titr" pitchFamily="2" charset="-78"/>
              </a:rPr>
              <a:t>شاخص ها و </a:t>
            </a:r>
            <a:r>
              <a:rPr lang="fa-IR" altLang="zh-CN" sz="2400" dirty="0" smtClean="0">
                <a:solidFill>
                  <a:srgbClr val="800000"/>
                </a:solidFill>
                <a:latin typeface="Verdana" pitchFamily="34" charset="0"/>
                <a:ea typeface="SimSun" pitchFamily="2" charset="-122"/>
                <a:cs typeface="B Titr" pitchFamily="2" charset="-78"/>
              </a:rPr>
              <a:t>ویژگی های  اقتصادی(ادامه)</a:t>
            </a:r>
            <a:endParaRPr lang="fa-IR" altLang="zh-CN" sz="2400" dirty="0">
              <a:solidFill>
                <a:srgbClr val="800000"/>
              </a:solidFill>
              <a:latin typeface="Verdana" pitchFamily="34" charset="0"/>
              <a:ea typeface="SimSun" pitchFamily="2" charset="-122"/>
              <a:cs typeface="B Titr" pitchFamily="2" charset="-78"/>
            </a:endParaRPr>
          </a:p>
        </p:txBody>
      </p:sp>
      <p:sp>
        <p:nvSpPr>
          <p:cNvPr id="7" name="Rectangle 17"/>
          <p:cNvSpPr>
            <a:spLocks noChangeArrowheads="1"/>
          </p:cNvSpPr>
          <p:nvPr/>
        </p:nvSpPr>
        <p:spPr bwMode="auto">
          <a:xfrm>
            <a:off x="635883" y="1152909"/>
            <a:ext cx="8746020" cy="3754874"/>
          </a:xfrm>
          <a:prstGeom prst="rect">
            <a:avLst/>
          </a:prstGeom>
          <a:noFill/>
          <a:ln w="9525">
            <a:noFill/>
            <a:miter lim="800000"/>
            <a:headEnd/>
            <a:tailEnd/>
          </a:ln>
          <a:effectLst/>
        </p:spPr>
        <p:txBody>
          <a:bodyPr wrap="square" anchor="ctr">
            <a:spAutoFit/>
          </a:bodyPr>
          <a:lstStyle/>
          <a:p>
            <a:pPr algn="just">
              <a:lnSpc>
                <a:spcPct val="150000"/>
              </a:lnSpc>
              <a:buFont typeface="Arial" pitchFamily="34" charset="0"/>
              <a:buChar char="•"/>
            </a:pPr>
            <a:r>
              <a:rPr lang="fa-IR" sz="2800" b="1" dirty="0" smtClean="0">
                <a:solidFill>
                  <a:srgbClr val="FF0000"/>
                </a:solidFill>
                <a:cs typeface="B Lotus" pitchFamily="2" charset="-78"/>
              </a:rPr>
              <a:t>  13 کشور </a:t>
            </a:r>
            <a:r>
              <a:rPr lang="fa-IR" sz="2800" b="1" dirty="0">
                <a:solidFill>
                  <a:srgbClr val="FF0000"/>
                </a:solidFill>
                <a:cs typeface="B Lotus" pitchFamily="2" charset="-78"/>
              </a:rPr>
              <a:t>دارای ذخایر نفتی</a:t>
            </a:r>
          </a:p>
          <a:p>
            <a:pPr algn="just">
              <a:lnSpc>
                <a:spcPct val="150000"/>
              </a:lnSpc>
              <a:buFont typeface="Arial" pitchFamily="34" charset="0"/>
              <a:buChar char="•"/>
            </a:pPr>
            <a:r>
              <a:rPr lang="fa-IR" sz="2800" b="1" dirty="0">
                <a:cs typeface="B Lotus" pitchFamily="2" charset="-78"/>
              </a:rPr>
              <a:t>  </a:t>
            </a:r>
            <a:r>
              <a:rPr lang="fa-IR" sz="2800" b="1" dirty="0" smtClean="0">
                <a:cs typeface="B Lotus" pitchFamily="2" charset="-78"/>
              </a:rPr>
              <a:t>6 </a:t>
            </a:r>
            <a:r>
              <a:rPr lang="fa-IR" sz="2800" b="1" dirty="0">
                <a:cs typeface="B Lotus" pitchFamily="2" charset="-78"/>
              </a:rPr>
              <a:t>کشور با دارا بودن بالاترین درجه آزادی اقتصادی(موریس، بوتسوانا، آفریقای جنوبی ، نامیبیا ، ماداگاسکار و تونس)</a:t>
            </a:r>
          </a:p>
          <a:p>
            <a:pPr algn="just">
              <a:lnSpc>
                <a:spcPct val="150000"/>
              </a:lnSpc>
              <a:buFont typeface="Arial" pitchFamily="34" charset="0"/>
              <a:buChar char="•"/>
            </a:pPr>
            <a:r>
              <a:rPr lang="fa-IR" sz="2800" b="1" dirty="0">
                <a:cs typeface="B Lotus" pitchFamily="2" charset="-78"/>
              </a:rPr>
              <a:t> بسیاری از کشورها پائین ترین درجه آزادی اقتصادی و ضعیف ترین حقوق مالکیت فکری، مقررات، بانکداری و سرمایه گذاری خارجی</a:t>
            </a:r>
          </a:p>
          <a:p>
            <a:pPr marL="271462" lvl="1"/>
            <a:endParaRPr lang="en-US" altLang="zh-CN" sz="2800" b="1" dirty="0" smtClean="0">
              <a:latin typeface="Verdana" pitchFamily="34" charset="0"/>
              <a:ea typeface="SimSun" pitchFamily="2" charset="-122"/>
              <a:cs typeface="B Lotus" pitchFamily="2" charset="-78"/>
            </a:endParaRPr>
          </a:p>
        </p:txBody>
      </p:sp>
      <p:sp>
        <p:nvSpPr>
          <p:cNvPr id="10" name="Slide Number Placeholder 9"/>
          <p:cNvSpPr>
            <a:spLocks noGrp="1"/>
          </p:cNvSpPr>
          <p:nvPr>
            <p:ph type="sldNum" sz="quarter" idx="12"/>
          </p:nvPr>
        </p:nvSpPr>
        <p:spPr/>
        <p:txBody>
          <a:bodyPr/>
          <a:lstStyle/>
          <a:p>
            <a:fld id="{4FCE4D2F-5F5E-42DB-B679-BC66313DE471}" type="slidenum">
              <a:rPr lang="fa-IR" smtClean="0">
                <a:solidFill>
                  <a:srgbClr val="808080"/>
                </a:solidFill>
              </a:rPr>
              <a:pPr/>
              <a:t>5</a:t>
            </a:fld>
            <a:endParaRPr lang="en-US">
              <a:solidFill>
                <a:srgbClr val="808080"/>
              </a:solidFill>
            </a:endParaRPr>
          </a:p>
        </p:txBody>
      </p:sp>
    </p:spTree>
    <p:extLst>
      <p:ext uri="{BB962C8B-B14F-4D97-AF65-F5344CB8AC3E}">
        <p14:creationId xmlns:p14="http://schemas.microsoft.com/office/powerpoint/2010/main" val="37764786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1571612"/>
            <a:ext cx="9555130" cy="2246769"/>
          </a:xfrm>
          <a:prstGeom prst="rect">
            <a:avLst/>
          </a:prstGeom>
          <a:noFill/>
        </p:spPr>
        <p:txBody>
          <a:bodyPr wrap="square" rtlCol="1">
            <a:spAutoFit/>
          </a:bodyPr>
          <a:lstStyle/>
          <a:p>
            <a:pPr>
              <a:buFont typeface="Arial" pitchFamily="34" charset="0"/>
              <a:buChar char="•"/>
            </a:pPr>
            <a:r>
              <a:rPr lang="fa-IR" sz="2800" b="1" dirty="0" smtClean="0">
                <a:solidFill>
                  <a:prstClr val="black"/>
                </a:solidFill>
                <a:cs typeface="B Lotus" pitchFamily="2" charset="-78"/>
              </a:rPr>
              <a:t>تعیین کشورهای دارای اولویت اول و دوم در مناطق مختلف و ایجاد </a:t>
            </a:r>
            <a:r>
              <a:rPr lang="fa-IR" sz="2800" b="1" dirty="0">
                <a:solidFill>
                  <a:prstClr val="black"/>
                </a:solidFill>
                <a:cs typeface="B Lotus" pitchFamily="2" charset="-78"/>
              </a:rPr>
              <a:t>قطب های صادراتی (</a:t>
            </a:r>
            <a:r>
              <a:rPr lang="en-US" sz="2800" b="1" dirty="0">
                <a:solidFill>
                  <a:prstClr val="black"/>
                </a:solidFill>
                <a:cs typeface="B Lotus" pitchFamily="2" charset="-78"/>
              </a:rPr>
              <a:t>HUB</a:t>
            </a:r>
            <a:r>
              <a:rPr lang="fa-IR" sz="2800" b="1" dirty="0">
                <a:solidFill>
                  <a:prstClr val="black"/>
                </a:solidFill>
                <a:cs typeface="B Lotus" pitchFamily="2" charset="-78"/>
              </a:rPr>
              <a:t>) </a:t>
            </a:r>
            <a:r>
              <a:rPr lang="fa-IR" sz="2800" b="1" dirty="0" smtClean="0">
                <a:solidFill>
                  <a:prstClr val="black"/>
                </a:solidFill>
                <a:cs typeface="B Lotus" pitchFamily="2" charset="-78"/>
              </a:rPr>
              <a:t>در هر منطقه</a:t>
            </a:r>
          </a:p>
          <a:p>
            <a:pPr>
              <a:lnSpc>
                <a:spcPct val="150000"/>
              </a:lnSpc>
              <a:buFont typeface="Arial" pitchFamily="34" charset="0"/>
              <a:buChar char="•"/>
            </a:pPr>
            <a:r>
              <a:rPr lang="fa-IR" sz="2800" b="1" dirty="0" smtClean="0">
                <a:solidFill>
                  <a:prstClr val="black"/>
                </a:solidFill>
                <a:cs typeface="B Lotus" pitchFamily="2" charset="-78"/>
              </a:rPr>
              <a:t> تعیین پتانسیل ها ی صادراتی و تهیه نقشه راه گسترش </a:t>
            </a:r>
            <a:r>
              <a:rPr lang="fa-IR" sz="2800" b="1" dirty="0">
                <a:solidFill>
                  <a:prstClr val="black"/>
                </a:solidFill>
                <a:cs typeface="B Lotus" pitchFamily="2" charset="-78"/>
              </a:rPr>
              <a:t>روابط با </a:t>
            </a:r>
            <a:r>
              <a:rPr lang="fa-IR" sz="2800" b="1" dirty="0" smtClean="0">
                <a:solidFill>
                  <a:prstClr val="black"/>
                </a:solidFill>
                <a:cs typeface="B Lotus" pitchFamily="2" charset="-78"/>
              </a:rPr>
              <a:t>هر منطقه با محوریت کشورهای هدف</a:t>
            </a:r>
            <a:endParaRPr lang="fa-IR" sz="2800" b="1" dirty="0">
              <a:solidFill>
                <a:prstClr val="black"/>
              </a:solidFill>
              <a:cs typeface="B Lotus" pitchFamily="2" charset="-78"/>
            </a:endParaRPr>
          </a:p>
        </p:txBody>
      </p:sp>
      <p:sp>
        <p:nvSpPr>
          <p:cNvPr id="10" name="TextBox 9"/>
          <p:cNvSpPr txBox="1"/>
          <p:nvPr/>
        </p:nvSpPr>
        <p:spPr>
          <a:xfrm>
            <a:off x="386921" y="178574"/>
            <a:ext cx="9245600" cy="1107996"/>
          </a:xfrm>
          <a:prstGeom prst="rect">
            <a:avLst/>
          </a:prstGeom>
          <a:noFill/>
        </p:spPr>
        <p:txBody>
          <a:bodyPr wrap="square" rtlCol="1">
            <a:spAutoFit/>
          </a:bodyPr>
          <a:lstStyle/>
          <a:p>
            <a:r>
              <a:rPr lang="fa-IR" altLang="zh-CN" sz="2400" b="1" dirty="0">
                <a:ln w="11430"/>
                <a:solidFill>
                  <a:srgbClr val="800000"/>
                </a:solidFill>
                <a:cs typeface="Titr" pitchFamily="2" charset="-78"/>
              </a:rPr>
              <a:t>2) راهکارهای توسعه روابط </a:t>
            </a:r>
            <a:r>
              <a:rPr lang="fa-IR" altLang="zh-CN" sz="2400" b="1" dirty="0" smtClean="0">
                <a:ln w="11430"/>
                <a:solidFill>
                  <a:srgbClr val="800000"/>
                </a:solidFill>
                <a:cs typeface="Titr" pitchFamily="2" charset="-78"/>
              </a:rPr>
              <a:t>ايران </a:t>
            </a:r>
            <a:r>
              <a:rPr lang="fa-IR" altLang="zh-CN" sz="2400" b="1" dirty="0">
                <a:ln w="11430"/>
                <a:solidFill>
                  <a:srgbClr val="800000"/>
                </a:solidFill>
                <a:cs typeface="Titr" pitchFamily="2" charset="-78"/>
              </a:rPr>
              <a:t>_</a:t>
            </a:r>
            <a:r>
              <a:rPr lang="fa-IR" altLang="zh-CN" sz="2400" b="1" dirty="0" smtClean="0">
                <a:ln w="11430"/>
                <a:solidFill>
                  <a:srgbClr val="800000"/>
                </a:solidFill>
                <a:cs typeface="Titr" pitchFamily="2" charset="-78"/>
              </a:rPr>
              <a:t>آفريقا </a:t>
            </a:r>
            <a:r>
              <a:rPr lang="fa-IR" altLang="zh-CN" sz="2400" b="1" dirty="0">
                <a:ln w="11430"/>
                <a:solidFill>
                  <a:srgbClr val="800000"/>
                </a:solidFill>
                <a:cs typeface="Titr" pitchFamily="2" charset="-78"/>
              </a:rPr>
              <a:t>به </a:t>
            </a:r>
            <a:r>
              <a:rPr lang="fa-IR" altLang="zh-CN" sz="2400" b="1" dirty="0" smtClean="0">
                <a:ln w="11430"/>
                <a:solidFill>
                  <a:srgbClr val="800000"/>
                </a:solidFill>
                <a:cs typeface="Titr" pitchFamily="2" charset="-78"/>
              </a:rPr>
              <a:t>تفکيک </a:t>
            </a:r>
            <a:r>
              <a:rPr lang="fa-IR" altLang="zh-CN" sz="2400" b="1" dirty="0">
                <a:ln w="11430"/>
                <a:solidFill>
                  <a:srgbClr val="800000"/>
                </a:solidFill>
                <a:cs typeface="Titr" pitchFamily="2" charset="-78"/>
              </a:rPr>
              <a:t>استراتژی </a:t>
            </a:r>
            <a:r>
              <a:rPr lang="fa-IR" altLang="zh-CN" sz="2400" b="1" dirty="0" smtClean="0">
                <a:ln w="11430"/>
                <a:solidFill>
                  <a:srgbClr val="800000"/>
                </a:solidFill>
                <a:cs typeface="Titr" pitchFamily="2" charset="-78"/>
              </a:rPr>
              <a:t>ها</a:t>
            </a:r>
          </a:p>
          <a:p>
            <a:endParaRPr lang="fa-IR" altLang="zh-CN" b="1" dirty="0" smtClean="0">
              <a:ln w="11430"/>
              <a:solidFill>
                <a:srgbClr val="800000"/>
              </a:solidFill>
              <a:cs typeface="Titr" pitchFamily="2" charset="-78"/>
            </a:endParaRPr>
          </a:p>
          <a:p>
            <a:pPr algn="ctr"/>
            <a:r>
              <a:rPr lang="fa-IR" altLang="zh-CN" sz="2400" b="1" dirty="0" smtClean="0">
                <a:ln w="11430"/>
                <a:solidFill>
                  <a:srgbClr val="800000"/>
                </a:solidFill>
                <a:cs typeface="Titr" pitchFamily="2" charset="-78"/>
              </a:rPr>
              <a:t>1-2)راهکارهای مرتبط با </a:t>
            </a:r>
            <a:r>
              <a:rPr lang="fa-IR" altLang="zh-CN" sz="2400" b="1" dirty="0" smtClean="0">
                <a:ln w="11430"/>
                <a:solidFill>
                  <a:srgbClr val="FF0000"/>
                </a:solidFill>
                <a:cs typeface="Titr" pitchFamily="2" charset="-78"/>
              </a:rPr>
              <a:t>استراتژی تمرکز بر بازار هدف</a:t>
            </a:r>
          </a:p>
        </p:txBody>
      </p:sp>
      <p:graphicFrame>
        <p:nvGraphicFramePr>
          <p:cNvPr id="11" name="Content Placeholder 6"/>
          <p:cNvGraphicFramePr>
            <a:graphicFrameLocks/>
          </p:cNvGraphicFramePr>
          <p:nvPr>
            <p:extLst>
              <p:ext uri="{D42A27DB-BD31-4B8C-83A1-F6EECF244321}">
                <p14:modId xmlns:p14="http://schemas.microsoft.com/office/powerpoint/2010/main" val="4130242856"/>
              </p:ext>
            </p:extLst>
          </p:nvPr>
        </p:nvGraphicFramePr>
        <p:xfrm>
          <a:off x="773877" y="3429000"/>
          <a:ext cx="8420100" cy="3031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42679"/>
            <a:ext cx="8915400" cy="610526"/>
          </a:xfrm>
        </p:spPr>
        <p:txBody>
          <a:bodyPr>
            <a:normAutofit/>
          </a:bodyPr>
          <a:lstStyle/>
          <a:p>
            <a:pPr algn="r"/>
            <a:r>
              <a:rPr lang="fa-IR" sz="2400" dirty="0" smtClean="0">
                <a:solidFill>
                  <a:srgbClr val="800000"/>
                </a:solidFill>
                <a:cs typeface="B Titr" pitchFamily="2" charset="-78"/>
              </a:rPr>
              <a:t>سایر کشورهای دارای اولویت</a:t>
            </a:r>
            <a:endParaRPr lang="en-US" sz="2400" dirty="0">
              <a:solidFill>
                <a:srgbClr val="800000"/>
              </a:solidFill>
              <a:cs typeface="B Titr" pitchFamily="2" charset="-78"/>
            </a:endParaRPr>
          </a:p>
        </p:txBody>
      </p:sp>
      <p:sp>
        <p:nvSpPr>
          <p:cNvPr id="6" name="Oval 5"/>
          <p:cNvSpPr/>
          <p:nvPr/>
        </p:nvSpPr>
        <p:spPr>
          <a:xfrm>
            <a:off x="165100" y="1680442"/>
            <a:ext cx="2228850" cy="165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950" b="1" dirty="0">
                <a:solidFill>
                  <a:schemeClr val="tx1"/>
                </a:solidFill>
                <a:cs typeface="B Titr" pitchFamily="2" charset="-78"/>
              </a:rPr>
              <a:t>شرق آفریقا</a:t>
            </a:r>
            <a:endParaRPr lang="en-US" sz="1950" b="1" dirty="0">
              <a:solidFill>
                <a:schemeClr val="tx1"/>
              </a:solidFill>
              <a:cs typeface="B Titr" pitchFamily="2" charset="-78"/>
            </a:endParaRPr>
          </a:p>
        </p:txBody>
      </p:sp>
      <p:sp>
        <p:nvSpPr>
          <p:cNvPr id="7" name="Oval 6"/>
          <p:cNvSpPr/>
          <p:nvPr/>
        </p:nvSpPr>
        <p:spPr>
          <a:xfrm>
            <a:off x="2559050" y="1680442"/>
            <a:ext cx="2228850" cy="165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950" b="1" dirty="0">
                <a:solidFill>
                  <a:schemeClr val="tx1"/>
                </a:solidFill>
                <a:cs typeface="B Titr" pitchFamily="2" charset="-78"/>
              </a:rPr>
              <a:t>جنوب آفریقا</a:t>
            </a:r>
            <a:endParaRPr lang="en-US" sz="1950" b="1" dirty="0">
              <a:solidFill>
                <a:schemeClr val="tx1"/>
              </a:solidFill>
              <a:cs typeface="B Titr" pitchFamily="2" charset="-78"/>
            </a:endParaRPr>
          </a:p>
        </p:txBody>
      </p:sp>
      <p:sp>
        <p:nvSpPr>
          <p:cNvPr id="8" name="Oval 7"/>
          <p:cNvSpPr/>
          <p:nvPr/>
        </p:nvSpPr>
        <p:spPr>
          <a:xfrm>
            <a:off x="5035550" y="1695450"/>
            <a:ext cx="2228850" cy="165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950" b="1" dirty="0">
                <a:solidFill>
                  <a:schemeClr val="tx1"/>
                </a:solidFill>
                <a:cs typeface="B Titr" pitchFamily="2" charset="-78"/>
              </a:rPr>
              <a:t>غرب آفریقا</a:t>
            </a:r>
            <a:endParaRPr lang="en-US" sz="1950" b="1" dirty="0">
              <a:solidFill>
                <a:schemeClr val="tx1"/>
              </a:solidFill>
              <a:cs typeface="B Titr" pitchFamily="2" charset="-78"/>
            </a:endParaRPr>
          </a:p>
        </p:txBody>
      </p:sp>
      <p:sp>
        <p:nvSpPr>
          <p:cNvPr id="9" name="Oval 8"/>
          <p:cNvSpPr/>
          <p:nvPr/>
        </p:nvSpPr>
        <p:spPr>
          <a:xfrm>
            <a:off x="7512050" y="1680442"/>
            <a:ext cx="2228850" cy="165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950" b="1" dirty="0">
                <a:solidFill>
                  <a:schemeClr val="tx1"/>
                </a:solidFill>
                <a:cs typeface="B Titr" pitchFamily="2" charset="-78"/>
              </a:rPr>
              <a:t>شمال آفریقا</a:t>
            </a:r>
            <a:endParaRPr lang="en-US" sz="1950" b="1" dirty="0">
              <a:solidFill>
                <a:schemeClr val="tx1"/>
              </a:solidFill>
              <a:cs typeface="B Titr" pitchFamily="2" charset="-78"/>
            </a:endParaRPr>
          </a:p>
        </p:txBody>
      </p:sp>
      <p:cxnSp>
        <p:nvCxnSpPr>
          <p:cNvPr id="11" name="Straight Arrow Connector 10"/>
          <p:cNvCxnSpPr/>
          <p:nvPr/>
        </p:nvCxnSpPr>
        <p:spPr>
          <a:xfrm>
            <a:off x="8667750" y="3346450"/>
            <a:ext cx="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89304" y="3717032"/>
            <a:ext cx="2063750" cy="5778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a-IR" sz="1950" dirty="0">
              <a:cs typeface="B Nazanin" panose="00000400000000000000" pitchFamily="2" charset="-78"/>
            </a:endParaRPr>
          </a:p>
          <a:p>
            <a:pPr algn="ctr" rtl="1"/>
            <a:r>
              <a:rPr lang="fa-IR" sz="1950" dirty="0">
                <a:cs typeface="B Nazanin" panose="00000400000000000000" pitchFamily="2" charset="-78"/>
              </a:rPr>
              <a:t>اولویت اول</a:t>
            </a:r>
          </a:p>
          <a:p>
            <a:pPr algn="ctr" rtl="1"/>
            <a:r>
              <a:rPr lang="fa-IR" sz="1950" b="1" dirty="0">
                <a:solidFill>
                  <a:srgbClr val="FF0000"/>
                </a:solidFill>
                <a:cs typeface="B Nazanin" panose="00000400000000000000" pitchFamily="2" charset="-78"/>
              </a:rPr>
              <a:t>الجزایر</a:t>
            </a:r>
          </a:p>
          <a:p>
            <a:pPr algn="ctr"/>
            <a:endParaRPr lang="en-US" sz="1950" dirty="0"/>
          </a:p>
        </p:txBody>
      </p:sp>
      <p:sp>
        <p:nvSpPr>
          <p:cNvPr id="13" name="Rectangle 12"/>
          <p:cNvSpPr/>
          <p:nvPr/>
        </p:nvSpPr>
        <p:spPr>
          <a:xfrm>
            <a:off x="7689304" y="4653136"/>
            <a:ext cx="2063750" cy="5778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1950" dirty="0">
                <a:cs typeface="B Nazanin" panose="00000400000000000000" pitchFamily="2" charset="-78"/>
              </a:rPr>
              <a:t>اولویت دوم</a:t>
            </a:r>
          </a:p>
          <a:p>
            <a:pPr algn="ctr"/>
            <a:r>
              <a:rPr lang="fa-IR" sz="1950" b="1" dirty="0">
                <a:solidFill>
                  <a:srgbClr val="FF0000"/>
                </a:solidFill>
                <a:cs typeface="B Nazanin" panose="00000400000000000000" pitchFamily="2" charset="-78"/>
              </a:rPr>
              <a:t>مصر و تونس</a:t>
            </a:r>
            <a:endParaRPr lang="en-US" sz="1950" b="1" dirty="0">
              <a:solidFill>
                <a:srgbClr val="FF0000"/>
              </a:solidFill>
              <a:cs typeface="B Nazanin" panose="00000400000000000000" pitchFamily="2" charset="-78"/>
            </a:endParaRPr>
          </a:p>
        </p:txBody>
      </p:sp>
      <p:sp>
        <p:nvSpPr>
          <p:cNvPr id="14" name="Rectangle 13"/>
          <p:cNvSpPr/>
          <p:nvPr/>
        </p:nvSpPr>
        <p:spPr>
          <a:xfrm>
            <a:off x="7689304" y="5589240"/>
            <a:ext cx="2063750" cy="5778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1950" dirty="0">
                <a:cs typeface="B Nazanin" panose="00000400000000000000" pitchFamily="2" charset="-78"/>
              </a:rPr>
              <a:t>اولویت سوم</a:t>
            </a:r>
          </a:p>
          <a:p>
            <a:pPr algn="ctr"/>
            <a:r>
              <a:rPr lang="fa-IR" sz="1733" b="1" dirty="0">
                <a:solidFill>
                  <a:srgbClr val="FF0000"/>
                </a:solidFill>
                <a:cs typeface="B Nazanin" panose="00000400000000000000" pitchFamily="2" charset="-78"/>
              </a:rPr>
              <a:t>لیبی، مراکش و موریتانی</a:t>
            </a:r>
            <a:endParaRPr lang="en-US" sz="1733" b="1" dirty="0">
              <a:solidFill>
                <a:srgbClr val="FF0000"/>
              </a:solidFill>
              <a:cs typeface="B Nazanin" panose="00000400000000000000" pitchFamily="2" charset="-78"/>
            </a:endParaRPr>
          </a:p>
        </p:txBody>
      </p:sp>
      <p:cxnSp>
        <p:nvCxnSpPr>
          <p:cNvPr id="21" name="Straight Arrow Connector 20"/>
          <p:cNvCxnSpPr/>
          <p:nvPr/>
        </p:nvCxnSpPr>
        <p:spPr>
          <a:xfrm>
            <a:off x="1259870" y="3346450"/>
            <a:ext cx="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673475" y="3346450"/>
            <a:ext cx="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114597" y="3346450"/>
            <a:ext cx="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169024" y="3717032"/>
            <a:ext cx="2063750" cy="5778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a-IR" sz="1950" dirty="0">
              <a:cs typeface="B Nazanin" panose="00000400000000000000" pitchFamily="2" charset="-78"/>
            </a:endParaRPr>
          </a:p>
          <a:p>
            <a:pPr algn="ctr" rtl="1"/>
            <a:r>
              <a:rPr lang="fa-IR" sz="1950" dirty="0">
                <a:cs typeface="B Nazanin" panose="00000400000000000000" pitchFamily="2" charset="-78"/>
              </a:rPr>
              <a:t>اولویت اول</a:t>
            </a:r>
          </a:p>
          <a:p>
            <a:pPr algn="ctr" rtl="1"/>
            <a:r>
              <a:rPr lang="fa-IR" sz="1950" b="1" dirty="0">
                <a:solidFill>
                  <a:srgbClr val="FF0000"/>
                </a:solidFill>
                <a:cs typeface="B Nazanin" panose="00000400000000000000" pitchFamily="2" charset="-78"/>
              </a:rPr>
              <a:t>نیجریه</a:t>
            </a:r>
          </a:p>
          <a:p>
            <a:pPr algn="ctr"/>
            <a:endParaRPr lang="en-US" sz="1950" dirty="0"/>
          </a:p>
        </p:txBody>
      </p:sp>
      <p:sp>
        <p:nvSpPr>
          <p:cNvPr id="25" name="Rectangle 24"/>
          <p:cNvSpPr/>
          <p:nvPr/>
        </p:nvSpPr>
        <p:spPr>
          <a:xfrm>
            <a:off x="2648744" y="3717032"/>
            <a:ext cx="2063750" cy="5778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a-IR" sz="1950" dirty="0">
              <a:cs typeface="B Nazanin" panose="00000400000000000000" pitchFamily="2" charset="-78"/>
            </a:endParaRPr>
          </a:p>
          <a:p>
            <a:pPr algn="ctr" rtl="1"/>
            <a:r>
              <a:rPr lang="fa-IR" sz="1950" dirty="0">
                <a:cs typeface="B Nazanin" panose="00000400000000000000" pitchFamily="2" charset="-78"/>
              </a:rPr>
              <a:t>اولویت اول</a:t>
            </a:r>
          </a:p>
          <a:p>
            <a:pPr algn="ctr" rtl="1"/>
            <a:r>
              <a:rPr lang="fa-IR" sz="1950" b="1" dirty="0">
                <a:solidFill>
                  <a:srgbClr val="FF0000"/>
                </a:solidFill>
                <a:cs typeface="B Nazanin" panose="00000400000000000000" pitchFamily="2" charset="-78"/>
              </a:rPr>
              <a:t>آفریقای جنوبی</a:t>
            </a:r>
          </a:p>
          <a:p>
            <a:pPr algn="ctr"/>
            <a:endParaRPr lang="en-US" sz="1950" dirty="0"/>
          </a:p>
        </p:txBody>
      </p:sp>
      <p:sp>
        <p:nvSpPr>
          <p:cNvPr id="26" name="Rectangle 25"/>
          <p:cNvSpPr/>
          <p:nvPr/>
        </p:nvSpPr>
        <p:spPr>
          <a:xfrm>
            <a:off x="200472" y="3717032"/>
            <a:ext cx="2063750" cy="5778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a-IR" sz="1950" dirty="0">
              <a:cs typeface="B Nazanin" panose="00000400000000000000" pitchFamily="2" charset="-78"/>
            </a:endParaRPr>
          </a:p>
          <a:p>
            <a:pPr algn="ctr" rtl="1"/>
            <a:r>
              <a:rPr lang="fa-IR" sz="1950" dirty="0">
                <a:cs typeface="B Nazanin" panose="00000400000000000000" pitchFamily="2" charset="-78"/>
              </a:rPr>
              <a:t>اولویت اول</a:t>
            </a:r>
          </a:p>
          <a:p>
            <a:pPr algn="ctr" rtl="1"/>
            <a:r>
              <a:rPr lang="fa-IR" sz="1950" b="1" dirty="0">
                <a:solidFill>
                  <a:srgbClr val="FF0000"/>
                </a:solidFill>
                <a:cs typeface="B Nazanin" panose="00000400000000000000" pitchFamily="2" charset="-78"/>
              </a:rPr>
              <a:t>کنیا</a:t>
            </a:r>
          </a:p>
          <a:p>
            <a:pPr algn="ctr"/>
            <a:endParaRPr lang="en-US" sz="1950" dirty="0"/>
          </a:p>
        </p:txBody>
      </p:sp>
      <p:sp>
        <p:nvSpPr>
          <p:cNvPr id="27" name="Rectangle 26"/>
          <p:cNvSpPr/>
          <p:nvPr/>
        </p:nvSpPr>
        <p:spPr>
          <a:xfrm>
            <a:off x="200472" y="4725144"/>
            <a:ext cx="2063750" cy="5778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1950" dirty="0">
                <a:cs typeface="B Nazanin" panose="00000400000000000000" pitchFamily="2" charset="-78"/>
              </a:rPr>
              <a:t>اولویت دوم</a:t>
            </a:r>
          </a:p>
          <a:p>
            <a:pPr algn="ctr"/>
            <a:r>
              <a:rPr lang="fa-IR" sz="1950" b="1" dirty="0">
                <a:solidFill>
                  <a:srgbClr val="FF0000"/>
                </a:solidFill>
                <a:cs typeface="B Nazanin" panose="00000400000000000000" pitchFamily="2" charset="-78"/>
              </a:rPr>
              <a:t>تانزانیا، اتیوپی، اوگاندا</a:t>
            </a:r>
            <a:endParaRPr lang="en-US" sz="1950" b="1" dirty="0">
              <a:solidFill>
                <a:srgbClr val="FF0000"/>
              </a:solidFill>
              <a:cs typeface="B Nazanin" panose="00000400000000000000" pitchFamily="2" charset="-78"/>
            </a:endParaRPr>
          </a:p>
        </p:txBody>
      </p:sp>
      <p:sp>
        <p:nvSpPr>
          <p:cNvPr id="28" name="Rectangle 27"/>
          <p:cNvSpPr/>
          <p:nvPr/>
        </p:nvSpPr>
        <p:spPr>
          <a:xfrm>
            <a:off x="2648744" y="4725144"/>
            <a:ext cx="2063750" cy="5778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1950" dirty="0">
                <a:cs typeface="B Nazanin" panose="00000400000000000000" pitchFamily="2" charset="-78"/>
              </a:rPr>
              <a:t>اولویت دوم</a:t>
            </a:r>
          </a:p>
          <a:p>
            <a:pPr algn="ctr"/>
            <a:r>
              <a:rPr lang="fa-IR" sz="1950" b="1" dirty="0">
                <a:solidFill>
                  <a:srgbClr val="FF0000"/>
                </a:solidFill>
                <a:cs typeface="B Nazanin" panose="00000400000000000000" pitchFamily="2" charset="-78"/>
              </a:rPr>
              <a:t>آنگولا و زیمبابوه</a:t>
            </a:r>
            <a:endParaRPr lang="en-US" sz="1950" b="1" dirty="0">
              <a:solidFill>
                <a:srgbClr val="FF0000"/>
              </a:solidFill>
              <a:cs typeface="B Nazanin" panose="00000400000000000000" pitchFamily="2" charset="-78"/>
            </a:endParaRPr>
          </a:p>
        </p:txBody>
      </p:sp>
      <p:sp>
        <p:nvSpPr>
          <p:cNvPr id="29" name="Rectangle 28"/>
          <p:cNvSpPr/>
          <p:nvPr/>
        </p:nvSpPr>
        <p:spPr>
          <a:xfrm>
            <a:off x="5169024" y="4653136"/>
            <a:ext cx="2063750" cy="5778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1950" dirty="0">
                <a:cs typeface="B Nazanin" panose="00000400000000000000" pitchFamily="2" charset="-78"/>
              </a:rPr>
              <a:t>اولویت دوم</a:t>
            </a:r>
          </a:p>
          <a:p>
            <a:pPr algn="ctr"/>
            <a:r>
              <a:rPr lang="fa-IR" sz="1733" b="1" dirty="0">
                <a:solidFill>
                  <a:srgbClr val="FF0000"/>
                </a:solidFill>
                <a:cs typeface="B Nazanin" panose="00000400000000000000" pitchFamily="2" charset="-78"/>
              </a:rPr>
              <a:t>ساحل عاج، سنگال و غنا</a:t>
            </a:r>
            <a:endParaRPr lang="en-US" sz="1733" b="1" dirty="0">
              <a:solidFill>
                <a:srgbClr val="FF0000"/>
              </a:solidFill>
              <a:cs typeface="B Nazanin" panose="00000400000000000000" pitchFamily="2" charset="-78"/>
            </a:endParaRPr>
          </a:p>
        </p:txBody>
      </p:sp>
      <p:sp>
        <p:nvSpPr>
          <p:cNvPr id="30" name="Rectangle 29"/>
          <p:cNvSpPr/>
          <p:nvPr/>
        </p:nvSpPr>
        <p:spPr>
          <a:xfrm>
            <a:off x="5169024" y="5589240"/>
            <a:ext cx="2063750" cy="5778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1950" dirty="0">
                <a:cs typeface="B Nazanin" panose="00000400000000000000" pitchFamily="2" charset="-78"/>
              </a:rPr>
              <a:t>اولویت سوم</a:t>
            </a:r>
          </a:p>
          <a:p>
            <a:pPr algn="ctr"/>
            <a:r>
              <a:rPr lang="fa-IR" sz="1733" b="1" dirty="0">
                <a:solidFill>
                  <a:srgbClr val="FF0000"/>
                </a:solidFill>
                <a:cs typeface="B Nazanin" panose="00000400000000000000" pitchFamily="2" charset="-78"/>
              </a:rPr>
              <a:t>سایر کشورهای منطقه</a:t>
            </a:r>
            <a:endParaRPr lang="en-US" sz="1733" b="1" dirty="0">
              <a:solidFill>
                <a:srgbClr val="FF0000"/>
              </a:solidFill>
              <a:cs typeface="B Nazanin" panose="00000400000000000000" pitchFamily="2" charset="-78"/>
            </a:endParaRPr>
          </a:p>
        </p:txBody>
      </p:sp>
      <p:sp>
        <p:nvSpPr>
          <p:cNvPr id="31" name="Rectangle 30"/>
          <p:cNvSpPr/>
          <p:nvPr/>
        </p:nvSpPr>
        <p:spPr>
          <a:xfrm>
            <a:off x="2648744" y="5589240"/>
            <a:ext cx="2063750" cy="5778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1950" dirty="0">
                <a:cs typeface="B Nazanin" panose="00000400000000000000" pitchFamily="2" charset="-78"/>
              </a:rPr>
              <a:t>اولویت سوم</a:t>
            </a:r>
          </a:p>
          <a:p>
            <a:pPr algn="ctr"/>
            <a:r>
              <a:rPr lang="fa-IR" sz="1733" b="1" dirty="0">
                <a:solidFill>
                  <a:srgbClr val="FF0000"/>
                </a:solidFill>
                <a:cs typeface="B Nazanin" panose="00000400000000000000" pitchFamily="2" charset="-78"/>
              </a:rPr>
              <a:t>سایر کشورهای منطقه</a:t>
            </a:r>
            <a:endParaRPr lang="en-US" sz="1733" b="1" dirty="0">
              <a:solidFill>
                <a:srgbClr val="FF0000"/>
              </a:solidFill>
              <a:cs typeface="B Nazanin" panose="00000400000000000000" pitchFamily="2" charset="-78"/>
            </a:endParaRPr>
          </a:p>
        </p:txBody>
      </p:sp>
      <p:sp>
        <p:nvSpPr>
          <p:cNvPr id="32" name="Rectangle 31"/>
          <p:cNvSpPr/>
          <p:nvPr/>
        </p:nvSpPr>
        <p:spPr>
          <a:xfrm>
            <a:off x="200472" y="5589240"/>
            <a:ext cx="2063750" cy="5778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1950" dirty="0">
                <a:cs typeface="B Nazanin" panose="00000400000000000000" pitchFamily="2" charset="-78"/>
              </a:rPr>
              <a:t>اولویت سوم</a:t>
            </a:r>
          </a:p>
          <a:p>
            <a:pPr algn="ctr"/>
            <a:r>
              <a:rPr lang="fa-IR" sz="1733" b="1" dirty="0">
                <a:solidFill>
                  <a:srgbClr val="FF0000"/>
                </a:solidFill>
                <a:cs typeface="B Nazanin" panose="00000400000000000000" pitchFamily="2" charset="-78"/>
              </a:rPr>
              <a:t>سایر کشورهای منطقه</a:t>
            </a:r>
            <a:endParaRPr lang="en-US" sz="1733" b="1" dirty="0">
              <a:solidFill>
                <a:srgbClr val="FF0000"/>
              </a:solidFill>
              <a:cs typeface="B Nazanin" panose="00000400000000000000" pitchFamily="2" charset="-78"/>
            </a:endParaRPr>
          </a:p>
        </p:txBody>
      </p:sp>
    </p:spTree>
    <p:extLst>
      <p:ext uri="{BB962C8B-B14F-4D97-AF65-F5344CB8AC3E}">
        <p14:creationId xmlns:p14="http://schemas.microsoft.com/office/powerpoint/2010/main" val="15421417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1340768"/>
            <a:ext cx="9431370" cy="5262979"/>
          </a:xfrm>
          <a:prstGeom prst="rect">
            <a:avLst/>
          </a:prstGeom>
          <a:noFill/>
        </p:spPr>
        <p:txBody>
          <a:bodyPr wrap="square" rtlCol="1">
            <a:spAutoFit/>
          </a:bodyPr>
          <a:lstStyle/>
          <a:p>
            <a:pPr marL="392100" indent="-392100" algn="just">
              <a:lnSpc>
                <a:spcPct val="150000"/>
              </a:lnSpc>
              <a:buFont typeface="Arial" pitchFamily="34" charset="0"/>
              <a:buChar char="•"/>
              <a:tabLst>
                <a:tab pos="392100" algn="l"/>
              </a:tabLst>
            </a:pPr>
            <a:r>
              <a:rPr lang="fa-IR" sz="2800" b="1" dirty="0" smtClean="0">
                <a:solidFill>
                  <a:prstClr val="black"/>
                </a:solidFill>
                <a:cs typeface="B Lotus" pitchFamily="2" charset="-78"/>
              </a:rPr>
              <a:t>ایجاد دفاتر توسط شرکتهای معتبر</a:t>
            </a:r>
          </a:p>
          <a:p>
            <a:pPr marL="392100" indent="-392100" algn="just">
              <a:lnSpc>
                <a:spcPct val="150000"/>
              </a:lnSpc>
              <a:buFont typeface="Arial" pitchFamily="34" charset="0"/>
              <a:buChar char="•"/>
              <a:tabLst>
                <a:tab pos="392100" algn="l"/>
              </a:tabLst>
            </a:pPr>
            <a:r>
              <a:rPr lang="fa-IR" sz="2800" b="1" dirty="0" smtClean="0">
                <a:solidFill>
                  <a:prstClr val="black"/>
                </a:solidFill>
                <a:cs typeface="B Lotus" pitchFamily="2" charset="-78"/>
              </a:rPr>
              <a:t> تاسیس مراکز تجاری در کشورهای هدف</a:t>
            </a:r>
          </a:p>
          <a:p>
            <a:pPr marL="392100" indent="-392100" algn="just">
              <a:lnSpc>
                <a:spcPct val="150000"/>
              </a:lnSpc>
              <a:buFont typeface="Arial" pitchFamily="34" charset="0"/>
              <a:buChar char="•"/>
              <a:tabLst>
                <a:tab pos="392100" algn="l"/>
              </a:tabLst>
            </a:pPr>
            <a:r>
              <a:rPr lang="fa-IR" sz="2800" b="1" dirty="0" smtClean="0">
                <a:solidFill>
                  <a:prstClr val="black"/>
                </a:solidFill>
                <a:cs typeface="B Lotus" pitchFamily="2" charset="-78"/>
              </a:rPr>
              <a:t>ایجاد موسسات تحقیقات تخصصی بازار</a:t>
            </a:r>
          </a:p>
          <a:p>
            <a:pPr marL="392100" indent="-392100" algn="just">
              <a:lnSpc>
                <a:spcPct val="150000"/>
              </a:lnSpc>
              <a:buFont typeface="Arial" pitchFamily="34" charset="0"/>
              <a:buChar char="•"/>
              <a:tabLst>
                <a:tab pos="392100" algn="l"/>
              </a:tabLst>
            </a:pPr>
            <a:r>
              <a:rPr lang="fa-IR" sz="2800" b="1" dirty="0" smtClean="0">
                <a:solidFill>
                  <a:prstClr val="black"/>
                </a:solidFill>
                <a:cs typeface="B Lotus" pitchFamily="2" charset="-78"/>
              </a:rPr>
              <a:t>حضور </a:t>
            </a:r>
            <a:r>
              <a:rPr lang="fa-IR" sz="2800" b="1" dirty="0">
                <a:solidFill>
                  <a:prstClr val="black"/>
                </a:solidFill>
                <a:cs typeface="B Lotus" pitchFamily="2" charset="-78"/>
              </a:rPr>
              <a:t>مستمر در </a:t>
            </a:r>
            <a:r>
              <a:rPr lang="fa-IR" sz="2800" b="1" dirty="0" smtClean="0">
                <a:solidFill>
                  <a:prstClr val="black"/>
                </a:solidFill>
                <a:cs typeface="B Lotus" pitchFamily="2" charset="-78"/>
              </a:rPr>
              <a:t>نمایشگاههای بین المللی </a:t>
            </a:r>
          </a:p>
          <a:p>
            <a:pPr marL="392100" indent="-392100" algn="just">
              <a:lnSpc>
                <a:spcPct val="150000"/>
              </a:lnSpc>
              <a:buFont typeface="Arial" pitchFamily="34" charset="0"/>
              <a:buChar char="•"/>
              <a:tabLst>
                <a:tab pos="392100" algn="l"/>
              </a:tabLst>
            </a:pPr>
            <a:r>
              <a:rPr lang="fa-IR" sz="2800" b="1" dirty="0" smtClean="0">
                <a:solidFill>
                  <a:prstClr val="black"/>
                </a:solidFill>
                <a:cs typeface="B Lotus" pitchFamily="2" charset="-78"/>
              </a:rPr>
              <a:t>برگزاری نمایشگاههای تخصصی- اختصاصی ایران در کشورهای هدف </a:t>
            </a:r>
          </a:p>
          <a:p>
            <a:pPr marL="392100" indent="-392100" algn="just">
              <a:lnSpc>
                <a:spcPct val="150000"/>
              </a:lnSpc>
              <a:buFont typeface="Arial" pitchFamily="34" charset="0"/>
              <a:buChar char="•"/>
              <a:tabLst>
                <a:tab pos="392100" algn="l"/>
              </a:tabLst>
            </a:pPr>
            <a:r>
              <a:rPr lang="fa-IR" sz="2800" b="1" dirty="0" smtClean="0">
                <a:solidFill>
                  <a:prstClr val="black"/>
                </a:solidFill>
                <a:cs typeface="B Lotus" pitchFamily="2" charset="-78"/>
              </a:rPr>
              <a:t> </a:t>
            </a:r>
            <a:r>
              <a:rPr lang="fa-IR" sz="2800" b="1" dirty="0">
                <a:solidFill>
                  <a:prstClr val="black"/>
                </a:solidFill>
                <a:cs typeface="B Lotus" pitchFamily="2" charset="-78"/>
              </a:rPr>
              <a:t>اعزام </a:t>
            </a:r>
            <a:r>
              <a:rPr lang="fa-IR" sz="2800" b="1" dirty="0" smtClean="0">
                <a:solidFill>
                  <a:prstClr val="black"/>
                </a:solidFill>
                <a:cs typeface="B Lotus" pitchFamily="2" charset="-78"/>
              </a:rPr>
              <a:t>و پذیرش هیاتهای تجاری</a:t>
            </a:r>
          </a:p>
          <a:p>
            <a:pPr marL="392100" indent="-392100" algn="just">
              <a:lnSpc>
                <a:spcPct val="150000"/>
              </a:lnSpc>
              <a:buFont typeface="Arial" pitchFamily="34" charset="0"/>
              <a:buChar char="•"/>
              <a:tabLst>
                <a:tab pos="392100" algn="l"/>
              </a:tabLst>
            </a:pPr>
            <a:r>
              <a:rPr lang="fa-IR" sz="2800" b="1" dirty="0" smtClean="0">
                <a:solidFill>
                  <a:prstClr val="black"/>
                </a:solidFill>
                <a:cs typeface="B Lotus" pitchFamily="2" charset="-78"/>
              </a:rPr>
              <a:t>حضور و فعال سازی شبکه های توزیع و فروش کالاهای مزیت دار</a:t>
            </a:r>
          </a:p>
          <a:p>
            <a:pPr marL="392100" indent="-392100" algn="just">
              <a:lnSpc>
                <a:spcPct val="150000"/>
              </a:lnSpc>
              <a:buFont typeface="Arial" pitchFamily="34" charset="0"/>
              <a:buChar char="•"/>
              <a:tabLst>
                <a:tab pos="392100" algn="l"/>
              </a:tabLst>
            </a:pPr>
            <a:r>
              <a:rPr lang="fa-IR" sz="2800" b="1" dirty="0" smtClean="0">
                <a:solidFill>
                  <a:prstClr val="black"/>
                </a:solidFill>
                <a:cs typeface="B Lotus" pitchFamily="2" charset="-78"/>
              </a:rPr>
              <a:t>تشکیل کنسرسیومهای صادراتی</a:t>
            </a:r>
          </a:p>
        </p:txBody>
      </p:sp>
      <p:sp>
        <p:nvSpPr>
          <p:cNvPr id="3" name="Rectangle 2"/>
          <p:cNvSpPr/>
          <p:nvPr/>
        </p:nvSpPr>
        <p:spPr>
          <a:xfrm>
            <a:off x="452406" y="214290"/>
            <a:ext cx="9096404" cy="1200329"/>
          </a:xfrm>
          <a:prstGeom prst="rect">
            <a:avLst/>
          </a:prstGeom>
        </p:spPr>
        <p:txBody>
          <a:bodyPr wrap="square">
            <a:spAutoFit/>
          </a:bodyPr>
          <a:lstStyle/>
          <a:p>
            <a:pPr algn="ctr">
              <a:lnSpc>
                <a:spcPct val="150000"/>
              </a:lnSpc>
            </a:pPr>
            <a:r>
              <a:rPr lang="fa-IR" altLang="zh-CN" sz="2400" b="1" dirty="0" smtClean="0">
                <a:ln w="11430"/>
                <a:solidFill>
                  <a:srgbClr val="800000"/>
                </a:solidFill>
                <a:cs typeface="Titr" pitchFamily="2" charset="-78"/>
              </a:rPr>
              <a:t>2-2)راهکارهای مرتبط با استراتژی </a:t>
            </a:r>
            <a:r>
              <a:rPr lang="fa-IR" altLang="zh-CN" sz="2400" b="1" dirty="0" smtClean="0">
                <a:ln w="11430"/>
                <a:solidFill>
                  <a:srgbClr val="FF0000"/>
                </a:solidFill>
                <a:cs typeface="Titr" pitchFamily="2" charset="-78"/>
              </a:rPr>
              <a:t>تغيير نگرش به سمت بازاريابی</a:t>
            </a:r>
          </a:p>
          <a:p>
            <a:pPr algn="ctr">
              <a:lnSpc>
                <a:spcPct val="150000"/>
              </a:lnSpc>
            </a:pPr>
            <a:r>
              <a:rPr lang="fa-IR" altLang="zh-CN" sz="2400" b="1" dirty="0" smtClean="0">
                <a:ln w="11430"/>
                <a:solidFill>
                  <a:srgbClr val="FF0000"/>
                </a:solidFill>
                <a:cs typeface="Titr" pitchFamily="2" charset="-78"/>
              </a:rPr>
              <a:t> بين الملل و حضور پايدار در بازار</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0968" y="1285860"/>
            <a:ext cx="9193399" cy="3970318"/>
          </a:xfrm>
          <a:prstGeom prst="rect">
            <a:avLst/>
          </a:prstGeom>
          <a:noFill/>
        </p:spPr>
        <p:txBody>
          <a:bodyPr wrap="square" rtlCol="1">
            <a:spAutoFit/>
          </a:bodyPr>
          <a:lstStyle/>
          <a:p>
            <a:pPr>
              <a:lnSpc>
                <a:spcPct val="150000"/>
              </a:lnSpc>
              <a:buClr>
                <a:schemeClr val="tx1"/>
              </a:buClr>
              <a:buFont typeface="Arial" pitchFamily="34" charset="0"/>
              <a:buChar char="•"/>
            </a:pPr>
            <a:r>
              <a:rPr lang="fa-IR" sz="2800" b="1" dirty="0" smtClean="0">
                <a:solidFill>
                  <a:prstClr val="black"/>
                </a:solidFill>
                <a:cs typeface="B Lotus" pitchFamily="2" charset="-78"/>
              </a:rPr>
              <a:t>   فعال </a:t>
            </a:r>
            <a:r>
              <a:rPr lang="fa-IR" sz="2800" b="1" dirty="0">
                <a:solidFill>
                  <a:prstClr val="black"/>
                </a:solidFill>
                <a:cs typeface="B Lotus" pitchFamily="2" charset="-78"/>
              </a:rPr>
              <a:t>نمودن کمیسیون های همکاری با کشورهای </a:t>
            </a:r>
            <a:r>
              <a:rPr lang="fa-IR" sz="2800" b="1" dirty="0" smtClean="0">
                <a:solidFill>
                  <a:prstClr val="black"/>
                </a:solidFill>
                <a:cs typeface="B Lotus" pitchFamily="2" charset="-78"/>
              </a:rPr>
              <a:t>هدف</a:t>
            </a:r>
            <a:endParaRPr lang="fa-IR" sz="2800" b="1" dirty="0">
              <a:solidFill>
                <a:prstClr val="black"/>
              </a:solidFill>
              <a:cs typeface="B Lotus" pitchFamily="2" charset="-78"/>
            </a:endParaRPr>
          </a:p>
          <a:p>
            <a:pPr marL="495285" indent="-495285">
              <a:lnSpc>
                <a:spcPct val="150000"/>
              </a:lnSpc>
              <a:buClr>
                <a:schemeClr val="tx1"/>
              </a:buClr>
              <a:buFont typeface="Arial" pitchFamily="34" charset="0"/>
              <a:buChar char="•"/>
            </a:pPr>
            <a:r>
              <a:rPr lang="fa-IR" sz="2800" b="1" dirty="0" smtClean="0">
                <a:solidFill>
                  <a:prstClr val="black"/>
                </a:solidFill>
                <a:cs typeface="B Lotus" pitchFamily="2" charset="-78"/>
              </a:rPr>
              <a:t>انعقاد </a:t>
            </a:r>
            <a:r>
              <a:rPr lang="fa-IR" sz="2800" b="1" dirty="0">
                <a:solidFill>
                  <a:prstClr val="black"/>
                </a:solidFill>
                <a:cs typeface="B Lotus" pitchFamily="2" charset="-78"/>
              </a:rPr>
              <a:t>موافقت نامه های </a:t>
            </a:r>
            <a:r>
              <a:rPr lang="fa-IR" sz="2800" b="1" dirty="0" smtClean="0">
                <a:solidFill>
                  <a:prstClr val="black"/>
                </a:solidFill>
                <a:cs typeface="B Lotus" pitchFamily="2" charset="-78"/>
              </a:rPr>
              <a:t>اجتناب از </a:t>
            </a:r>
            <a:r>
              <a:rPr lang="fa-IR" sz="2800" b="1" dirty="0">
                <a:solidFill>
                  <a:prstClr val="black"/>
                </a:solidFill>
                <a:cs typeface="B Lotus" pitchFamily="2" charset="-78"/>
              </a:rPr>
              <a:t>مالیات </a:t>
            </a:r>
            <a:r>
              <a:rPr lang="fa-IR" sz="2800" b="1" dirty="0" smtClean="0">
                <a:solidFill>
                  <a:prstClr val="black"/>
                </a:solidFill>
                <a:cs typeface="B Lotus" pitchFamily="2" charset="-78"/>
              </a:rPr>
              <a:t>مضاعف، </a:t>
            </a:r>
            <a:r>
              <a:rPr lang="fa-IR" sz="2800" b="1" dirty="0">
                <a:solidFill>
                  <a:prstClr val="black"/>
                </a:solidFill>
                <a:cs typeface="B Lotus" pitchFamily="2" charset="-78"/>
              </a:rPr>
              <a:t>بانکی و بیمه ای</a:t>
            </a:r>
          </a:p>
          <a:p>
            <a:pPr marL="495285" indent="-495285">
              <a:lnSpc>
                <a:spcPct val="150000"/>
              </a:lnSpc>
              <a:buClr>
                <a:schemeClr val="tx1"/>
              </a:buClr>
              <a:buFont typeface="Arial" pitchFamily="34" charset="0"/>
              <a:buChar char="•"/>
            </a:pPr>
            <a:r>
              <a:rPr lang="fa-IR" sz="2800" b="1" dirty="0">
                <a:solidFill>
                  <a:prstClr val="black"/>
                </a:solidFill>
                <a:cs typeface="B Lotus" pitchFamily="2" charset="-78"/>
              </a:rPr>
              <a:t>انعقاد موافقت نامه های اقتصادی و بازرگانی</a:t>
            </a:r>
          </a:p>
          <a:p>
            <a:pPr marL="495285" indent="-495285">
              <a:lnSpc>
                <a:spcPct val="150000"/>
              </a:lnSpc>
              <a:buClr>
                <a:schemeClr val="tx1"/>
              </a:buClr>
              <a:buFont typeface="Arial" pitchFamily="34" charset="0"/>
              <a:buChar char="•"/>
            </a:pPr>
            <a:r>
              <a:rPr lang="fa-IR" sz="2800" b="1" dirty="0">
                <a:solidFill>
                  <a:prstClr val="black"/>
                </a:solidFill>
                <a:cs typeface="B Lotus" pitchFamily="2" charset="-78"/>
              </a:rPr>
              <a:t>انعقاد موافقت نامه های </a:t>
            </a:r>
            <a:r>
              <a:rPr lang="fa-IR" sz="2800" b="1" dirty="0" smtClean="0">
                <a:solidFill>
                  <a:prstClr val="black"/>
                </a:solidFill>
                <a:cs typeface="B Lotus" pitchFamily="2" charset="-78"/>
              </a:rPr>
              <a:t>حمل </a:t>
            </a:r>
            <a:r>
              <a:rPr lang="fa-IR" sz="2800" b="1" dirty="0">
                <a:solidFill>
                  <a:prstClr val="black"/>
                </a:solidFill>
                <a:cs typeface="B Lotus" pitchFamily="2" charset="-78"/>
              </a:rPr>
              <a:t>و </a:t>
            </a:r>
            <a:r>
              <a:rPr lang="fa-IR" sz="2800" b="1" dirty="0" smtClean="0">
                <a:solidFill>
                  <a:prstClr val="black"/>
                </a:solidFill>
                <a:cs typeface="B Lotus" pitchFamily="2" charset="-78"/>
              </a:rPr>
              <a:t>نقل</a:t>
            </a:r>
          </a:p>
          <a:p>
            <a:pPr marL="495285" indent="-495285">
              <a:lnSpc>
                <a:spcPct val="150000"/>
              </a:lnSpc>
              <a:buClr>
                <a:schemeClr val="tx1"/>
              </a:buClr>
              <a:buFont typeface="Arial" pitchFamily="34" charset="0"/>
              <a:buChar char="•"/>
            </a:pPr>
            <a:r>
              <a:rPr lang="fa-IR" sz="2800" b="1" dirty="0" smtClean="0">
                <a:solidFill>
                  <a:prstClr val="black"/>
                </a:solidFill>
                <a:cs typeface="B Lotus" pitchFamily="2" charset="-78"/>
              </a:rPr>
              <a:t> انعقاد موافقت نامه های مبادله نیروی کار</a:t>
            </a:r>
          </a:p>
          <a:p>
            <a:pPr marL="495285" indent="-495285">
              <a:lnSpc>
                <a:spcPct val="150000"/>
              </a:lnSpc>
              <a:buClr>
                <a:schemeClr val="tx1"/>
              </a:buClr>
              <a:buFont typeface="Arial" pitchFamily="34" charset="0"/>
              <a:buChar char="•"/>
            </a:pPr>
            <a:endParaRPr lang="fa-IR" sz="2800" b="1" dirty="0">
              <a:solidFill>
                <a:prstClr val="black"/>
              </a:solidFill>
              <a:cs typeface="B Lotus" pitchFamily="2" charset="-78"/>
            </a:endParaRPr>
          </a:p>
        </p:txBody>
      </p:sp>
      <p:sp>
        <p:nvSpPr>
          <p:cNvPr id="3" name="Rectangle 2"/>
          <p:cNvSpPr/>
          <p:nvPr/>
        </p:nvSpPr>
        <p:spPr>
          <a:xfrm>
            <a:off x="848544" y="620688"/>
            <a:ext cx="8539438" cy="461665"/>
          </a:xfrm>
          <a:prstGeom prst="rect">
            <a:avLst/>
          </a:prstGeom>
        </p:spPr>
        <p:txBody>
          <a:bodyPr wrap="square">
            <a:spAutoFit/>
          </a:bodyPr>
          <a:lstStyle/>
          <a:p>
            <a:pPr algn="ctr"/>
            <a:r>
              <a:rPr lang="fa-IR" altLang="zh-CN" sz="2400" b="1" dirty="0" smtClean="0">
                <a:ln w="11430"/>
                <a:solidFill>
                  <a:srgbClr val="800000"/>
                </a:solidFill>
                <a:cs typeface="Titr" pitchFamily="2" charset="-78"/>
              </a:rPr>
              <a:t>3-2)راهکارهای مرتبط با </a:t>
            </a:r>
            <a:r>
              <a:rPr lang="fa-IR" altLang="zh-CN" sz="2400" b="1" dirty="0" smtClean="0">
                <a:ln w="11430"/>
                <a:solidFill>
                  <a:srgbClr val="FF0000"/>
                </a:solidFill>
                <a:cs typeface="Titr" pitchFamily="2" charset="-78"/>
              </a:rPr>
              <a:t>استراتژی توسعه زيرساختهای حقوقی</a:t>
            </a:r>
            <a:endParaRPr lang="fa-IR" altLang="zh-CN" sz="2400" b="1" dirty="0">
              <a:ln w="11430"/>
              <a:solidFill>
                <a:srgbClr val="FF0000"/>
              </a:solidFill>
              <a:cs typeface="Titr"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38092" y="1928802"/>
            <a:ext cx="9462804" cy="2677656"/>
          </a:xfrm>
          <a:prstGeom prst="rect">
            <a:avLst/>
          </a:prstGeom>
          <a:noFill/>
        </p:spPr>
        <p:txBody>
          <a:bodyPr wrap="square" rtlCol="1">
            <a:spAutoFit/>
          </a:bodyPr>
          <a:lstStyle/>
          <a:p>
            <a:pPr marL="495285" indent="-495285" algn="just">
              <a:lnSpc>
                <a:spcPct val="150000"/>
              </a:lnSpc>
              <a:buFont typeface="Arial" pitchFamily="34" charset="0"/>
              <a:buChar char="•"/>
            </a:pPr>
            <a:r>
              <a:rPr lang="fa-IR" sz="2800" b="1" dirty="0" smtClean="0">
                <a:solidFill>
                  <a:prstClr val="black"/>
                </a:solidFill>
                <a:cs typeface="B Lotus" pitchFamily="2" charset="-78"/>
              </a:rPr>
              <a:t>اعطای تسهیلات با نرخ ترجیحی به شرکت ها و </a:t>
            </a:r>
            <a:r>
              <a:rPr lang="en-US" sz="2800" b="1" dirty="0" smtClean="0">
                <a:solidFill>
                  <a:prstClr val="black"/>
                </a:solidFill>
                <a:cs typeface="B Lotus" pitchFamily="2" charset="-78"/>
              </a:rPr>
              <a:t>SMEs</a:t>
            </a:r>
            <a:r>
              <a:rPr lang="fa-IR" sz="2800" b="1" dirty="0" smtClean="0">
                <a:solidFill>
                  <a:prstClr val="black"/>
                </a:solidFill>
                <a:cs typeface="B Lotus" pitchFamily="2" charset="-78"/>
              </a:rPr>
              <a:t> علاقمند</a:t>
            </a:r>
          </a:p>
          <a:p>
            <a:pPr marL="495285" indent="-495285" algn="just">
              <a:lnSpc>
                <a:spcPct val="150000"/>
              </a:lnSpc>
              <a:buFont typeface="Arial" pitchFamily="34" charset="0"/>
              <a:buChar char="•"/>
            </a:pPr>
            <a:r>
              <a:rPr lang="fa-IR" sz="2800" b="1" dirty="0" smtClean="0">
                <a:solidFill>
                  <a:prstClr val="black"/>
                </a:solidFill>
                <a:cs typeface="B Lotus" pitchFamily="2" charset="-78"/>
              </a:rPr>
              <a:t>افزایش منابع صندوق ضمانت </a:t>
            </a:r>
            <a:r>
              <a:rPr lang="fa-IR" sz="2800" b="1" dirty="0">
                <a:solidFill>
                  <a:prstClr val="black"/>
                </a:solidFill>
                <a:cs typeface="B Lotus" pitchFamily="2" charset="-78"/>
              </a:rPr>
              <a:t>جهت گسترش پوشش ریسک های </a:t>
            </a:r>
            <a:r>
              <a:rPr lang="fa-IR" sz="2800" b="1" dirty="0" smtClean="0">
                <a:solidFill>
                  <a:prstClr val="black"/>
                </a:solidFill>
                <a:cs typeface="B Lotus" pitchFamily="2" charset="-78"/>
              </a:rPr>
              <a:t>تجاری</a:t>
            </a:r>
            <a:endParaRPr lang="fa-IR" sz="2800" b="1" dirty="0">
              <a:solidFill>
                <a:prstClr val="black"/>
              </a:solidFill>
              <a:cs typeface="B Lotus" pitchFamily="2" charset="-78"/>
            </a:endParaRPr>
          </a:p>
          <a:p>
            <a:pPr marL="495285" indent="-495285" algn="just">
              <a:lnSpc>
                <a:spcPct val="150000"/>
              </a:lnSpc>
              <a:buFont typeface="Arial" pitchFamily="34" charset="0"/>
              <a:buChar char="•"/>
            </a:pPr>
            <a:r>
              <a:rPr lang="fa-IR" sz="2800" b="1" dirty="0">
                <a:solidFill>
                  <a:prstClr val="black"/>
                </a:solidFill>
                <a:cs typeface="B Lotus" pitchFamily="2" charset="-78"/>
              </a:rPr>
              <a:t>کاهش هزینه های بهره اعم از بانکی و بیمه ای</a:t>
            </a:r>
          </a:p>
          <a:p>
            <a:pPr marL="495285" indent="-495285" algn="just">
              <a:lnSpc>
                <a:spcPct val="150000"/>
              </a:lnSpc>
              <a:buFont typeface="Arial" pitchFamily="34" charset="0"/>
              <a:buChar char="•"/>
            </a:pPr>
            <a:r>
              <a:rPr lang="fa-IR" sz="2800" b="1" dirty="0">
                <a:solidFill>
                  <a:prstClr val="black"/>
                </a:solidFill>
                <a:cs typeface="B Lotus" pitchFamily="2" charset="-78"/>
              </a:rPr>
              <a:t>انتقال </a:t>
            </a:r>
            <a:r>
              <a:rPr lang="fa-IR" sz="2800" b="1" dirty="0" smtClean="0">
                <a:solidFill>
                  <a:prstClr val="black"/>
                </a:solidFill>
                <a:cs typeface="B Lotus" pitchFamily="2" charset="-78"/>
              </a:rPr>
              <a:t>بخشی از </a:t>
            </a:r>
            <a:r>
              <a:rPr lang="fa-IR" sz="2800" b="1" dirty="0">
                <a:solidFill>
                  <a:prstClr val="black"/>
                </a:solidFill>
                <a:cs typeface="B Lotus" pitchFamily="2" charset="-78"/>
              </a:rPr>
              <a:t>خطوط تولید محصولات صنعتی ایران به کشورهای </a:t>
            </a:r>
            <a:r>
              <a:rPr lang="fa-IR" sz="2800" b="1" dirty="0" smtClean="0">
                <a:solidFill>
                  <a:prstClr val="black"/>
                </a:solidFill>
                <a:cs typeface="B Lotus" pitchFamily="2" charset="-78"/>
              </a:rPr>
              <a:t>هدف</a:t>
            </a:r>
            <a:endParaRPr lang="fa-IR" sz="2800" b="1" dirty="0">
              <a:solidFill>
                <a:prstClr val="black"/>
              </a:solidFill>
              <a:cs typeface="B Lotus" pitchFamily="2" charset="-78"/>
            </a:endParaRPr>
          </a:p>
        </p:txBody>
      </p:sp>
      <p:sp>
        <p:nvSpPr>
          <p:cNvPr id="10" name="TextBox 9"/>
          <p:cNvSpPr txBox="1"/>
          <p:nvPr/>
        </p:nvSpPr>
        <p:spPr>
          <a:xfrm>
            <a:off x="560512" y="476672"/>
            <a:ext cx="9054732" cy="1200329"/>
          </a:xfrm>
          <a:prstGeom prst="rect">
            <a:avLst/>
          </a:prstGeom>
          <a:noFill/>
        </p:spPr>
        <p:txBody>
          <a:bodyPr wrap="square" rtlCol="1">
            <a:spAutoFit/>
          </a:bodyPr>
          <a:lstStyle/>
          <a:p>
            <a:pPr algn="ctr" rtl="1">
              <a:lnSpc>
                <a:spcPct val="150000"/>
              </a:lnSpc>
            </a:pPr>
            <a:r>
              <a:rPr lang="fa-IR" altLang="zh-CN" sz="2400" b="1" dirty="0" smtClean="0">
                <a:ln w="11430"/>
                <a:solidFill>
                  <a:srgbClr val="800000"/>
                </a:solidFill>
                <a:cs typeface="Titr" pitchFamily="2" charset="-78"/>
              </a:rPr>
              <a:t>4-2)راهکار </a:t>
            </a:r>
            <a:r>
              <a:rPr lang="fa-IR" altLang="zh-CN" sz="2400" b="1" dirty="0">
                <a:ln w="11430"/>
                <a:solidFill>
                  <a:srgbClr val="800000"/>
                </a:solidFill>
                <a:cs typeface="Titr" pitchFamily="2" charset="-78"/>
              </a:rPr>
              <a:t>های مرتبط با </a:t>
            </a:r>
            <a:r>
              <a:rPr lang="fa-IR" altLang="zh-CN" sz="2400" b="1" dirty="0">
                <a:ln w="11430"/>
                <a:solidFill>
                  <a:srgbClr val="FF0000"/>
                </a:solidFill>
                <a:cs typeface="Titr" pitchFamily="2" charset="-78"/>
              </a:rPr>
              <a:t>استراتژی </a:t>
            </a:r>
            <a:r>
              <a:rPr lang="fa-IR" altLang="zh-CN" sz="2400" b="1" dirty="0" smtClean="0">
                <a:ln w="11430"/>
                <a:solidFill>
                  <a:srgbClr val="FF0000"/>
                </a:solidFill>
                <a:cs typeface="Titr" pitchFamily="2" charset="-78"/>
              </a:rPr>
              <a:t>حمايت </a:t>
            </a:r>
            <a:r>
              <a:rPr lang="fa-IR" altLang="zh-CN" sz="2400" b="1" dirty="0">
                <a:ln w="11430"/>
                <a:solidFill>
                  <a:srgbClr val="FF0000"/>
                </a:solidFill>
                <a:cs typeface="Titr" pitchFamily="2" charset="-78"/>
              </a:rPr>
              <a:t>از شرکت ها و </a:t>
            </a:r>
            <a:endParaRPr lang="fa-IR" altLang="zh-CN" sz="2400" b="1" dirty="0" smtClean="0">
              <a:ln w="11430"/>
              <a:solidFill>
                <a:srgbClr val="FF0000"/>
              </a:solidFill>
              <a:cs typeface="Titr" pitchFamily="2" charset="-78"/>
            </a:endParaRPr>
          </a:p>
          <a:p>
            <a:pPr algn="ctr" rtl="1">
              <a:lnSpc>
                <a:spcPct val="150000"/>
              </a:lnSpc>
            </a:pPr>
            <a:r>
              <a:rPr lang="fa-IR" altLang="zh-CN" sz="2400" b="1" dirty="0" smtClean="0">
                <a:ln w="11430"/>
                <a:solidFill>
                  <a:srgbClr val="FF0000"/>
                </a:solidFill>
                <a:cs typeface="Titr" pitchFamily="2" charset="-78"/>
              </a:rPr>
              <a:t>فعالان </a:t>
            </a:r>
            <a:r>
              <a:rPr lang="fa-IR" altLang="zh-CN" sz="2400" b="1" dirty="0">
                <a:ln w="11430"/>
                <a:solidFill>
                  <a:srgbClr val="FF0000"/>
                </a:solidFill>
                <a:cs typeface="Titr" pitchFamily="2" charset="-78"/>
              </a:rPr>
              <a:t>اقتصادی و </a:t>
            </a:r>
            <a:r>
              <a:rPr lang="fa-IR" altLang="zh-CN" sz="2400" b="1" dirty="0" smtClean="0">
                <a:ln w="11430"/>
                <a:solidFill>
                  <a:srgbClr val="FF0000"/>
                </a:solidFill>
                <a:cs typeface="Titr" pitchFamily="2" charset="-78"/>
              </a:rPr>
              <a:t>تجاری</a:t>
            </a:r>
            <a:endParaRPr lang="fa-IR" altLang="zh-CN" sz="2400" b="1" dirty="0">
              <a:ln w="11430"/>
              <a:solidFill>
                <a:srgbClr val="FF0000"/>
              </a:solidFill>
              <a:cs typeface="Titr"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72480" y="1916832"/>
            <a:ext cx="9384906" cy="3970318"/>
          </a:xfrm>
          <a:prstGeom prst="rect">
            <a:avLst/>
          </a:prstGeom>
          <a:noFill/>
        </p:spPr>
        <p:txBody>
          <a:bodyPr wrap="square" rtlCol="1">
            <a:spAutoFit/>
          </a:bodyPr>
          <a:lstStyle/>
          <a:p>
            <a:pPr algn="r" rtl="1">
              <a:buFont typeface="Arial" pitchFamily="34" charset="0"/>
              <a:buChar char="•"/>
            </a:pPr>
            <a:r>
              <a:rPr lang="fa-IR" sz="2800" b="1" dirty="0" smtClean="0">
                <a:solidFill>
                  <a:prstClr val="black"/>
                </a:solidFill>
                <a:cs typeface="B Lotus" pitchFamily="2" charset="-78"/>
              </a:rPr>
              <a:t> عقد قرارداد </a:t>
            </a:r>
            <a:r>
              <a:rPr lang="fa-IR" sz="2800" b="1" dirty="0">
                <a:solidFill>
                  <a:prstClr val="black"/>
                </a:solidFill>
                <a:cs typeface="B Lotus" pitchFamily="2" charset="-78"/>
              </a:rPr>
              <a:t>همکاری با بلوک ها و سازمان های منطقه ای</a:t>
            </a:r>
          </a:p>
          <a:p>
            <a:pPr marL="288916" indent="-288916">
              <a:lnSpc>
                <a:spcPct val="200000"/>
              </a:lnSpc>
              <a:buFont typeface="Arial" pitchFamily="34" charset="0"/>
              <a:buChar char="•"/>
            </a:pPr>
            <a:r>
              <a:rPr lang="fa-IR" sz="2800" b="1" dirty="0">
                <a:solidFill>
                  <a:prstClr val="black"/>
                </a:solidFill>
                <a:cs typeface="B Lotus" pitchFamily="2" charset="-78"/>
              </a:rPr>
              <a:t>مشارکت فعال در برنامه های توسعه ای و مبارزه با فقر و سایر برنامه های </a:t>
            </a:r>
            <a:r>
              <a:rPr lang="fa-IR" sz="2800" b="1" dirty="0" smtClean="0">
                <a:solidFill>
                  <a:prstClr val="black"/>
                </a:solidFill>
                <a:cs typeface="B Lotus" pitchFamily="2" charset="-78"/>
              </a:rPr>
              <a:t>انسان دوستانه در </a:t>
            </a:r>
            <a:r>
              <a:rPr lang="fa-IR" sz="2800" b="1" dirty="0">
                <a:solidFill>
                  <a:prstClr val="black"/>
                </a:solidFill>
                <a:cs typeface="B Lotus" pitchFamily="2" charset="-78"/>
              </a:rPr>
              <a:t>منطقه با همکاری سازمان </a:t>
            </a:r>
            <a:r>
              <a:rPr lang="fa-IR" sz="2800" b="1" dirty="0" smtClean="0">
                <a:solidFill>
                  <a:prstClr val="black"/>
                </a:solidFill>
                <a:cs typeface="B Lotus" pitchFamily="2" charset="-78"/>
              </a:rPr>
              <a:t>ملل</a:t>
            </a:r>
            <a:endParaRPr lang="fa-IR" sz="2800" b="1" dirty="0">
              <a:solidFill>
                <a:prstClr val="black"/>
              </a:solidFill>
              <a:cs typeface="B Lotus" pitchFamily="2" charset="-78"/>
            </a:endParaRPr>
          </a:p>
          <a:p>
            <a:pPr marL="288916" indent="-288916">
              <a:lnSpc>
                <a:spcPct val="200000"/>
              </a:lnSpc>
              <a:buFont typeface="Arial" pitchFamily="34" charset="0"/>
              <a:buChar char="•"/>
            </a:pPr>
            <a:r>
              <a:rPr lang="fa-IR" sz="2800" b="1" dirty="0">
                <a:solidFill>
                  <a:prstClr val="black"/>
                </a:solidFill>
                <a:cs typeface="B Lotus" pitchFamily="2" charset="-78"/>
              </a:rPr>
              <a:t>برگزاری کنفرانس ها و مجمع های مختلف مربوط به حوزه آفریقا در تهران با مشارکت سازمان ملل </a:t>
            </a:r>
          </a:p>
        </p:txBody>
      </p:sp>
      <p:sp>
        <p:nvSpPr>
          <p:cNvPr id="3" name="Rectangle 2"/>
          <p:cNvSpPr/>
          <p:nvPr/>
        </p:nvSpPr>
        <p:spPr>
          <a:xfrm>
            <a:off x="0" y="332656"/>
            <a:ext cx="9906000" cy="1200329"/>
          </a:xfrm>
          <a:prstGeom prst="rect">
            <a:avLst/>
          </a:prstGeom>
        </p:spPr>
        <p:txBody>
          <a:bodyPr wrap="square">
            <a:spAutoFit/>
          </a:bodyPr>
          <a:lstStyle/>
          <a:p>
            <a:pPr algn="ctr">
              <a:lnSpc>
                <a:spcPct val="150000"/>
              </a:lnSpc>
            </a:pPr>
            <a:r>
              <a:rPr lang="fa-IR" altLang="zh-CN" sz="2400" b="1" dirty="0" smtClean="0">
                <a:ln w="11430"/>
                <a:solidFill>
                  <a:srgbClr val="800000"/>
                </a:solidFill>
                <a:cs typeface="Titr" pitchFamily="2" charset="-78"/>
              </a:rPr>
              <a:t>5-2)راهکار های مرتبط با استراتژی </a:t>
            </a:r>
            <a:r>
              <a:rPr lang="fa-IR" altLang="zh-CN" sz="2400" b="1" dirty="0" smtClean="0">
                <a:ln w="11430"/>
                <a:solidFill>
                  <a:srgbClr val="FF0000"/>
                </a:solidFill>
                <a:cs typeface="Titr" pitchFamily="2" charset="-78"/>
              </a:rPr>
              <a:t>گسترش نفوذ در بلوک ها و</a:t>
            </a:r>
          </a:p>
          <a:p>
            <a:pPr algn="ctr">
              <a:lnSpc>
                <a:spcPct val="150000"/>
              </a:lnSpc>
            </a:pPr>
            <a:r>
              <a:rPr lang="fa-IR" altLang="zh-CN" sz="2400" b="1" dirty="0" smtClean="0">
                <a:ln w="11430"/>
                <a:solidFill>
                  <a:srgbClr val="FF0000"/>
                </a:solidFill>
                <a:cs typeface="Titr" pitchFamily="2" charset="-78"/>
              </a:rPr>
              <a:t> سازمان های منطقه ای و بين المللی</a:t>
            </a:r>
            <a:endParaRPr lang="fa-IR" altLang="zh-CN" sz="2400" b="1" dirty="0">
              <a:ln w="11430"/>
              <a:solidFill>
                <a:srgbClr val="FF0000"/>
              </a:solidFill>
              <a:cs typeface="Titr" pitchFamily="2"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52406" y="1214422"/>
            <a:ext cx="9044449" cy="3323987"/>
          </a:xfrm>
          <a:prstGeom prst="rect">
            <a:avLst/>
          </a:prstGeom>
          <a:noFill/>
        </p:spPr>
        <p:txBody>
          <a:bodyPr wrap="square" rtlCol="1">
            <a:spAutoFit/>
          </a:bodyPr>
          <a:lstStyle/>
          <a:p>
            <a:pPr algn="r" rtl="1">
              <a:lnSpc>
                <a:spcPct val="150000"/>
              </a:lnSpc>
              <a:buClr>
                <a:schemeClr val="tx1"/>
              </a:buClr>
              <a:buFont typeface="Arial" pitchFamily="34" charset="0"/>
              <a:buChar char="•"/>
            </a:pPr>
            <a:r>
              <a:rPr lang="fa-IR" sz="2800" b="1" dirty="0" smtClean="0">
                <a:solidFill>
                  <a:prstClr val="black"/>
                </a:solidFill>
                <a:cs typeface="B Lotus" pitchFamily="2" charset="-78"/>
              </a:rPr>
              <a:t> ایجاد </a:t>
            </a:r>
            <a:r>
              <a:rPr lang="fa-IR" sz="2800" b="1" dirty="0">
                <a:solidFill>
                  <a:prstClr val="black"/>
                </a:solidFill>
                <a:cs typeface="B Lotus" pitchFamily="2" charset="-78"/>
              </a:rPr>
              <a:t>بانک ها و صندوق های همکاری مشترک </a:t>
            </a:r>
            <a:endParaRPr lang="fa-IR" sz="2800" b="1" dirty="0" smtClean="0">
              <a:solidFill>
                <a:prstClr val="black"/>
              </a:solidFill>
              <a:cs typeface="B Lotus" pitchFamily="2" charset="-78"/>
            </a:endParaRPr>
          </a:p>
          <a:p>
            <a:pPr marL="392100" indent="-392100">
              <a:lnSpc>
                <a:spcPct val="150000"/>
              </a:lnSpc>
              <a:buClr>
                <a:schemeClr val="tx1"/>
              </a:buClr>
              <a:buFont typeface="Arial" pitchFamily="34" charset="0"/>
              <a:buChar char="•"/>
            </a:pPr>
            <a:r>
              <a:rPr lang="fa-IR" sz="2800" b="1" dirty="0" smtClean="0">
                <a:solidFill>
                  <a:prstClr val="black"/>
                </a:solidFill>
                <a:cs typeface="B Lotus" pitchFamily="2" charset="-78"/>
              </a:rPr>
              <a:t>پوشش بیمه ای صادرات خدمات فنی و مهندسی</a:t>
            </a:r>
          </a:p>
          <a:p>
            <a:pPr marL="392100" indent="-392100">
              <a:lnSpc>
                <a:spcPct val="150000"/>
              </a:lnSpc>
              <a:buClr>
                <a:schemeClr val="tx1"/>
              </a:buClr>
              <a:buFont typeface="Arial" pitchFamily="34" charset="0"/>
              <a:buChar char="•"/>
            </a:pPr>
            <a:r>
              <a:rPr lang="fa-IR" sz="2800" b="1" dirty="0" smtClean="0">
                <a:solidFill>
                  <a:prstClr val="black"/>
                </a:solidFill>
                <a:cs typeface="B Lotus" pitchFamily="2" charset="-78"/>
              </a:rPr>
              <a:t>اعطای خطوط اعتباری(خریدار) به کشورهای هدف</a:t>
            </a:r>
          </a:p>
          <a:p>
            <a:pPr marL="392100" indent="-392100">
              <a:lnSpc>
                <a:spcPct val="150000"/>
              </a:lnSpc>
              <a:buClr>
                <a:schemeClr val="tx1"/>
              </a:buClr>
              <a:buFont typeface="Arial" pitchFamily="34" charset="0"/>
              <a:buChar char="•"/>
            </a:pPr>
            <a:r>
              <a:rPr lang="fa-IR" sz="2800" b="1" dirty="0" smtClean="0">
                <a:solidFill>
                  <a:prstClr val="black"/>
                </a:solidFill>
                <a:cs typeface="B Lotus" pitchFamily="2" charset="-78"/>
              </a:rPr>
              <a:t>پرداخت تسهیلات با نرخ ترجیحی به پروژه های خدمات فنی و مهندسی</a:t>
            </a:r>
          </a:p>
          <a:p>
            <a:pPr marL="392100" indent="-392100">
              <a:lnSpc>
                <a:spcPct val="150000"/>
              </a:lnSpc>
              <a:buClr>
                <a:schemeClr val="tx1"/>
              </a:buClr>
              <a:buFont typeface="Arial" pitchFamily="34" charset="0"/>
              <a:buChar char="•"/>
            </a:pPr>
            <a:r>
              <a:rPr lang="fa-IR" sz="2800" b="1" dirty="0" smtClean="0">
                <a:solidFill>
                  <a:prstClr val="black"/>
                </a:solidFill>
                <a:cs typeface="B Lotus" pitchFamily="2" charset="-78"/>
              </a:rPr>
              <a:t>خرید بخشی </a:t>
            </a:r>
            <a:r>
              <a:rPr lang="fa-IR" sz="2800" b="1" dirty="0">
                <a:solidFill>
                  <a:prstClr val="black"/>
                </a:solidFill>
                <a:cs typeface="B Lotus" pitchFamily="2" charset="-78"/>
              </a:rPr>
              <a:t>از سهام </a:t>
            </a:r>
            <a:r>
              <a:rPr lang="fa-IR" sz="2800" b="1" dirty="0" smtClean="0">
                <a:solidFill>
                  <a:prstClr val="black"/>
                </a:solidFill>
                <a:cs typeface="B Lotus" pitchFamily="2" charset="-78"/>
              </a:rPr>
              <a:t>بانک های </a:t>
            </a:r>
            <a:r>
              <a:rPr lang="fa-IR" sz="2800" b="1" dirty="0">
                <a:solidFill>
                  <a:prstClr val="black"/>
                </a:solidFill>
                <a:cs typeface="B Lotus" pitchFamily="2" charset="-78"/>
              </a:rPr>
              <a:t>کشورهای هدف توسط بانک های ایرانی</a:t>
            </a:r>
          </a:p>
        </p:txBody>
      </p:sp>
      <p:sp>
        <p:nvSpPr>
          <p:cNvPr id="3" name="Rectangle 2"/>
          <p:cNvSpPr/>
          <p:nvPr/>
        </p:nvSpPr>
        <p:spPr>
          <a:xfrm>
            <a:off x="848544" y="476672"/>
            <a:ext cx="9286940" cy="461665"/>
          </a:xfrm>
          <a:prstGeom prst="rect">
            <a:avLst/>
          </a:prstGeom>
        </p:spPr>
        <p:txBody>
          <a:bodyPr wrap="square">
            <a:spAutoFit/>
          </a:bodyPr>
          <a:lstStyle/>
          <a:p>
            <a:pPr algn="ctr"/>
            <a:r>
              <a:rPr lang="fa-IR" altLang="zh-CN" sz="2400" b="1" dirty="0" smtClean="0">
                <a:ln w="11430"/>
                <a:solidFill>
                  <a:srgbClr val="800000"/>
                </a:solidFill>
                <a:cs typeface="Titr" pitchFamily="2" charset="-78"/>
              </a:rPr>
              <a:t>6-2)راهکارهای  مرتبط با </a:t>
            </a:r>
            <a:r>
              <a:rPr lang="fa-IR" altLang="zh-CN" sz="2400" b="1" dirty="0" smtClean="0">
                <a:ln w="11430"/>
                <a:solidFill>
                  <a:srgbClr val="FF0000"/>
                </a:solidFill>
                <a:cs typeface="Titr" pitchFamily="2" charset="-78"/>
              </a:rPr>
              <a:t>استراتژی توسعه روابط مالی – بانکی و بيمه ای </a:t>
            </a:r>
            <a:endParaRPr lang="fa-IR" altLang="zh-CN" sz="2400" b="1" dirty="0">
              <a:ln w="11430"/>
              <a:solidFill>
                <a:srgbClr val="FF0000"/>
              </a:solidFill>
              <a:cs typeface="Titr" pitchFamily="2" charset="-78"/>
            </a:endParaRPr>
          </a:p>
        </p:txBody>
      </p:sp>
    </p:spTree>
    <p:extLst>
      <p:ext uri="{BB962C8B-B14F-4D97-AF65-F5344CB8AC3E}">
        <p14:creationId xmlns:p14="http://schemas.microsoft.com/office/powerpoint/2010/main" val="37830206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238092" y="1689129"/>
            <a:ext cx="9347448" cy="3836948"/>
          </a:xfrm>
          <a:prstGeom prst="rect">
            <a:avLst/>
          </a:prstGeom>
          <a:noFill/>
        </p:spPr>
        <p:txBody>
          <a:bodyPr wrap="square" rtlCol="1">
            <a:spAutoFit/>
          </a:bodyPr>
          <a:lstStyle/>
          <a:p>
            <a:pPr algn="r" rtl="1">
              <a:lnSpc>
                <a:spcPct val="150000"/>
              </a:lnSpc>
              <a:buClrTx/>
              <a:buFont typeface="Arial" panose="020B0604020202020204" pitchFamily="34" charset="0"/>
              <a:buChar char="•"/>
              <a:tabLst>
                <a:tab pos="185732" algn="l"/>
              </a:tabLst>
            </a:pPr>
            <a:r>
              <a:rPr lang="fa-IR" sz="2800" b="1" dirty="0" smtClean="0">
                <a:solidFill>
                  <a:schemeClr val="tx1"/>
                </a:solidFill>
                <a:cs typeface="B Lotus" pitchFamily="2" charset="-78"/>
              </a:rPr>
              <a:t>ایجاد </a:t>
            </a:r>
            <a:r>
              <a:rPr lang="fa-IR" sz="2800" b="1" dirty="0">
                <a:solidFill>
                  <a:schemeClr val="tx1"/>
                </a:solidFill>
                <a:cs typeface="B Lotus" pitchFamily="2" charset="-78"/>
              </a:rPr>
              <a:t>مراکز آموزش تخصصی در حوزه </a:t>
            </a:r>
            <a:r>
              <a:rPr lang="fa-IR" sz="2800" b="1" dirty="0" smtClean="0">
                <a:solidFill>
                  <a:schemeClr val="tx1"/>
                </a:solidFill>
                <a:cs typeface="B Lotus" pitchFamily="2" charset="-78"/>
              </a:rPr>
              <a:t>های دارای </a:t>
            </a:r>
            <a:r>
              <a:rPr lang="fa-IR" sz="2800" b="1" dirty="0">
                <a:solidFill>
                  <a:schemeClr val="tx1"/>
                </a:solidFill>
                <a:cs typeface="B Lotus" pitchFamily="2" charset="-78"/>
              </a:rPr>
              <a:t>مزیت </a:t>
            </a:r>
            <a:r>
              <a:rPr lang="fa-IR" sz="2800" b="1" dirty="0" smtClean="0">
                <a:solidFill>
                  <a:schemeClr val="tx1"/>
                </a:solidFill>
                <a:cs typeface="B Lotus" pitchFamily="2" charset="-78"/>
              </a:rPr>
              <a:t>در </a:t>
            </a:r>
            <a:r>
              <a:rPr lang="fa-IR" sz="2800" b="1" dirty="0">
                <a:solidFill>
                  <a:schemeClr val="tx1"/>
                </a:solidFill>
                <a:cs typeface="B Lotus" pitchFamily="2" charset="-78"/>
              </a:rPr>
              <a:t>کشورهای هدف</a:t>
            </a:r>
          </a:p>
          <a:p>
            <a:pPr algn="r" rtl="1">
              <a:lnSpc>
                <a:spcPct val="150000"/>
              </a:lnSpc>
              <a:buClrTx/>
              <a:buFont typeface="Arial" panose="020B0604020202020204" pitchFamily="34" charset="0"/>
              <a:buChar char="•"/>
              <a:tabLst>
                <a:tab pos="185732" algn="l"/>
              </a:tabLst>
            </a:pPr>
            <a:r>
              <a:rPr lang="fa-IR" sz="2800" b="1" dirty="0">
                <a:solidFill>
                  <a:schemeClr val="tx1"/>
                </a:solidFill>
                <a:cs typeface="B Lotus" pitchFamily="2" charset="-78"/>
              </a:rPr>
              <a:t>تبادل دانشجو خصوصاً در رشته های فنی- مهندسی و پزشکی</a:t>
            </a:r>
          </a:p>
          <a:p>
            <a:pPr algn="r" rtl="1">
              <a:lnSpc>
                <a:spcPct val="150000"/>
              </a:lnSpc>
              <a:buClrTx/>
              <a:buFont typeface="Arial" panose="020B0604020202020204" pitchFamily="34" charset="0"/>
              <a:buChar char="•"/>
              <a:tabLst>
                <a:tab pos="185732" algn="l"/>
              </a:tabLst>
            </a:pPr>
            <a:r>
              <a:rPr lang="fa-IR" sz="2800" b="1" dirty="0">
                <a:solidFill>
                  <a:schemeClr val="tx1"/>
                </a:solidFill>
                <a:cs typeface="B Lotus" pitchFamily="2" charset="-78"/>
              </a:rPr>
              <a:t>ایجاد </a:t>
            </a:r>
            <a:r>
              <a:rPr lang="fa-IR" sz="2800" b="1" dirty="0" smtClean="0">
                <a:solidFill>
                  <a:schemeClr val="tx1"/>
                </a:solidFill>
                <a:cs typeface="B Lotus" pitchFamily="2" charset="-78"/>
              </a:rPr>
              <a:t>دانشگاه های </a:t>
            </a:r>
            <a:r>
              <a:rPr lang="fa-IR" sz="2800" b="1" dirty="0">
                <a:solidFill>
                  <a:schemeClr val="tx1"/>
                </a:solidFill>
                <a:cs typeface="B Lotus" pitchFamily="2" charset="-78"/>
              </a:rPr>
              <a:t>مشترک با هدف گسترش تبادلات علمی و فرهنگی</a:t>
            </a:r>
          </a:p>
          <a:p>
            <a:pPr algn="r" rtl="1">
              <a:lnSpc>
                <a:spcPct val="150000"/>
              </a:lnSpc>
              <a:buClrTx/>
              <a:buFont typeface="Arial" panose="020B0604020202020204" pitchFamily="34" charset="0"/>
              <a:buChar char="•"/>
              <a:tabLst>
                <a:tab pos="185732" algn="l"/>
              </a:tabLst>
            </a:pPr>
            <a:r>
              <a:rPr lang="fa-IR" sz="2800" b="1" dirty="0">
                <a:solidFill>
                  <a:schemeClr val="tx1"/>
                </a:solidFill>
                <a:cs typeface="B Lotus" pitchFamily="2" charset="-78"/>
              </a:rPr>
              <a:t>تاسیس و ایجاد واحدهای تحقیقات بازار مستقر در کشورهای هدف</a:t>
            </a:r>
          </a:p>
          <a:p>
            <a:pPr algn="r" rtl="1">
              <a:lnSpc>
                <a:spcPct val="150000"/>
              </a:lnSpc>
              <a:buClrTx/>
              <a:buFont typeface="Arial" panose="020B0604020202020204" pitchFamily="34" charset="0"/>
              <a:buChar char="•"/>
              <a:tabLst>
                <a:tab pos="185732" algn="l"/>
              </a:tabLst>
            </a:pPr>
            <a:r>
              <a:rPr lang="fa-IR" sz="2800" b="1" dirty="0">
                <a:solidFill>
                  <a:schemeClr val="tx1"/>
                </a:solidFill>
                <a:cs typeface="B Lotus" pitchFamily="2" charset="-78"/>
              </a:rPr>
              <a:t>برگزاری دوره های آموزشی برای کارشناسان و مدیران</a:t>
            </a:r>
          </a:p>
        </p:txBody>
      </p:sp>
      <p:sp>
        <p:nvSpPr>
          <p:cNvPr id="3" name="Rectangle 2"/>
          <p:cNvSpPr/>
          <p:nvPr/>
        </p:nvSpPr>
        <p:spPr>
          <a:xfrm>
            <a:off x="488504" y="332656"/>
            <a:ext cx="9215502" cy="1338828"/>
          </a:xfrm>
          <a:prstGeom prst="rect">
            <a:avLst/>
          </a:prstGeom>
        </p:spPr>
        <p:txBody>
          <a:bodyPr wrap="square">
            <a:spAutoFit/>
          </a:bodyPr>
          <a:lstStyle/>
          <a:p>
            <a:pPr algn="ctr">
              <a:lnSpc>
                <a:spcPct val="150000"/>
              </a:lnSpc>
            </a:pPr>
            <a:r>
              <a:rPr lang="fa-IR" altLang="zh-CN" sz="2400" b="1" dirty="0" smtClean="0">
                <a:ln w="11430"/>
                <a:solidFill>
                  <a:srgbClr val="800000"/>
                </a:solidFill>
                <a:cs typeface="Titr" pitchFamily="2" charset="-78"/>
              </a:rPr>
              <a:t>7</a:t>
            </a:r>
            <a:r>
              <a:rPr lang="fa-IR" altLang="zh-CN" sz="3000" b="1" dirty="0" smtClean="0">
                <a:ln w="11430"/>
                <a:solidFill>
                  <a:srgbClr val="800000"/>
                </a:solidFill>
                <a:cs typeface="Titr" pitchFamily="2" charset="-78"/>
              </a:rPr>
              <a:t>-</a:t>
            </a:r>
            <a:r>
              <a:rPr lang="fa-IR" altLang="zh-CN" sz="2400" b="1" dirty="0" smtClean="0">
                <a:ln w="11430"/>
                <a:solidFill>
                  <a:srgbClr val="800000"/>
                </a:solidFill>
                <a:cs typeface="Titr" pitchFamily="2" charset="-78"/>
              </a:rPr>
              <a:t>2)راهکارهای مرتبط با </a:t>
            </a:r>
            <a:r>
              <a:rPr lang="fa-IR" altLang="zh-CN" sz="2400" b="1" dirty="0">
                <a:ln w="11430"/>
                <a:solidFill>
                  <a:srgbClr val="FF0000"/>
                </a:solidFill>
                <a:cs typeface="Titr" pitchFamily="2" charset="-78"/>
              </a:rPr>
              <a:t>استراتژی</a:t>
            </a:r>
            <a:r>
              <a:rPr lang="fa-IR" altLang="zh-CN" sz="2400" b="1" dirty="0" smtClean="0">
                <a:ln w="11430"/>
                <a:solidFill>
                  <a:srgbClr val="800000"/>
                </a:solidFill>
                <a:cs typeface="Titr" pitchFamily="2" charset="-78"/>
              </a:rPr>
              <a:t> </a:t>
            </a:r>
            <a:r>
              <a:rPr lang="fa-IR" altLang="zh-CN" sz="2400" b="1" dirty="0" smtClean="0">
                <a:ln w="11430"/>
                <a:solidFill>
                  <a:srgbClr val="FF0000"/>
                </a:solidFill>
                <a:cs typeface="Titr" pitchFamily="2" charset="-78"/>
              </a:rPr>
              <a:t>توسعه منابع انسانی و </a:t>
            </a:r>
          </a:p>
          <a:p>
            <a:pPr algn="ctr">
              <a:lnSpc>
                <a:spcPct val="150000"/>
              </a:lnSpc>
            </a:pPr>
            <a:r>
              <a:rPr lang="fa-IR" altLang="zh-CN" sz="2400" b="1" dirty="0" smtClean="0">
                <a:ln w="11430"/>
                <a:solidFill>
                  <a:srgbClr val="FF0000"/>
                </a:solidFill>
                <a:cs typeface="Titr" pitchFamily="2" charset="-78"/>
              </a:rPr>
              <a:t>گسترش همکاري های علمی و آموزشی</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576" y="116632"/>
            <a:ext cx="8606338" cy="572642"/>
          </a:xfrm>
        </p:spPr>
        <p:txBody>
          <a:bodyPr>
            <a:noAutofit/>
          </a:bodyPr>
          <a:lstStyle/>
          <a:p>
            <a:pPr algn="r" rtl="1"/>
            <a:r>
              <a:rPr lang="fa-IR" sz="2400" b="1" dirty="0" smtClean="0">
                <a:ln w="11430"/>
                <a:solidFill>
                  <a:srgbClr val="800000"/>
                </a:solidFill>
                <a:latin typeface="+mn-lt"/>
                <a:ea typeface="+mn-ea"/>
                <a:cs typeface="Titr" pitchFamily="2" charset="-78"/>
              </a:rPr>
              <a:t>سياست </a:t>
            </a:r>
            <a:r>
              <a:rPr lang="fa-IR" sz="2400" b="1" dirty="0">
                <a:ln w="11430"/>
                <a:solidFill>
                  <a:srgbClr val="800000"/>
                </a:solidFill>
                <a:latin typeface="+mn-lt"/>
                <a:ea typeface="+mn-ea"/>
                <a:cs typeface="Titr" pitchFamily="2" charset="-78"/>
              </a:rPr>
              <a:t>های وزارت نفت در رابطه با توسعه همکاری ها با کشورهای </a:t>
            </a:r>
            <a:r>
              <a:rPr lang="fa-IR" sz="2400" b="1" dirty="0" smtClean="0">
                <a:ln w="11430"/>
                <a:solidFill>
                  <a:srgbClr val="800000"/>
                </a:solidFill>
                <a:latin typeface="+mn-lt"/>
                <a:ea typeface="+mn-ea"/>
                <a:cs typeface="Titr" pitchFamily="2" charset="-78"/>
              </a:rPr>
              <a:t>آفريقايی</a:t>
            </a:r>
            <a:endParaRPr lang="en-US" sz="2400" b="1" dirty="0">
              <a:ln w="11430"/>
              <a:solidFill>
                <a:srgbClr val="800000"/>
              </a:solidFill>
              <a:latin typeface="+mn-lt"/>
              <a:ea typeface="+mn-ea"/>
              <a:cs typeface="Titr"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43770448"/>
              </p:ext>
            </p:extLst>
          </p:nvPr>
        </p:nvGraphicFramePr>
        <p:xfrm>
          <a:off x="1496616" y="672834"/>
          <a:ext cx="8246298" cy="6110352"/>
        </p:xfrm>
        <a:graphic>
          <a:graphicData uri="http://schemas.openxmlformats.org/drawingml/2006/table">
            <a:tbl>
              <a:tblPr rtl="1" firstRow="1" firstCol="1" bandRow="1">
                <a:tableStyleId>{5C22544A-7EE6-4342-B048-85BDC9FD1C3A}</a:tableStyleId>
              </a:tblPr>
              <a:tblGrid>
                <a:gridCol w="449674"/>
                <a:gridCol w="501174"/>
                <a:gridCol w="1571197"/>
                <a:gridCol w="1107240"/>
                <a:gridCol w="1159966"/>
                <a:gridCol w="1212691"/>
                <a:gridCol w="2244356"/>
              </a:tblGrid>
              <a:tr h="338063">
                <a:tc>
                  <a:txBody>
                    <a:bodyPr/>
                    <a:lstStyle/>
                    <a:p>
                      <a:pPr algn="ctr" rtl="1">
                        <a:lnSpc>
                          <a:spcPct val="115000"/>
                        </a:lnSpc>
                        <a:spcAft>
                          <a:spcPts val="1000"/>
                        </a:spcAft>
                      </a:pPr>
                      <a:r>
                        <a:rPr lang="fa-IR" sz="1000" dirty="0">
                          <a:ln>
                            <a:noFill/>
                          </a:ln>
                          <a:solidFill>
                            <a:schemeClr val="tx1"/>
                          </a:solidFill>
                          <a:effectLst/>
                        </a:rPr>
                        <a:t>رديف </a:t>
                      </a:r>
                      <a:endParaRPr lang="en-US" sz="100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a:ln>
                            <a:noFill/>
                          </a:ln>
                          <a:solidFill>
                            <a:schemeClr val="tx1"/>
                          </a:solidFill>
                          <a:effectLst/>
                        </a:rPr>
                        <a:t>نام كشور </a:t>
                      </a:r>
                      <a:endParaRPr lang="en-US" sz="100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ln>
                            <a:noFill/>
                          </a:ln>
                          <a:solidFill>
                            <a:schemeClr val="tx1"/>
                          </a:solidFill>
                          <a:effectLst/>
                        </a:rPr>
                        <a:t>همکاری های پیشین</a:t>
                      </a:r>
                      <a:endParaRPr lang="en-US" sz="100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a:ln>
                            <a:noFill/>
                          </a:ln>
                          <a:solidFill>
                            <a:schemeClr val="tx1"/>
                          </a:solidFill>
                          <a:effectLst/>
                        </a:rPr>
                        <a:t>اهداف كوتاه مدت </a:t>
                      </a:r>
                      <a:endParaRPr lang="en-US" sz="100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ln>
                            <a:noFill/>
                          </a:ln>
                          <a:solidFill>
                            <a:schemeClr val="tx1"/>
                          </a:solidFill>
                          <a:effectLst/>
                        </a:rPr>
                        <a:t>اهداف ميان مدت </a:t>
                      </a:r>
                      <a:endParaRPr lang="en-US" sz="100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ln>
                            <a:noFill/>
                          </a:ln>
                          <a:solidFill>
                            <a:schemeClr val="tx1"/>
                          </a:solidFill>
                          <a:effectLst/>
                        </a:rPr>
                        <a:t>اهداف بلند مدت </a:t>
                      </a:r>
                      <a:endParaRPr lang="en-US" sz="100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ln>
                            <a:noFill/>
                          </a:ln>
                          <a:solidFill>
                            <a:schemeClr val="tx1"/>
                          </a:solidFill>
                          <a:effectLst/>
                        </a:rPr>
                        <a:t>پیشنهاد جهت توسعه سطح  تعاملات</a:t>
                      </a:r>
                      <a:endParaRPr lang="en-US" sz="100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66592">
                <a:tc>
                  <a:txBody>
                    <a:bodyPr/>
                    <a:lstStyle/>
                    <a:p>
                      <a:pPr algn="ctr" rtl="1">
                        <a:lnSpc>
                          <a:spcPct val="115000"/>
                        </a:lnSpc>
                        <a:spcAft>
                          <a:spcPts val="1000"/>
                        </a:spcAft>
                      </a:pPr>
                      <a:r>
                        <a:rPr lang="fa-IR" sz="1000" dirty="0" smtClean="0">
                          <a:ln>
                            <a:noFill/>
                          </a:ln>
                          <a:solidFill>
                            <a:schemeClr val="tx1"/>
                          </a:solidFill>
                          <a:effectLst/>
                        </a:rPr>
                        <a:t>1</a:t>
                      </a:r>
                      <a:endParaRPr lang="en-US" sz="100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ln>
                            <a:noFill/>
                          </a:ln>
                          <a:solidFill>
                            <a:srgbClr val="FF0000"/>
                          </a:solidFill>
                          <a:effectLst/>
                        </a:rPr>
                        <a:t>آفريقاي جنوبي</a:t>
                      </a:r>
                      <a:endParaRPr lang="en-US" sz="1000" dirty="0">
                        <a:ln>
                          <a:noFill/>
                        </a:ln>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tabLst>
                          <a:tab pos="-158750" algn="l"/>
                          <a:tab pos="106045" algn="l"/>
                        </a:tabLst>
                      </a:pPr>
                      <a:r>
                        <a:rPr lang="ar-SA" sz="1000" dirty="0">
                          <a:ln>
                            <a:noFill/>
                          </a:ln>
                          <a:effectLst/>
                        </a:rPr>
                        <a:t>تامین حدود 27 درصد از  نفت خام مورد نیاز آفریقای جنوبی از ایران در سال 2011 (قطع واردات نفت خام در ماه ژوئن 2012 بر اساس اعلام گمرك آفريقاي جنوبي به دلیل تحریم)</a:t>
                      </a:r>
                      <a:endParaRPr lang="en-US" sz="1000" dirty="0">
                        <a:ln>
                          <a:noFill/>
                        </a:ln>
                        <a:effectLst/>
                      </a:endParaRPr>
                    </a:p>
                    <a:p>
                      <a:pPr algn="just" rtl="1">
                        <a:lnSpc>
                          <a:spcPct val="115000"/>
                        </a:lnSpc>
                        <a:spcAft>
                          <a:spcPts val="0"/>
                        </a:spcAft>
                        <a:tabLst>
                          <a:tab pos="-158750" algn="l"/>
                          <a:tab pos="96520" algn="l"/>
                        </a:tabLst>
                      </a:pPr>
                      <a:r>
                        <a:rPr lang="ar-SA" sz="1000" dirty="0">
                          <a:ln>
                            <a:noFill/>
                          </a:ln>
                          <a:effectLst/>
                        </a:rPr>
                        <a:t>احداث مجتمع پتروشیمی آریا ساسول با همکاری شرکت ساسول آفریقای جنوبی (فروش سهام شركت ساسول در شركت پتروشيمي آرياساسول در مردادماه 1392)</a:t>
                      </a:r>
                      <a:endParaRPr lang="en-US" sz="1000" dirty="0">
                        <a:ln>
                          <a:noFill/>
                        </a:ln>
                        <a:effectLst/>
                      </a:endParaRPr>
                    </a:p>
                    <a:p>
                      <a:pPr marL="457200" algn="just" rtl="1">
                        <a:lnSpc>
                          <a:spcPct val="115000"/>
                        </a:lnSpc>
                        <a:spcAft>
                          <a:spcPts val="0"/>
                        </a:spcAft>
                        <a:tabLst>
                          <a:tab pos="-158750" algn="l"/>
                          <a:tab pos="96520" algn="l"/>
                        </a:tabLst>
                      </a:pPr>
                      <a:r>
                        <a:rPr lang="en-US" sz="1000" dirty="0">
                          <a:ln>
                            <a:noFill/>
                          </a:ln>
                          <a:effectLst/>
                        </a:rPr>
                        <a:t> </a:t>
                      </a:r>
                    </a:p>
                    <a:p>
                      <a:pPr algn="just" rtl="1">
                        <a:lnSpc>
                          <a:spcPct val="115000"/>
                        </a:lnSpc>
                        <a:spcAft>
                          <a:spcPts val="1000"/>
                        </a:spcAft>
                      </a:pPr>
                      <a:r>
                        <a:rPr lang="fa-IR" sz="1000" dirty="0">
                          <a:ln>
                            <a:noFill/>
                          </a:ln>
                          <a:effectLst/>
                        </a:rPr>
                        <a:t>همکاری شرکت ساسول در طرح الفین نهم واقع در منطقه انرژی پارس جهت احداث یک واحد پلی اتیلن با ظرفیت 300 هزار تن در سال و پیش بینی ساخت یک واحد جدید دیگر</a:t>
                      </a:r>
                      <a:endParaRPr lang="en-US" sz="1000" dirty="0">
                        <a:ln>
                          <a:noFill/>
                        </a:ln>
                        <a:effectLst/>
                      </a:endParaRPr>
                    </a:p>
                    <a:p>
                      <a:pPr algn="just" rtl="1">
                        <a:lnSpc>
                          <a:spcPct val="115000"/>
                        </a:lnSpc>
                        <a:spcAft>
                          <a:spcPts val="1000"/>
                        </a:spcAft>
                      </a:pPr>
                      <a:r>
                        <a:rPr lang="fa-IR" sz="1000" dirty="0">
                          <a:ln>
                            <a:noFill/>
                          </a:ln>
                          <a:effectLst/>
                        </a:rPr>
                        <a:t>همکاری در زمینه بالا دستی و تکنولوژی‌های روز از جمله </a:t>
                      </a:r>
                      <a:r>
                        <a:rPr lang="en-US" sz="1000" dirty="0">
                          <a:ln>
                            <a:noFill/>
                          </a:ln>
                          <a:effectLst/>
                        </a:rPr>
                        <a:t>GTL</a:t>
                      </a:r>
                    </a:p>
                    <a:p>
                      <a:pPr algn="just" rtl="1">
                        <a:lnSpc>
                          <a:spcPct val="115000"/>
                        </a:lnSpc>
                        <a:spcAft>
                          <a:spcPts val="1000"/>
                        </a:spcAft>
                      </a:pPr>
                      <a:r>
                        <a:rPr lang="fa-IR" sz="1000" dirty="0">
                          <a:ln>
                            <a:noFill/>
                          </a:ln>
                          <a:effectLst/>
                        </a:rPr>
                        <a:t>حضور در دوازده دوره اجلاس کمیسیون مشترک که آخرین آن در اردیبهشت ماه 1394 در تهران صورت گرفت.</a:t>
                      </a:r>
                      <a:endParaRPr lang="en-US" sz="1000" dirty="0">
                        <a:ln>
                          <a:noFill/>
                        </a:ln>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dirty="0">
                          <a:ln>
                            <a:noFill/>
                          </a:ln>
                          <a:effectLst/>
                        </a:rPr>
                        <a:t>از سرگيري صادرات نفت خام و </a:t>
                      </a:r>
                      <a:r>
                        <a:rPr lang="fa-IR" sz="1000" dirty="0">
                          <a:ln>
                            <a:noFill/>
                          </a:ln>
                          <a:solidFill>
                            <a:srgbClr val="FF0000"/>
                          </a:solidFill>
                          <a:effectLst/>
                        </a:rPr>
                        <a:t>فرآورده هاي نفتي</a:t>
                      </a:r>
                      <a:endParaRPr lang="en-US" sz="1000" dirty="0">
                        <a:ln>
                          <a:noFill/>
                        </a:ln>
                        <a:solidFill>
                          <a:srgbClr val="FF0000"/>
                        </a:solidFill>
                        <a:effectLst/>
                      </a:endParaRPr>
                    </a:p>
                    <a:p>
                      <a:pPr algn="just" rtl="1">
                        <a:lnSpc>
                          <a:spcPct val="115000"/>
                        </a:lnSpc>
                        <a:spcAft>
                          <a:spcPts val="1000"/>
                        </a:spcAft>
                      </a:pPr>
                      <a:r>
                        <a:rPr lang="fa-IR" sz="1000" dirty="0">
                          <a:ln>
                            <a:noFill/>
                          </a:ln>
                          <a:effectLst/>
                        </a:rPr>
                        <a:t>همکاری در ساخت کارخانه </a:t>
                      </a:r>
                      <a:r>
                        <a:rPr lang="en-US" sz="1000" dirty="0">
                          <a:ln>
                            <a:noFill/>
                          </a:ln>
                          <a:effectLst/>
                        </a:rPr>
                        <a:t>GTL</a:t>
                      </a:r>
                      <a:r>
                        <a:rPr lang="fa-IR" sz="1000" dirty="0">
                          <a:ln>
                            <a:noFill/>
                          </a:ln>
                          <a:effectLst/>
                        </a:rPr>
                        <a:t> براساس تفاهم نامه فیمابین پژوهشگاه صنعت نفت و شرکت نفت آفریقای جنوبی</a:t>
                      </a:r>
                      <a:endParaRPr lang="en-US" sz="1000" dirty="0">
                        <a:ln>
                          <a:noFill/>
                        </a:ln>
                        <a:effectLst/>
                      </a:endParaRPr>
                    </a:p>
                    <a:p>
                      <a:pPr algn="justLow" rtl="1">
                        <a:lnSpc>
                          <a:spcPct val="115000"/>
                        </a:lnSpc>
                        <a:spcAft>
                          <a:spcPts val="1000"/>
                        </a:spcAft>
                      </a:pPr>
                      <a:r>
                        <a:rPr lang="fa-IR" sz="1000" dirty="0">
                          <a:ln>
                            <a:noFill/>
                          </a:ln>
                          <a:effectLst/>
                        </a:rPr>
                        <a:t>اجرایی نمودن بندهای آخرین کمیسیون مشترک </a:t>
                      </a:r>
                      <a:endParaRPr lang="en-US" sz="1000" dirty="0">
                        <a:ln>
                          <a:noFill/>
                        </a:ln>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457200" rtl="1" eaLnBrk="1" latinLnBrk="0" hangingPunct="1">
                        <a:lnSpc>
                          <a:spcPct val="115000"/>
                        </a:lnSpc>
                        <a:spcAft>
                          <a:spcPts val="1000"/>
                        </a:spcAft>
                      </a:pPr>
                      <a:r>
                        <a:rPr lang="fa-IR" sz="1000" dirty="0">
                          <a:ln>
                            <a:noFill/>
                          </a:ln>
                          <a:effectLst/>
                        </a:rPr>
                        <a:t>افزايش صادرات نفت خام و </a:t>
                      </a:r>
                      <a:r>
                        <a:rPr lang="fa-IR" sz="1000" kern="1200" dirty="0">
                          <a:ln>
                            <a:noFill/>
                          </a:ln>
                          <a:solidFill>
                            <a:srgbClr val="FF0000"/>
                          </a:solidFill>
                          <a:effectLst/>
                          <a:latin typeface="+mn-lt"/>
                          <a:ea typeface="+mn-ea"/>
                          <a:cs typeface="+mn-cs"/>
                        </a:rPr>
                        <a:t>فرآورده</a:t>
                      </a:r>
                      <a:r>
                        <a:rPr lang="en-US" sz="1000" kern="1200" dirty="0">
                          <a:ln>
                            <a:noFill/>
                          </a:ln>
                          <a:solidFill>
                            <a:srgbClr val="FF0000"/>
                          </a:solidFill>
                          <a:effectLst/>
                          <a:latin typeface="+mn-lt"/>
                          <a:ea typeface="+mn-ea"/>
                          <a:cs typeface="+mn-cs"/>
                        </a:rPr>
                        <a:t>‌</a:t>
                      </a:r>
                      <a:r>
                        <a:rPr lang="fa-IR" sz="1000" kern="1200" dirty="0">
                          <a:ln>
                            <a:noFill/>
                          </a:ln>
                          <a:solidFill>
                            <a:srgbClr val="FF0000"/>
                          </a:solidFill>
                          <a:effectLst/>
                          <a:latin typeface="+mn-lt"/>
                          <a:ea typeface="+mn-ea"/>
                          <a:cs typeface="+mn-cs"/>
                        </a:rPr>
                        <a:t>هاي نفتي</a:t>
                      </a:r>
                      <a:endParaRPr lang="en-US" sz="1000" kern="1200" dirty="0">
                        <a:ln>
                          <a:noFill/>
                        </a:ln>
                        <a:solidFill>
                          <a:srgbClr val="FF0000"/>
                        </a:solidFill>
                        <a:effectLst/>
                        <a:latin typeface="+mn-lt"/>
                        <a:ea typeface="+mn-ea"/>
                        <a:cs typeface="+mn-cs"/>
                      </a:endParaRPr>
                    </a:p>
                    <a:p>
                      <a:pPr algn="just" rtl="1">
                        <a:lnSpc>
                          <a:spcPct val="115000"/>
                        </a:lnSpc>
                        <a:spcAft>
                          <a:spcPts val="1000"/>
                        </a:spcAft>
                      </a:pPr>
                      <a:r>
                        <a:rPr lang="fa-IR" sz="1000" dirty="0">
                          <a:ln>
                            <a:noFill/>
                          </a:ln>
                          <a:solidFill>
                            <a:srgbClr val="FF0000"/>
                          </a:solidFill>
                          <a:effectLst/>
                        </a:rPr>
                        <a:t>همکاری دو کشور در زمینه </a:t>
                      </a:r>
                      <a:r>
                        <a:rPr lang="en-US" sz="1000" dirty="0">
                          <a:ln>
                            <a:noFill/>
                          </a:ln>
                          <a:solidFill>
                            <a:srgbClr val="FF0000"/>
                          </a:solidFill>
                          <a:effectLst/>
                        </a:rPr>
                        <a:t>GTL</a:t>
                      </a:r>
                    </a:p>
                    <a:p>
                      <a:pPr algn="just" rtl="1">
                        <a:lnSpc>
                          <a:spcPct val="115000"/>
                        </a:lnSpc>
                        <a:spcAft>
                          <a:spcPts val="1000"/>
                        </a:spcAft>
                      </a:pPr>
                      <a:r>
                        <a:rPr lang="fa-IR" sz="1000" dirty="0">
                          <a:ln>
                            <a:noFill/>
                          </a:ln>
                          <a:effectLst/>
                        </a:rPr>
                        <a:t>همکاری در زمینه ساخت مخازن ذخیره سازی</a:t>
                      </a:r>
                      <a:endParaRPr lang="en-US" sz="1000" dirty="0">
                        <a:ln>
                          <a:noFill/>
                        </a:ln>
                        <a:effectLst/>
                      </a:endParaRPr>
                    </a:p>
                    <a:p>
                      <a:pPr algn="justLow" rtl="1">
                        <a:lnSpc>
                          <a:spcPct val="115000"/>
                        </a:lnSpc>
                        <a:spcAft>
                          <a:spcPts val="1000"/>
                        </a:spcAft>
                      </a:pPr>
                      <a:r>
                        <a:rPr lang="fa-IR" sz="1000" dirty="0">
                          <a:ln>
                            <a:noFill/>
                          </a:ln>
                          <a:solidFill>
                            <a:srgbClr val="FF0000"/>
                          </a:solidFill>
                          <a:effectLst/>
                        </a:rPr>
                        <a:t>صادرات محصولات پتروشیمی و فرآورده های نفتی ایران درصورت درخواست مشخص طرف آفریقای جنوبی</a:t>
                      </a:r>
                      <a:endParaRPr lang="en-US" sz="1000" dirty="0">
                        <a:ln>
                          <a:noFill/>
                        </a:ln>
                        <a:solidFill>
                          <a:srgbClr val="FF0000"/>
                        </a:solidFill>
                        <a:effectLst/>
                      </a:endParaRPr>
                    </a:p>
                    <a:p>
                      <a:pPr algn="justLow" rtl="1">
                        <a:lnSpc>
                          <a:spcPct val="115000"/>
                        </a:lnSpc>
                        <a:spcAft>
                          <a:spcPts val="1000"/>
                        </a:spcAft>
                      </a:pPr>
                      <a:r>
                        <a:rPr lang="fa-IR" sz="1000" dirty="0">
                          <a:ln>
                            <a:noFill/>
                          </a:ln>
                          <a:effectLst/>
                        </a:rPr>
                        <a:t>احداث و توسعه ظرفیت پالایشگاهی (در قالب سرمایه گذاری مشترک)</a:t>
                      </a:r>
                      <a:endParaRPr lang="en-US" sz="1000" dirty="0">
                        <a:ln>
                          <a:noFill/>
                        </a:ln>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457200" rtl="1" eaLnBrk="1" latinLnBrk="0" hangingPunct="1">
                        <a:lnSpc>
                          <a:spcPct val="115000"/>
                        </a:lnSpc>
                        <a:spcAft>
                          <a:spcPts val="1000"/>
                        </a:spcAft>
                      </a:pPr>
                      <a:r>
                        <a:rPr lang="fa-IR" sz="1000" kern="1200" dirty="0">
                          <a:ln>
                            <a:noFill/>
                          </a:ln>
                          <a:solidFill>
                            <a:srgbClr val="FF0000"/>
                          </a:solidFill>
                          <a:effectLst/>
                          <a:latin typeface="+mn-lt"/>
                          <a:ea typeface="+mn-ea"/>
                          <a:cs typeface="+mn-cs"/>
                        </a:rPr>
                        <a:t>توسعه همكاري هاي دو كشور در زمينه‌ پتروشيمي</a:t>
                      </a:r>
                      <a:br>
                        <a:rPr lang="fa-IR" sz="1000" kern="1200" dirty="0">
                          <a:ln>
                            <a:noFill/>
                          </a:ln>
                          <a:solidFill>
                            <a:srgbClr val="FF0000"/>
                          </a:solidFill>
                          <a:effectLst/>
                          <a:latin typeface="+mn-lt"/>
                          <a:ea typeface="+mn-ea"/>
                          <a:cs typeface="+mn-cs"/>
                        </a:rPr>
                      </a:br>
                      <a:r>
                        <a:rPr lang="fa-IR" sz="1000" kern="1200" dirty="0">
                          <a:ln>
                            <a:noFill/>
                          </a:ln>
                          <a:solidFill>
                            <a:srgbClr val="FF0000"/>
                          </a:solidFill>
                          <a:effectLst/>
                          <a:latin typeface="+mn-lt"/>
                          <a:ea typeface="+mn-ea"/>
                          <a:cs typeface="+mn-cs"/>
                        </a:rPr>
                        <a:t>همكاري پالايشگاهي به شرط تضمین فروش بلندمدت نفت خام  ایران در آفریقای جنوبی</a:t>
                      </a:r>
                      <a:endParaRPr lang="en-US" sz="1000" kern="1200" dirty="0">
                        <a:ln>
                          <a:noFill/>
                        </a:ln>
                        <a:solidFill>
                          <a:srgbClr val="FF0000"/>
                        </a:solidFill>
                        <a:effectLst/>
                        <a:latin typeface="+mn-lt"/>
                        <a:ea typeface="+mn-ea"/>
                        <a:cs typeface="+mn-cs"/>
                      </a:endParaRPr>
                    </a:p>
                  </a:txBody>
                  <a:tcPr marL="54757" marR="5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tabLst>
                          <a:tab pos="16510" algn="r"/>
                          <a:tab pos="359410" algn="r"/>
                          <a:tab pos="1483360" algn="l"/>
                        </a:tabLst>
                      </a:pPr>
                      <a:r>
                        <a:rPr lang="ar-SA" sz="1000" dirty="0">
                          <a:ln>
                            <a:noFill/>
                          </a:ln>
                          <a:effectLst/>
                        </a:rPr>
                        <a:t>مذاکره جهت از سرگیری صادرات نفت ایران به آفریقای جنوبی با توجه به وجود ارتباطات بلند مدت در زمينه صادرات نفت ايران</a:t>
                      </a:r>
                      <a:r>
                        <a:rPr lang="fa-IR" sz="1000" dirty="0">
                          <a:ln>
                            <a:noFill/>
                          </a:ln>
                          <a:effectLst/>
                        </a:rPr>
                        <a:t>‌ (درحال حاضر بدلیل بیانیه رئیس جمهور آن کشور درخصوص عدم خرید نفت خام از ایران، اقدامات صورت گرفته توسط دوطرف به نتایج قابل قبولی منتهی نگردیده است)</a:t>
                      </a:r>
                      <a:endParaRPr lang="en-US" sz="1000" dirty="0">
                        <a:ln>
                          <a:noFill/>
                        </a:ln>
                        <a:effectLst/>
                      </a:endParaRPr>
                    </a:p>
                    <a:p>
                      <a:pPr algn="just" rtl="1">
                        <a:lnSpc>
                          <a:spcPct val="115000"/>
                        </a:lnSpc>
                        <a:spcAft>
                          <a:spcPts val="0"/>
                        </a:spcAft>
                        <a:tabLst>
                          <a:tab pos="16510" algn="r"/>
                          <a:tab pos="359410" algn="r"/>
                          <a:tab pos="1483360" algn="l"/>
                        </a:tabLst>
                      </a:pPr>
                      <a:r>
                        <a:rPr lang="en-US" sz="1000" dirty="0">
                          <a:ln>
                            <a:noFill/>
                          </a:ln>
                          <a:effectLst/>
                        </a:rPr>
                        <a:t> </a:t>
                      </a:r>
                    </a:p>
                    <a:p>
                      <a:pPr algn="just" rtl="1">
                        <a:lnSpc>
                          <a:spcPct val="115000"/>
                        </a:lnSpc>
                        <a:spcAft>
                          <a:spcPts val="0"/>
                        </a:spcAft>
                        <a:tabLst>
                          <a:tab pos="16510" algn="r"/>
                          <a:tab pos="359410" algn="r"/>
                          <a:tab pos="1483360" algn="l"/>
                        </a:tabLst>
                      </a:pPr>
                      <a:r>
                        <a:rPr lang="ar-SA" sz="1000" dirty="0">
                          <a:ln>
                            <a:noFill/>
                          </a:ln>
                          <a:solidFill>
                            <a:srgbClr val="FF0000"/>
                          </a:solidFill>
                          <a:effectLst/>
                        </a:rPr>
                        <a:t>سرمايه گذاري شرکت های آفریقایی در صنایع پتروشیمی ایران با توجه به همکاری مشترك بين ساسول و شركت ملي صنايع پتروشيمي در مجتمع آرياساسول</a:t>
                      </a:r>
                      <a:r>
                        <a:rPr lang="en-US" sz="1000" dirty="0">
                          <a:ln>
                            <a:noFill/>
                          </a:ln>
                          <a:solidFill>
                            <a:srgbClr val="FF0000"/>
                          </a:solidFill>
                          <a:effectLst/>
                        </a:rPr>
                        <a:t>.</a:t>
                      </a:r>
                    </a:p>
                    <a:p>
                      <a:pPr algn="just" rtl="1">
                        <a:lnSpc>
                          <a:spcPct val="115000"/>
                        </a:lnSpc>
                        <a:spcAft>
                          <a:spcPts val="0"/>
                        </a:spcAft>
                        <a:tabLst>
                          <a:tab pos="16510" algn="r"/>
                          <a:tab pos="359410" algn="r"/>
                          <a:tab pos="1483360" algn="l"/>
                        </a:tabLst>
                      </a:pPr>
                      <a:r>
                        <a:rPr lang="en-US" sz="1000" dirty="0">
                          <a:ln>
                            <a:noFill/>
                          </a:ln>
                          <a:solidFill>
                            <a:srgbClr val="FF0000"/>
                          </a:solidFill>
                          <a:effectLst/>
                        </a:rPr>
                        <a:t> </a:t>
                      </a:r>
                    </a:p>
                    <a:p>
                      <a:pPr algn="just" rtl="1">
                        <a:lnSpc>
                          <a:spcPct val="115000"/>
                        </a:lnSpc>
                        <a:spcAft>
                          <a:spcPts val="0"/>
                        </a:spcAft>
                        <a:tabLst>
                          <a:tab pos="16510" algn="r"/>
                          <a:tab pos="359410" algn="r"/>
                          <a:tab pos="1483360" algn="l"/>
                        </a:tabLst>
                      </a:pPr>
                      <a:r>
                        <a:rPr lang="ar-SA" sz="1000" dirty="0">
                          <a:ln>
                            <a:noFill/>
                          </a:ln>
                          <a:solidFill>
                            <a:srgbClr val="FF0000"/>
                          </a:solidFill>
                          <a:effectLst/>
                        </a:rPr>
                        <a:t>بهره گيري از تكنولوژي هاي برتر در صنايع مختلف اين كشور مانند (</a:t>
                      </a:r>
                      <a:r>
                        <a:rPr lang="en-US" sz="1000" dirty="0">
                          <a:ln>
                            <a:noFill/>
                          </a:ln>
                          <a:solidFill>
                            <a:srgbClr val="FF0000"/>
                          </a:solidFill>
                          <a:effectLst/>
                        </a:rPr>
                        <a:t>GTL</a:t>
                      </a:r>
                      <a:r>
                        <a:rPr lang="ar-SA" sz="1000" dirty="0">
                          <a:ln>
                            <a:noFill/>
                          </a:ln>
                          <a:solidFill>
                            <a:srgbClr val="FF0000"/>
                          </a:solidFill>
                          <a:effectLst/>
                        </a:rPr>
                        <a:t>)</a:t>
                      </a:r>
                      <a:r>
                        <a:rPr lang="en-US" sz="1000" dirty="0">
                          <a:ln>
                            <a:noFill/>
                          </a:ln>
                          <a:solidFill>
                            <a:srgbClr val="FF0000"/>
                          </a:solidFill>
                          <a:effectLst/>
                        </a:rPr>
                        <a:t>.</a:t>
                      </a:r>
                    </a:p>
                    <a:p>
                      <a:pPr algn="just" rtl="1">
                        <a:lnSpc>
                          <a:spcPct val="115000"/>
                        </a:lnSpc>
                        <a:spcAft>
                          <a:spcPts val="0"/>
                        </a:spcAft>
                        <a:tabLst>
                          <a:tab pos="16510" algn="r"/>
                          <a:tab pos="359410" algn="r"/>
                          <a:tab pos="1483360" algn="l"/>
                        </a:tabLst>
                      </a:pPr>
                      <a:r>
                        <a:rPr lang="en-US" sz="1000" dirty="0">
                          <a:ln>
                            <a:noFill/>
                          </a:ln>
                          <a:effectLst/>
                        </a:rPr>
                        <a:t> </a:t>
                      </a:r>
                    </a:p>
                    <a:p>
                      <a:pPr algn="just" rtl="1">
                        <a:lnSpc>
                          <a:spcPct val="115000"/>
                        </a:lnSpc>
                        <a:spcAft>
                          <a:spcPts val="0"/>
                        </a:spcAft>
                        <a:tabLst>
                          <a:tab pos="362585" algn="l"/>
                        </a:tabLst>
                      </a:pPr>
                      <a:r>
                        <a:rPr lang="ar-SA" sz="1000" dirty="0">
                          <a:ln>
                            <a:noFill/>
                          </a:ln>
                          <a:solidFill>
                            <a:srgbClr val="FF0000"/>
                          </a:solidFill>
                          <a:effectLst/>
                        </a:rPr>
                        <a:t>مذاكره در خصوص امكان صدور ال پي جي به اين كشور با توجه به سياست هاي كنوني وزارت انرژي آفريقاي جنوبي جهت توسعه استفاده از گاز در مصارف خانگي بالاخص مناطق روستايي و جایگزینی استفاده از نیروی برق</a:t>
                      </a:r>
                      <a:r>
                        <a:rPr lang="en-US" sz="1000" dirty="0">
                          <a:ln>
                            <a:noFill/>
                          </a:ln>
                          <a:solidFill>
                            <a:srgbClr val="FF0000"/>
                          </a:solidFill>
                          <a:effectLst/>
                        </a:rPr>
                        <a:t>.</a:t>
                      </a:r>
                    </a:p>
                    <a:p>
                      <a:pPr algn="just" rtl="1">
                        <a:lnSpc>
                          <a:spcPct val="115000"/>
                        </a:lnSpc>
                        <a:spcAft>
                          <a:spcPts val="0"/>
                        </a:spcAft>
                        <a:tabLst>
                          <a:tab pos="362585" algn="l"/>
                        </a:tabLst>
                      </a:pPr>
                      <a:r>
                        <a:rPr lang="en-US" sz="1000" dirty="0">
                          <a:ln>
                            <a:noFill/>
                          </a:ln>
                          <a:effectLst/>
                        </a:rPr>
                        <a:t> </a:t>
                      </a:r>
                    </a:p>
                    <a:p>
                      <a:pPr algn="just" rtl="1">
                        <a:lnSpc>
                          <a:spcPct val="115000"/>
                        </a:lnSpc>
                        <a:spcAft>
                          <a:spcPts val="0"/>
                        </a:spcAft>
                        <a:tabLst>
                          <a:tab pos="362585" algn="l"/>
                        </a:tabLst>
                      </a:pPr>
                      <a:r>
                        <a:rPr lang="ar-SA" sz="1000" dirty="0">
                          <a:ln>
                            <a:noFill/>
                          </a:ln>
                          <a:effectLst/>
                        </a:rPr>
                        <a:t>بررسی و مذاکره با شرکت های آفریقای جنوبی جهت مشارکت در ساخت پالایشگاه نفت </a:t>
                      </a:r>
                      <a:r>
                        <a:rPr lang="fa-IR" sz="1000" dirty="0">
                          <a:ln>
                            <a:noFill/>
                          </a:ln>
                          <a:effectLst/>
                        </a:rPr>
                        <a:t>در قالب ارائه نفت خام ایران به عنوان خوراک پالایشگاه</a:t>
                      </a:r>
                      <a:endParaRPr lang="en-US" sz="1000" dirty="0">
                        <a:ln>
                          <a:noFill/>
                        </a:ln>
                        <a:effectLst/>
                      </a:endParaRPr>
                    </a:p>
                    <a:p>
                      <a:pPr algn="just" rtl="1">
                        <a:lnSpc>
                          <a:spcPct val="115000"/>
                        </a:lnSpc>
                        <a:spcAft>
                          <a:spcPts val="0"/>
                        </a:spcAft>
                        <a:tabLst>
                          <a:tab pos="362585" algn="l"/>
                        </a:tabLst>
                      </a:pPr>
                      <a:r>
                        <a:rPr lang="en-US" sz="1000" dirty="0">
                          <a:ln>
                            <a:noFill/>
                          </a:ln>
                          <a:effectLst/>
                        </a:rPr>
                        <a:t> </a:t>
                      </a:r>
                    </a:p>
                    <a:p>
                      <a:pPr algn="just" rtl="1">
                        <a:lnSpc>
                          <a:spcPct val="115000"/>
                        </a:lnSpc>
                        <a:spcAft>
                          <a:spcPts val="0"/>
                        </a:spcAft>
                        <a:tabLst>
                          <a:tab pos="16510" algn="r"/>
                          <a:tab pos="359410" algn="r"/>
                          <a:tab pos="1483360" algn="l"/>
                        </a:tabLst>
                      </a:pPr>
                      <a:r>
                        <a:rPr lang="ar-SA" sz="1000" dirty="0">
                          <a:ln>
                            <a:noFill/>
                          </a:ln>
                          <a:effectLst/>
                        </a:rPr>
                        <a:t>دريافت پروپوزال طرف آفريقاي جنوبي در صورت ابراز تمايل به اجاره مخازن ذخيره سازي سوخت آن كشور </a:t>
                      </a:r>
                      <a:endParaRPr lang="en-US" sz="1000" dirty="0">
                        <a:ln>
                          <a:noFill/>
                        </a:ln>
                        <a:effectLst/>
                        <a:latin typeface="Calibri" panose="020F0502020204030204" pitchFamily="34" charset="0"/>
                        <a:ea typeface="Times New Roman" panose="02020603050405020304" pitchFamily="18" charset="0"/>
                        <a:cs typeface="Arial" panose="020B0604020202020204" pitchFamily="34" charset="0"/>
                      </a:endParaRPr>
                    </a:p>
                  </a:txBody>
                  <a:tcPr marL="54757" marR="5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152048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76" y="116632"/>
            <a:ext cx="9906000" cy="572642"/>
          </a:xfrm>
        </p:spPr>
        <p:txBody>
          <a:bodyPr>
            <a:noAutofit/>
          </a:bodyPr>
          <a:lstStyle/>
          <a:p>
            <a:pPr algn="r" rtl="1"/>
            <a:r>
              <a:rPr lang="fa-IR" sz="2800" b="1" dirty="0">
                <a:ln w="11430"/>
                <a:solidFill>
                  <a:srgbClr val="800000"/>
                </a:solidFill>
                <a:cs typeface="Titr" pitchFamily="2" charset="-78"/>
              </a:rPr>
              <a:t>سياست های وزارت نفت </a:t>
            </a:r>
            <a:r>
              <a:rPr lang="fa-IR" sz="2800" b="1" dirty="0" smtClean="0">
                <a:ln w="11430"/>
                <a:solidFill>
                  <a:srgbClr val="800000"/>
                </a:solidFill>
                <a:cs typeface="Titr" pitchFamily="2" charset="-78"/>
              </a:rPr>
              <a:t>(ادامه)</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1358119"/>
              </p:ext>
            </p:extLst>
          </p:nvPr>
        </p:nvGraphicFramePr>
        <p:xfrm>
          <a:off x="601416" y="699268"/>
          <a:ext cx="9073008" cy="6242435"/>
        </p:xfrm>
        <a:graphic>
          <a:graphicData uri="http://schemas.openxmlformats.org/drawingml/2006/table">
            <a:tbl>
              <a:tblPr rtl="1" firstRow="1" firstCol="1" bandRow="1">
                <a:tableStyleId>{5C22544A-7EE6-4342-B048-85BDC9FD1C3A}</a:tableStyleId>
              </a:tblPr>
              <a:tblGrid>
                <a:gridCol w="420906"/>
                <a:gridCol w="617620"/>
                <a:gridCol w="2130155"/>
                <a:gridCol w="676538"/>
                <a:gridCol w="2095462"/>
                <a:gridCol w="1049304"/>
                <a:gridCol w="2083023"/>
              </a:tblGrid>
              <a:tr h="520819">
                <a:tc>
                  <a:txBody>
                    <a:bodyPr/>
                    <a:lstStyle/>
                    <a:p>
                      <a:pPr algn="ctr" rtl="1">
                        <a:lnSpc>
                          <a:spcPct val="115000"/>
                        </a:lnSpc>
                        <a:spcAft>
                          <a:spcPts val="1000"/>
                        </a:spcAft>
                      </a:pPr>
                      <a:r>
                        <a:rPr lang="fa-IR" sz="1000" kern="1200" dirty="0">
                          <a:ln>
                            <a:noFill/>
                          </a:ln>
                          <a:solidFill>
                            <a:schemeClr val="dk1"/>
                          </a:solidFill>
                          <a:effectLst/>
                          <a:latin typeface="+mn-lt"/>
                          <a:ea typeface="+mn-ea"/>
                          <a:cs typeface="+mn-cs"/>
                        </a:rPr>
                        <a:t>رديف </a:t>
                      </a:r>
                      <a:endParaRPr lang="en-US" sz="1000" kern="1200" dirty="0">
                        <a:ln>
                          <a:noFill/>
                        </a:ln>
                        <a:solidFill>
                          <a:schemeClr val="dk1"/>
                        </a:solidFill>
                        <a:effectLst/>
                        <a:latin typeface="+mn-lt"/>
                        <a:ea typeface="+mn-ea"/>
                        <a:cs typeface="+mn-cs"/>
                      </a:endParaRPr>
                    </a:p>
                  </a:txBody>
                  <a:tcPr marL="50612" marR="506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kern="1200">
                          <a:ln>
                            <a:noFill/>
                          </a:ln>
                          <a:solidFill>
                            <a:schemeClr val="dk1"/>
                          </a:solidFill>
                          <a:effectLst/>
                          <a:latin typeface="+mn-lt"/>
                          <a:ea typeface="+mn-ea"/>
                          <a:cs typeface="+mn-cs"/>
                        </a:rPr>
                        <a:t>نام كشور </a:t>
                      </a:r>
                      <a:endParaRPr lang="en-US" sz="1000" kern="1200">
                        <a:ln>
                          <a:noFill/>
                        </a:ln>
                        <a:solidFill>
                          <a:schemeClr val="dk1"/>
                        </a:solidFill>
                        <a:effectLst/>
                        <a:latin typeface="+mn-lt"/>
                        <a:ea typeface="+mn-ea"/>
                        <a:cs typeface="+mn-cs"/>
                      </a:endParaRPr>
                    </a:p>
                  </a:txBody>
                  <a:tcPr marL="50612" marR="506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kern="1200" dirty="0">
                          <a:ln>
                            <a:noFill/>
                          </a:ln>
                          <a:solidFill>
                            <a:schemeClr val="dk1"/>
                          </a:solidFill>
                          <a:effectLst/>
                          <a:latin typeface="+mn-lt"/>
                          <a:ea typeface="+mn-ea"/>
                          <a:cs typeface="+mn-cs"/>
                        </a:rPr>
                        <a:t>همکاری های پیشین</a:t>
                      </a:r>
                      <a:endParaRPr lang="en-US" sz="1000" kern="1200" dirty="0">
                        <a:ln>
                          <a:noFill/>
                        </a:ln>
                        <a:solidFill>
                          <a:schemeClr val="dk1"/>
                        </a:solidFill>
                        <a:effectLst/>
                        <a:latin typeface="+mn-lt"/>
                        <a:ea typeface="+mn-ea"/>
                        <a:cs typeface="+mn-cs"/>
                      </a:endParaRP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kern="1200">
                          <a:ln>
                            <a:noFill/>
                          </a:ln>
                          <a:solidFill>
                            <a:schemeClr val="dk1"/>
                          </a:solidFill>
                          <a:effectLst/>
                          <a:latin typeface="+mn-lt"/>
                          <a:ea typeface="+mn-ea"/>
                          <a:cs typeface="+mn-cs"/>
                        </a:rPr>
                        <a:t>اهداف كوتاه مدت </a:t>
                      </a:r>
                      <a:endParaRPr lang="en-US" sz="1000" kern="1200">
                        <a:ln>
                          <a:noFill/>
                        </a:ln>
                        <a:solidFill>
                          <a:schemeClr val="dk1"/>
                        </a:solidFill>
                        <a:effectLst/>
                        <a:latin typeface="+mn-lt"/>
                        <a:ea typeface="+mn-ea"/>
                        <a:cs typeface="+mn-cs"/>
                      </a:endParaRPr>
                    </a:p>
                  </a:txBody>
                  <a:tcPr marL="50612" marR="506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kern="1200">
                          <a:ln>
                            <a:noFill/>
                          </a:ln>
                          <a:solidFill>
                            <a:schemeClr val="dk1"/>
                          </a:solidFill>
                          <a:effectLst/>
                          <a:latin typeface="+mn-lt"/>
                          <a:ea typeface="+mn-ea"/>
                          <a:cs typeface="+mn-cs"/>
                        </a:rPr>
                        <a:t>اهداف ميان مدت </a:t>
                      </a:r>
                      <a:endParaRPr lang="en-US" sz="1000" kern="1200">
                        <a:ln>
                          <a:noFill/>
                        </a:ln>
                        <a:solidFill>
                          <a:schemeClr val="dk1"/>
                        </a:solidFill>
                        <a:effectLst/>
                        <a:latin typeface="+mn-lt"/>
                        <a:ea typeface="+mn-ea"/>
                        <a:cs typeface="+mn-cs"/>
                      </a:endParaRPr>
                    </a:p>
                  </a:txBody>
                  <a:tcPr marL="50612" marR="506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kern="1200" dirty="0">
                          <a:ln>
                            <a:noFill/>
                          </a:ln>
                          <a:solidFill>
                            <a:schemeClr val="dk1"/>
                          </a:solidFill>
                          <a:effectLst/>
                          <a:latin typeface="+mn-lt"/>
                          <a:ea typeface="+mn-ea"/>
                          <a:cs typeface="+mn-cs"/>
                        </a:rPr>
                        <a:t>اهداف بلند مدت </a:t>
                      </a:r>
                      <a:endParaRPr lang="en-US" sz="1000" kern="1200" dirty="0">
                        <a:ln>
                          <a:noFill/>
                        </a:ln>
                        <a:solidFill>
                          <a:schemeClr val="dk1"/>
                        </a:solidFill>
                        <a:effectLst/>
                        <a:latin typeface="+mn-lt"/>
                        <a:ea typeface="+mn-ea"/>
                        <a:cs typeface="+mn-cs"/>
                      </a:endParaRPr>
                    </a:p>
                  </a:txBody>
                  <a:tcPr marL="50612" marR="506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kern="1200">
                          <a:ln>
                            <a:noFill/>
                          </a:ln>
                          <a:solidFill>
                            <a:schemeClr val="dk1"/>
                          </a:solidFill>
                          <a:effectLst/>
                          <a:latin typeface="+mn-lt"/>
                          <a:ea typeface="+mn-ea"/>
                          <a:cs typeface="+mn-cs"/>
                        </a:rPr>
                        <a:t>پیشنهاد جهت توسعه سطح  تعاملات</a:t>
                      </a:r>
                      <a:endParaRPr lang="en-US" sz="1000" kern="1200">
                        <a:ln>
                          <a:noFill/>
                        </a:ln>
                        <a:solidFill>
                          <a:schemeClr val="dk1"/>
                        </a:solidFill>
                        <a:effectLst/>
                        <a:latin typeface="+mn-lt"/>
                        <a:ea typeface="+mn-ea"/>
                        <a:cs typeface="+mn-cs"/>
                      </a:endParaRP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7336">
                <a:tc>
                  <a:txBody>
                    <a:bodyPr/>
                    <a:lstStyle/>
                    <a:p>
                      <a:pPr algn="ctr" rtl="1">
                        <a:lnSpc>
                          <a:spcPct val="115000"/>
                        </a:lnSpc>
                        <a:spcAft>
                          <a:spcPts val="1000"/>
                        </a:spcAft>
                      </a:pPr>
                      <a:r>
                        <a:rPr lang="fa-IR" sz="1000" kern="1200" dirty="0" smtClean="0">
                          <a:ln>
                            <a:noFill/>
                          </a:ln>
                          <a:solidFill>
                            <a:schemeClr val="dk1"/>
                          </a:solidFill>
                          <a:effectLst/>
                          <a:latin typeface="+mn-lt"/>
                          <a:ea typeface="+mn-ea"/>
                          <a:cs typeface="+mn-cs"/>
                        </a:rPr>
                        <a:t>2</a:t>
                      </a:r>
                      <a:endParaRPr lang="en-US" sz="1000" kern="1200" dirty="0">
                        <a:ln>
                          <a:noFill/>
                        </a:ln>
                        <a:solidFill>
                          <a:schemeClr val="dk1"/>
                        </a:solidFill>
                        <a:effectLst/>
                        <a:latin typeface="+mn-lt"/>
                        <a:ea typeface="+mn-ea"/>
                        <a:cs typeface="+mn-cs"/>
                      </a:endParaRPr>
                    </a:p>
                  </a:txBody>
                  <a:tcPr marL="50612" marR="506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kern="1200" dirty="0">
                          <a:ln>
                            <a:noFill/>
                          </a:ln>
                          <a:solidFill>
                            <a:srgbClr val="FF0000"/>
                          </a:solidFill>
                          <a:effectLst/>
                          <a:latin typeface="+mn-lt"/>
                          <a:ea typeface="+mn-ea"/>
                          <a:cs typeface="+mn-cs"/>
                        </a:rPr>
                        <a:t>كنيا</a:t>
                      </a:r>
                      <a:endParaRPr lang="en-US" sz="1050" kern="1200" dirty="0">
                        <a:ln>
                          <a:noFill/>
                        </a:ln>
                        <a:solidFill>
                          <a:srgbClr val="FF0000"/>
                        </a:solidFill>
                        <a:effectLst/>
                        <a:latin typeface="+mn-lt"/>
                        <a:ea typeface="+mn-ea"/>
                        <a:cs typeface="+mn-cs"/>
                      </a:endParaRPr>
                    </a:p>
                  </a:txBody>
                  <a:tcPr marL="50612" marR="506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kern="1200" dirty="0">
                          <a:ln>
                            <a:noFill/>
                          </a:ln>
                          <a:solidFill>
                            <a:schemeClr val="dk1"/>
                          </a:solidFill>
                          <a:effectLst/>
                          <a:latin typeface="+mn-lt"/>
                          <a:ea typeface="+mn-ea"/>
                          <a:cs typeface="+mn-cs"/>
                        </a:rPr>
                        <a:t>درخواست خرید 4 میلیون تن نفت خام، کاندنسیت و 300 هزار متریک تن </a:t>
                      </a:r>
                      <a:r>
                        <a:rPr lang="en-US" sz="1050" kern="1200" dirty="0">
                          <a:ln>
                            <a:noFill/>
                          </a:ln>
                          <a:solidFill>
                            <a:schemeClr val="dk1"/>
                          </a:solidFill>
                          <a:effectLst/>
                          <a:latin typeface="+mn-lt"/>
                          <a:ea typeface="+mn-ea"/>
                          <a:cs typeface="+mn-cs"/>
                        </a:rPr>
                        <a:t>LPG</a:t>
                      </a:r>
                      <a:r>
                        <a:rPr lang="fa-IR" sz="1050" kern="1200" dirty="0">
                          <a:ln>
                            <a:noFill/>
                          </a:ln>
                          <a:solidFill>
                            <a:schemeClr val="dk1"/>
                          </a:solidFill>
                          <a:effectLst/>
                          <a:latin typeface="+mn-lt"/>
                          <a:ea typeface="+mn-ea"/>
                          <a:cs typeface="+mn-cs"/>
                        </a:rPr>
                        <a:t> ایران طی سفر معاون اول رئیس جمهور دولت </a:t>
                      </a:r>
                      <a:r>
                        <a:rPr lang="fa-IR" sz="1050" kern="1200" dirty="0" smtClean="0">
                          <a:ln>
                            <a:noFill/>
                          </a:ln>
                          <a:solidFill>
                            <a:schemeClr val="dk1"/>
                          </a:solidFill>
                          <a:effectLst/>
                          <a:latin typeface="+mn-lt"/>
                          <a:ea typeface="+mn-ea"/>
                          <a:cs typeface="+mn-cs"/>
                        </a:rPr>
                        <a:t>دهم </a:t>
                      </a:r>
                      <a:r>
                        <a:rPr lang="fa-IR" sz="1050" kern="1200" dirty="0">
                          <a:ln>
                            <a:noFill/>
                          </a:ln>
                          <a:solidFill>
                            <a:schemeClr val="dk1"/>
                          </a:solidFill>
                          <a:effectLst/>
                          <a:latin typeface="+mn-lt"/>
                          <a:ea typeface="+mn-ea"/>
                          <a:cs typeface="+mn-cs"/>
                        </a:rPr>
                        <a:t>به کشور کنیا در سال 1391؛ که بدلیل عدم پیگیری از جانب طرف کنیایی به نتیجه خاصی منتهی نگردید.</a:t>
                      </a:r>
                      <a:endParaRPr lang="en-US" sz="1050" kern="1200" dirty="0">
                        <a:ln>
                          <a:noFill/>
                        </a:ln>
                        <a:solidFill>
                          <a:schemeClr val="dk1"/>
                        </a:solidFill>
                        <a:effectLst/>
                        <a:latin typeface="+mn-lt"/>
                        <a:ea typeface="+mn-ea"/>
                        <a:cs typeface="+mn-cs"/>
                      </a:endParaRPr>
                    </a:p>
                    <a:p>
                      <a:pPr algn="just" rtl="1">
                        <a:lnSpc>
                          <a:spcPct val="115000"/>
                        </a:lnSpc>
                        <a:spcAft>
                          <a:spcPts val="1000"/>
                        </a:spcAft>
                      </a:pPr>
                      <a:r>
                        <a:rPr lang="fa-IR" sz="1050" kern="1200" dirty="0">
                          <a:ln>
                            <a:noFill/>
                          </a:ln>
                          <a:solidFill>
                            <a:schemeClr val="dk1"/>
                          </a:solidFill>
                          <a:effectLst/>
                          <a:latin typeface="+mn-lt"/>
                          <a:ea typeface="+mn-ea"/>
                          <a:cs typeface="+mn-cs"/>
                        </a:rPr>
                        <a:t>امضای تفاهمنامه فیمابین وزارت نفت ایران و وزارت انرژی کنیا جهت فروش نفت خام ایران به آن کشور در سال 1391</a:t>
                      </a:r>
                      <a:endParaRPr lang="en-US" sz="1050" kern="1200" dirty="0">
                        <a:ln>
                          <a:noFill/>
                        </a:ln>
                        <a:solidFill>
                          <a:schemeClr val="dk1"/>
                        </a:solidFill>
                        <a:effectLst/>
                        <a:latin typeface="+mn-lt"/>
                        <a:ea typeface="+mn-ea"/>
                        <a:cs typeface="+mn-cs"/>
                      </a:endParaRPr>
                    </a:p>
                    <a:p>
                      <a:pPr algn="just" rtl="1">
                        <a:lnSpc>
                          <a:spcPct val="115000"/>
                        </a:lnSpc>
                        <a:spcAft>
                          <a:spcPts val="0"/>
                        </a:spcAft>
                        <a:tabLst>
                          <a:tab pos="291465" algn="l"/>
                        </a:tabLst>
                      </a:pPr>
                      <a:r>
                        <a:rPr lang="fa-IR" sz="1050" kern="1200" dirty="0">
                          <a:ln>
                            <a:noFill/>
                          </a:ln>
                          <a:solidFill>
                            <a:schemeClr val="dk1"/>
                          </a:solidFill>
                          <a:effectLst/>
                          <a:latin typeface="+mn-lt"/>
                          <a:ea typeface="+mn-ea"/>
                          <a:cs typeface="+mn-cs"/>
                        </a:rPr>
                        <a:t>بررسی سرمایه گذاری ایران در پالایشگاه مومباسا و تصفیه نفت خام ایران در آن و تحویل نفت پالایش شده به شرکت ملی نفت ایران که در نهایت به دلیل مستعمل بودن پالایشگاه مومباسا سرمایه گذاری در مقرون به صرفه نبوده است.</a:t>
                      </a:r>
                      <a:endParaRPr lang="en-US" sz="1050" kern="1200" dirty="0">
                        <a:ln>
                          <a:noFill/>
                        </a:ln>
                        <a:solidFill>
                          <a:schemeClr val="dk1"/>
                        </a:solidFill>
                        <a:effectLst/>
                        <a:latin typeface="+mn-lt"/>
                        <a:ea typeface="+mn-ea"/>
                        <a:cs typeface="+mn-cs"/>
                      </a:endParaRPr>
                    </a:p>
                    <a:p>
                      <a:pPr algn="just" rtl="1">
                        <a:lnSpc>
                          <a:spcPct val="115000"/>
                        </a:lnSpc>
                        <a:spcAft>
                          <a:spcPts val="0"/>
                        </a:spcAft>
                        <a:tabLst>
                          <a:tab pos="291465" algn="l"/>
                        </a:tabLst>
                      </a:pPr>
                      <a:r>
                        <a:rPr lang="fa-IR" sz="1050" kern="1200" dirty="0">
                          <a:ln>
                            <a:noFill/>
                          </a:ln>
                          <a:solidFill>
                            <a:schemeClr val="dk1"/>
                          </a:solidFill>
                          <a:effectLst/>
                          <a:latin typeface="+mn-lt"/>
                          <a:ea typeface="+mn-ea"/>
                          <a:cs typeface="+mn-cs"/>
                        </a:rPr>
                        <a:t>حضور در شش دوره اجلاس کمیسیون مشترک که آخرین آن در مردادماه 1393 در تهران صورت گرفت.</a:t>
                      </a:r>
                      <a:endParaRPr lang="en-US" sz="1050" kern="1200" dirty="0">
                        <a:ln>
                          <a:noFill/>
                        </a:ln>
                        <a:solidFill>
                          <a:schemeClr val="dk1"/>
                        </a:solidFill>
                        <a:effectLst/>
                        <a:latin typeface="+mn-lt"/>
                        <a:ea typeface="+mn-ea"/>
                        <a:cs typeface="+mn-cs"/>
                      </a:endParaRP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kern="1200" dirty="0">
                          <a:ln>
                            <a:noFill/>
                          </a:ln>
                          <a:solidFill>
                            <a:srgbClr val="FF0000"/>
                          </a:solidFill>
                          <a:effectLst/>
                          <a:latin typeface="+mn-lt"/>
                          <a:ea typeface="+mn-ea"/>
                          <a:cs typeface="+mn-cs"/>
                        </a:rPr>
                        <a:t>صادرات فرآورده هاي نفتي از جمله </a:t>
                      </a:r>
                      <a:r>
                        <a:rPr lang="en-US" sz="1050" kern="1200" dirty="0">
                          <a:ln>
                            <a:noFill/>
                          </a:ln>
                          <a:solidFill>
                            <a:srgbClr val="FF0000"/>
                          </a:solidFill>
                          <a:effectLst/>
                          <a:latin typeface="+mn-lt"/>
                          <a:ea typeface="+mn-ea"/>
                          <a:cs typeface="+mn-cs"/>
                        </a:rPr>
                        <a:t>LPG</a:t>
                      </a:r>
                    </a:p>
                    <a:p>
                      <a:pPr algn="just" rtl="1">
                        <a:lnSpc>
                          <a:spcPct val="115000"/>
                        </a:lnSpc>
                        <a:spcAft>
                          <a:spcPts val="1000"/>
                        </a:spcAft>
                      </a:pPr>
                      <a:r>
                        <a:rPr lang="fa-IR" sz="1050" kern="1200" dirty="0">
                          <a:ln>
                            <a:noFill/>
                          </a:ln>
                          <a:solidFill>
                            <a:schemeClr val="dk1"/>
                          </a:solidFill>
                          <a:effectLst/>
                          <a:latin typeface="+mn-lt"/>
                          <a:ea typeface="+mn-ea"/>
                          <a:cs typeface="+mn-cs"/>
                        </a:rPr>
                        <a:t>اجرایی نمودن بندهای آخرین کمیسیون مشترک</a:t>
                      </a:r>
                      <a:endParaRPr lang="en-US" sz="1050" kern="1200" dirty="0">
                        <a:ln>
                          <a:noFill/>
                        </a:ln>
                        <a:solidFill>
                          <a:schemeClr val="dk1"/>
                        </a:solidFill>
                        <a:effectLst/>
                        <a:latin typeface="+mn-lt"/>
                        <a:ea typeface="+mn-ea"/>
                        <a:cs typeface="+mn-cs"/>
                      </a:endParaRP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kern="1200" dirty="0">
                          <a:ln>
                            <a:noFill/>
                          </a:ln>
                          <a:solidFill>
                            <a:srgbClr val="FF0000"/>
                          </a:solidFill>
                          <a:effectLst/>
                          <a:latin typeface="+mn-lt"/>
                          <a:ea typeface="+mn-ea"/>
                          <a:cs typeface="+mn-cs"/>
                        </a:rPr>
                        <a:t>صادرات </a:t>
                      </a:r>
                      <a:r>
                        <a:rPr lang="en-US" sz="1050" kern="1200" dirty="0">
                          <a:ln>
                            <a:noFill/>
                          </a:ln>
                          <a:solidFill>
                            <a:srgbClr val="FF0000"/>
                          </a:solidFill>
                          <a:effectLst/>
                          <a:latin typeface="+mn-lt"/>
                          <a:ea typeface="+mn-ea"/>
                          <a:cs typeface="+mn-cs"/>
                        </a:rPr>
                        <a:t>LNG</a:t>
                      </a:r>
                    </a:p>
                    <a:p>
                      <a:pPr algn="just" rtl="1">
                        <a:lnSpc>
                          <a:spcPct val="115000"/>
                        </a:lnSpc>
                        <a:spcAft>
                          <a:spcPts val="1000"/>
                        </a:spcAft>
                      </a:pPr>
                      <a:r>
                        <a:rPr lang="fa-IR" sz="1050" kern="1200" dirty="0">
                          <a:ln>
                            <a:noFill/>
                          </a:ln>
                          <a:solidFill>
                            <a:schemeClr val="dk1"/>
                          </a:solidFill>
                          <a:effectLst/>
                          <a:latin typeface="+mn-lt"/>
                          <a:ea typeface="+mn-ea"/>
                          <a:cs typeface="+mn-cs"/>
                        </a:rPr>
                        <a:t>مشارکت در ساخت پالایشگاه در چارچوب قرارداد برداشت محصول نفت از ایران</a:t>
                      </a:r>
                      <a:endParaRPr lang="en-US" sz="1050" kern="1200" dirty="0">
                        <a:ln>
                          <a:noFill/>
                        </a:ln>
                        <a:solidFill>
                          <a:schemeClr val="dk1"/>
                        </a:solidFill>
                        <a:effectLst/>
                        <a:latin typeface="+mn-lt"/>
                        <a:ea typeface="+mn-ea"/>
                        <a:cs typeface="+mn-cs"/>
                      </a:endParaRPr>
                    </a:p>
                    <a:p>
                      <a:pPr algn="justLow" rtl="1">
                        <a:lnSpc>
                          <a:spcPct val="115000"/>
                        </a:lnSpc>
                        <a:spcAft>
                          <a:spcPts val="1000"/>
                        </a:spcAft>
                      </a:pPr>
                      <a:r>
                        <a:rPr lang="fa-IR" sz="1050" kern="1200" dirty="0">
                          <a:ln>
                            <a:noFill/>
                          </a:ln>
                          <a:solidFill>
                            <a:schemeClr val="dk1"/>
                          </a:solidFill>
                          <a:effectLst/>
                          <a:latin typeface="+mn-lt"/>
                          <a:ea typeface="+mn-ea"/>
                          <a:cs typeface="+mn-cs"/>
                        </a:rPr>
                        <a:t>حضورایران در طرح‌های اکتشافی کنیا به عنوان مشاور خدمات فنی و مهندسی</a:t>
                      </a:r>
                      <a:endParaRPr lang="en-US" sz="1050" kern="1200" dirty="0">
                        <a:ln>
                          <a:noFill/>
                        </a:ln>
                        <a:solidFill>
                          <a:schemeClr val="dk1"/>
                        </a:solidFill>
                        <a:effectLst/>
                        <a:latin typeface="+mn-lt"/>
                        <a:ea typeface="+mn-ea"/>
                        <a:cs typeface="+mn-cs"/>
                      </a:endParaRP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kern="1200" dirty="0">
                          <a:ln>
                            <a:noFill/>
                          </a:ln>
                          <a:solidFill>
                            <a:srgbClr val="FF0000"/>
                          </a:solidFill>
                          <a:effectLst/>
                          <a:latin typeface="+mn-lt"/>
                          <a:ea typeface="+mn-ea"/>
                          <a:cs typeface="+mn-cs"/>
                        </a:rPr>
                        <a:t>استفاده از کنیا بعنوان دروازه ورود  به شرق قاره آفریقا برای فروش محصولات نفتی ایران به کنیا و سایر کشورهای آفریقایی </a:t>
                      </a:r>
                      <a:endParaRPr lang="en-US" sz="1050" kern="1200" dirty="0">
                        <a:ln>
                          <a:noFill/>
                        </a:ln>
                        <a:solidFill>
                          <a:srgbClr val="FF0000"/>
                        </a:solidFill>
                        <a:effectLst/>
                        <a:latin typeface="+mn-lt"/>
                        <a:ea typeface="+mn-ea"/>
                        <a:cs typeface="+mn-cs"/>
                      </a:endParaRP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tabLst>
                          <a:tab pos="362585" algn="l"/>
                        </a:tabLst>
                      </a:pPr>
                      <a:r>
                        <a:rPr lang="ar-SA" sz="1050" kern="1200" dirty="0">
                          <a:ln>
                            <a:noFill/>
                          </a:ln>
                          <a:solidFill>
                            <a:schemeClr val="dk1"/>
                          </a:solidFill>
                          <a:effectLst/>
                          <a:latin typeface="+mn-lt"/>
                          <a:ea typeface="+mn-ea"/>
                          <a:cs typeface="+mn-cs"/>
                        </a:rPr>
                        <a:t>آمادگی فروش نفت خام ، </a:t>
                      </a:r>
                      <a:r>
                        <a:rPr lang="ar-SA" sz="1050" kern="1200" dirty="0">
                          <a:ln>
                            <a:noFill/>
                          </a:ln>
                          <a:solidFill>
                            <a:srgbClr val="FF0000"/>
                          </a:solidFill>
                          <a:effectLst/>
                          <a:latin typeface="+mn-lt"/>
                          <a:ea typeface="+mn-ea"/>
                          <a:cs typeface="+mn-cs"/>
                        </a:rPr>
                        <a:t>فرآورده های نفتی و پتروشیمی ایران به کشور کنیا</a:t>
                      </a:r>
                      <a:endParaRPr lang="en-US" sz="1050" kern="1200" dirty="0">
                        <a:ln>
                          <a:noFill/>
                        </a:ln>
                        <a:solidFill>
                          <a:srgbClr val="FF0000"/>
                        </a:solidFill>
                        <a:effectLst/>
                        <a:latin typeface="+mn-lt"/>
                        <a:ea typeface="+mn-ea"/>
                        <a:cs typeface="+mn-cs"/>
                      </a:endParaRPr>
                    </a:p>
                    <a:p>
                      <a:pPr algn="just" rtl="1">
                        <a:lnSpc>
                          <a:spcPct val="115000"/>
                        </a:lnSpc>
                        <a:spcAft>
                          <a:spcPts val="0"/>
                        </a:spcAft>
                        <a:tabLst>
                          <a:tab pos="362585" algn="l"/>
                        </a:tabLst>
                      </a:pPr>
                      <a:r>
                        <a:rPr lang="ar-SA" sz="1050" kern="1200" dirty="0">
                          <a:ln>
                            <a:noFill/>
                          </a:ln>
                          <a:solidFill>
                            <a:srgbClr val="FF0000"/>
                          </a:solidFill>
                          <a:effectLst/>
                          <a:latin typeface="+mn-lt"/>
                          <a:ea typeface="+mn-ea"/>
                          <a:cs typeface="+mn-cs"/>
                        </a:rPr>
                        <a:t> </a:t>
                      </a:r>
                      <a:endParaRPr lang="en-US" sz="1050" kern="1200" dirty="0">
                        <a:ln>
                          <a:noFill/>
                        </a:ln>
                        <a:solidFill>
                          <a:srgbClr val="FF0000"/>
                        </a:solidFill>
                        <a:effectLst/>
                        <a:latin typeface="+mn-lt"/>
                        <a:ea typeface="+mn-ea"/>
                        <a:cs typeface="+mn-cs"/>
                      </a:endParaRPr>
                    </a:p>
                    <a:p>
                      <a:pPr algn="just" rtl="1">
                        <a:lnSpc>
                          <a:spcPct val="115000"/>
                        </a:lnSpc>
                        <a:spcAft>
                          <a:spcPts val="0"/>
                        </a:spcAft>
                        <a:tabLst>
                          <a:tab pos="362585" algn="l"/>
                        </a:tabLst>
                      </a:pPr>
                      <a:r>
                        <a:rPr lang="ar-SA" sz="1050" kern="1200" dirty="0">
                          <a:ln>
                            <a:noFill/>
                          </a:ln>
                          <a:solidFill>
                            <a:schemeClr val="dk1"/>
                          </a:solidFill>
                          <a:effectLst/>
                          <a:latin typeface="+mn-lt"/>
                          <a:ea typeface="+mn-ea"/>
                          <a:cs typeface="+mn-cs"/>
                        </a:rPr>
                        <a:t>آموزش کارشناسان کنیایی</a:t>
                      </a:r>
                      <a:r>
                        <a:rPr lang="fa-IR" sz="1050" kern="1200" dirty="0">
                          <a:ln>
                            <a:noFill/>
                          </a:ln>
                          <a:solidFill>
                            <a:schemeClr val="dk1"/>
                          </a:solidFill>
                          <a:effectLst/>
                          <a:latin typeface="+mn-lt"/>
                          <a:ea typeface="+mn-ea"/>
                          <a:cs typeface="+mn-cs"/>
                        </a:rPr>
                        <a:t> در زمنیه های نفت، گاز و پتروشیمی</a:t>
                      </a:r>
                      <a:endParaRPr lang="en-US" sz="1050" kern="1200" dirty="0">
                        <a:ln>
                          <a:noFill/>
                        </a:ln>
                        <a:solidFill>
                          <a:schemeClr val="dk1"/>
                        </a:solidFill>
                        <a:effectLst/>
                        <a:latin typeface="+mn-lt"/>
                        <a:ea typeface="+mn-ea"/>
                        <a:cs typeface="+mn-cs"/>
                      </a:endParaRPr>
                    </a:p>
                    <a:p>
                      <a:pPr algn="just" rtl="1">
                        <a:lnSpc>
                          <a:spcPct val="115000"/>
                        </a:lnSpc>
                        <a:spcAft>
                          <a:spcPts val="0"/>
                        </a:spcAft>
                        <a:tabLst>
                          <a:tab pos="362585" algn="l"/>
                        </a:tabLst>
                      </a:pPr>
                      <a:r>
                        <a:rPr lang="ar-SA" sz="1050" kern="1200" dirty="0">
                          <a:ln>
                            <a:noFill/>
                          </a:ln>
                          <a:solidFill>
                            <a:schemeClr val="dk1"/>
                          </a:solidFill>
                          <a:effectLst/>
                          <a:latin typeface="+mn-lt"/>
                          <a:ea typeface="+mn-ea"/>
                          <a:cs typeface="+mn-cs"/>
                        </a:rPr>
                        <a:t> </a:t>
                      </a:r>
                      <a:endParaRPr lang="en-US" sz="1050" kern="1200" dirty="0">
                        <a:ln>
                          <a:noFill/>
                        </a:ln>
                        <a:solidFill>
                          <a:schemeClr val="dk1"/>
                        </a:solidFill>
                        <a:effectLst/>
                        <a:latin typeface="+mn-lt"/>
                        <a:ea typeface="+mn-ea"/>
                        <a:cs typeface="+mn-cs"/>
                      </a:endParaRPr>
                    </a:p>
                    <a:p>
                      <a:pPr algn="just" rtl="1">
                        <a:lnSpc>
                          <a:spcPct val="115000"/>
                        </a:lnSpc>
                        <a:spcAft>
                          <a:spcPts val="0"/>
                        </a:spcAft>
                        <a:tabLst>
                          <a:tab pos="362585" algn="l"/>
                        </a:tabLst>
                      </a:pPr>
                      <a:r>
                        <a:rPr lang="en-US" sz="1050" kern="1200" dirty="0">
                          <a:ln>
                            <a:noFill/>
                          </a:ln>
                          <a:solidFill>
                            <a:schemeClr val="dk1"/>
                          </a:solidFill>
                          <a:effectLst/>
                          <a:latin typeface="+mn-lt"/>
                          <a:ea typeface="+mn-ea"/>
                          <a:cs typeface="+mn-cs"/>
                        </a:rPr>
                        <a:t> </a:t>
                      </a:r>
                    </a:p>
                    <a:p>
                      <a:pPr algn="just" rtl="1">
                        <a:lnSpc>
                          <a:spcPct val="115000"/>
                        </a:lnSpc>
                        <a:spcAft>
                          <a:spcPts val="0"/>
                        </a:spcAft>
                        <a:tabLst>
                          <a:tab pos="362585" algn="l"/>
                        </a:tabLst>
                      </a:pPr>
                      <a:r>
                        <a:rPr lang="fa-IR" sz="1050" kern="1200" dirty="0">
                          <a:ln>
                            <a:noFill/>
                          </a:ln>
                          <a:solidFill>
                            <a:schemeClr val="dk1"/>
                          </a:solidFill>
                          <a:effectLst/>
                          <a:latin typeface="+mn-lt"/>
                          <a:ea typeface="+mn-ea"/>
                          <a:cs typeface="+mn-cs"/>
                        </a:rPr>
                        <a:t> </a:t>
                      </a:r>
                      <a:endParaRPr lang="en-US" sz="1050" kern="1200" dirty="0">
                        <a:ln>
                          <a:noFill/>
                        </a:ln>
                        <a:solidFill>
                          <a:schemeClr val="dk1"/>
                        </a:solidFill>
                        <a:effectLst/>
                        <a:latin typeface="+mn-lt"/>
                        <a:ea typeface="+mn-ea"/>
                        <a:cs typeface="+mn-cs"/>
                      </a:endParaRP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03133">
                <a:tc>
                  <a:txBody>
                    <a:bodyPr/>
                    <a:lstStyle/>
                    <a:p>
                      <a:pPr algn="ctr" rtl="1">
                        <a:lnSpc>
                          <a:spcPct val="115000"/>
                        </a:lnSpc>
                        <a:spcAft>
                          <a:spcPts val="1000"/>
                        </a:spcAft>
                      </a:pPr>
                      <a:r>
                        <a:rPr lang="fa-IR" sz="1000" kern="1200" dirty="0" smtClean="0">
                          <a:ln>
                            <a:noFill/>
                          </a:ln>
                          <a:solidFill>
                            <a:schemeClr val="dk1"/>
                          </a:solidFill>
                          <a:effectLst/>
                          <a:latin typeface="+mn-lt"/>
                          <a:ea typeface="+mn-ea"/>
                          <a:cs typeface="+mn-cs"/>
                        </a:rPr>
                        <a:t>3</a:t>
                      </a:r>
                      <a:endParaRPr lang="en-US" sz="1000" kern="1200" dirty="0">
                        <a:ln>
                          <a:noFill/>
                        </a:ln>
                        <a:solidFill>
                          <a:schemeClr val="dk1"/>
                        </a:solidFill>
                        <a:effectLst/>
                        <a:latin typeface="+mn-lt"/>
                        <a:ea typeface="+mn-ea"/>
                        <a:cs typeface="+mn-cs"/>
                      </a:endParaRPr>
                    </a:p>
                  </a:txBody>
                  <a:tcPr marL="50612" marR="506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kern="1200" dirty="0">
                          <a:ln>
                            <a:noFill/>
                          </a:ln>
                          <a:solidFill>
                            <a:schemeClr val="dk1"/>
                          </a:solidFill>
                          <a:effectLst/>
                          <a:latin typeface="+mn-lt"/>
                          <a:ea typeface="+mn-ea"/>
                          <a:cs typeface="+mn-cs"/>
                        </a:rPr>
                        <a:t>سيرالئون</a:t>
                      </a:r>
                      <a:endParaRPr lang="en-US" sz="1050" kern="1200" dirty="0">
                        <a:ln>
                          <a:noFill/>
                        </a:ln>
                        <a:solidFill>
                          <a:schemeClr val="dk1"/>
                        </a:solidFill>
                        <a:effectLst/>
                        <a:latin typeface="+mn-lt"/>
                        <a:ea typeface="+mn-ea"/>
                        <a:cs typeface="+mn-cs"/>
                      </a:endParaRPr>
                    </a:p>
                  </a:txBody>
                  <a:tcPr marL="50612" marR="506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tabLst>
                          <a:tab pos="111125" algn="l"/>
                        </a:tabLst>
                      </a:pPr>
                      <a:r>
                        <a:rPr lang="ar-SA" sz="1050" kern="1200" dirty="0">
                          <a:ln>
                            <a:noFill/>
                          </a:ln>
                          <a:solidFill>
                            <a:schemeClr val="dk1"/>
                          </a:solidFill>
                          <a:effectLst/>
                          <a:latin typeface="+mn-lt"/>
                          <a:ea typeface="+mn-ea"/>
                          <a:cs typeface="+mn-cs"/>
                        </a:rPr>
                        <a:t>فروش نفت </a:t>
                      </a:r>
                      <a:endParaRPr lang="en-US" sz="1050" kern="1200" dirty="0">
                        <a:ln>
                          <a:noFill/>
                        </a:ln>
                        <a:solidFill>
                          <a:schemeClr val="dk1"/>
                        </a:solidFill>
                        <a:effectLst/>
                        <a:latin typeface="+mn-lt"/>
                        <a:ea typeface="+mn-ea"/>
                        <a:cs typeface="+mn-cs"/>
                      </a:endParaRPr>
                    </a:p>
                    <a:p>
                      <a:pPr algn="just" rtl="1">
                        <a:lnSpc>
                          <a:spcPct val="115000"/>
                        </a:lnSpc>
                        <a:spcAft>
                          <a:spcPts val="1000"/>
                        </a:spcAft>
                      </a:pPr>
                      <a:r>
                        <a:rPr lang="ar-SA" sz="1050" kern="1200" dirty="0">
                          <a:ln>
                            <a:noFill/>
                          </a:ln>
                          <a:solidFill>
                            <a:schemeClr val="dk1"/>
                          </a:solidFill>
                          <a:effectLst/>
                          <a:latin typeface="+mn-lt"/>
                          <a:ea typeface="+mn-ea"/>
                          <a:cs typeface="+mn-cs"/>
                        </a:rPr>
                        <a:t>مذاكره در خصوص بازسازي ، تعمير و توسعه پالايشگاه فري تاون</a:t>
                      </a:r>
                      <a:endParaRPr lang="en-US" sz="1050" kern="1200" dirty="0">
                        <a:ln>
                          <a:noFill/>
                        </a:ln>
                        <a:solidFill>
                          <a:schemeClr val="dk1"/>
                        </a:solidFill>
                        <a:effectLst/>
                        <a:latin typeface="+mn-lt"/>
                        <a:ea typeface="+mn-ea"/>
                        <a:cs typeface="+mn-cs"/>
                      </a:endParaRP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en-US" sz="1050" kern="1200" dirty="0">
                          <a:ln>
                            <a:noFill/>
                          </a:ln>
                          <a:solidFill>
                            <a:schemeClr val="dk1"/>
                          </a:solidFill>
                          <a:effectLst/>
                          <a:latin typeface="+mn-lt"/>
                          <a:ea typeface="+mn-ea"/>
                          <a:cs typeface="+mn-cs"/>
                        </a:rPr>
                        <a:t> </a:t>
                      </a: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Low" rtl="1">
                        <a:lnSpc>
                          <a:spcPct val="115000"/>
                        </a:lnSpc>
                        <a:spcAft>
                          <a:spcPts val="1000"/>
                        </a:spcAft>
                      </a:pPr>
                      <a:r>
                        <a:rPr lang="ar-SA" sz="1050" kern="1200" dirty="0">
                          <a:ln>
                            <a:noFill/>
                          </a:ln>
                          <a:solidFill>
                            <a:schemeClr val="dk1"/>
                          </a:solidFill>
                          <a:effectLst/>
                          <a:latin typeface="+mn-lt"/>
                          <a:ea typeface="+mn-ea"/>
                          <a:cs typeface="+mn-cs"/>
                        </a:rPr>
                        <a:t>همكاري در خصوص پروژه‌های پالايشگاهي(احداث/ بازسازی) در قالب ارائه خدمات مشاوره فنی و تخصصی</a:t>
                      </a:r>
                      <a:endParaRPr lang="en-US" sz="1050" kern="1200" dirty="0">
                        <a:ln>
                          <a:noFill/>
                        </a:ln>
                        <a:solidFill>
                          <a:schemeClr val="dk1"/>
                        </a:solidFill>
                        <a:effectLst/>
                        <a:latin typeface="+mn-lt"/>
                        <a:ea typeface="+mn-ea"/>
                        <a:cs typeface="+mn-cs"/>
                      </a:endParaRPr>
                    </a:p>
                    <a:p>
                      <a:pPr algn="justLow" rtl="1">
                        <a:lnSpc>
                          <a:spcPct val="115000"/>
                        </a:lnSpc>
                        <a:spcAft>
                          <a:spcPts val="1000"/>
                        </a:spcAft>
                      </a:pPr>
                      <a:r>
                        <a:rPr lang="fa-IR" sz="1050" kern="1200" dirty="0">
                          <a:ln>
                            <a:noFill/>
                          </a:ln>
                          <a:solidFill>
                            <a:schemeClr val="dk1"/>
                          </a:solidFill>
                          <a:effectLst/>
                          <a:latin typeface="+mn-lt"/>
                          <a:ea typeface="+mn-ea"/>
                          <a:cs typeface="+mn-cs"/>
                        </a:rPr>
                        <a:t>احداث و توسعه ظرفیت پالایشگاهی (در قالب سرمایه گذاری مشترک)</a:t>
                      </a:r>
                      <a:endParaRPr lang="en-US" sz="1050" kern="1200" dirty="0">
                        <a:ln>
                          <a:noFill/>
                        </a:ln>
                        <a:solidFill>
                          <a:schemeClr val="dk1"/>
                        </a:solidFill>
                        <a:effectLst/>
                        <a:latin typeface="+mn-lt"/>
                        <a:ea typeface="+mn-ea"/>
                        <a:cs typeface="+mn-cs"/>
                      </a:endParaRP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en-US" sz="1050" kern="1200" dirty="0">
                          <a:ln>
                            <a:noFill/>
                          </a:ln>
                          <a:solidFill>
                            <a:schemeClr val="dk1"/>
                          </a:solidFill>
                          <a:effectLst/>
                          <a:latin typeface="+mn-lt"/>
                          <a:ea typeface="+mn-ea"/>
                          <a:cs typeface="+mn-cs"/>
                        </a:rPr>
                        <a:t> </a:t>
                      </a: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kern="1200" dirty="0">
                          <a:ln>
                            <a:noFill/>
                          </a:ln>
                          <a:solidFill>
                            <a:schemeClr val="dk1"/>
                          </a:solidFill>
                          <a:effectLst/>
                          <a:latin typeface="+mn-lt"/>
                          <a:ea typeface="+mn-ea"/>
                          <a:cs typeface="+mn-cs"/>
                        </a:rPr>
                        <a:t>با عنايت به دسترسي سيرالئون به آب‌هاي آزاد ، اين امكان وجود دارد كه به عنوان هاب انتقال و توزيع فرآورده هاي نفتي به كشورهاي همسايه متقاضي آن مورد همكاري قرارگيرد .</a:t>
                      </a:r>
                      <a:endParaRPr lang="en-US" sz="1050" kern="1200" dirty="0">
                        <a:ln>
                          <a:noFill/>
                        </a:ln>
                        <a:solidFill>
                          <a:schemeClr val="dk1"/>
                        </a:solidFill>
                        <a:effectLst/>
                        <a:latin typeface="+mn-lt"/>
                        <a:ea typeface="+mn-ea"/>
                        <a:cs typeface="+mn-cs"/>
                      </a:endParaRPr>
                    </a:p>
                  </a:txBody>
                  <a:tcPr marL="50612" marR="506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18040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60512" y="332656"/>
            <a:ext cx="8915400" cy="571504"/>
          </a:xfrm>
        </p:spPr>
        <p:txBody>
          <a:bodyPr>
            <a:normAutofit/>
          </a:bodyPr>
          <a:lstStyle/>
          <a:p>
            <a:pPr algn="r"/>
            <a:r>
              <a:rPr lang="fa-IR" sz="2800" dirty="0" smtClean="0">
                <a:solidFill>
                  <a:srgbClr val="800000"/>
                </a:solidFill>
                <a:cs typeface="B Titr" pitchFamily="2" charset="-78"/>
              </a:rPr>
              <a:t>3)کشاوزی</a:t>
            </a:r>
            <a:endParaRPr lang="fa-IR" sz="2800" dirty="0">
              <a:solidFill>
                <a:srgbClr val="800000"/>
              </a:solidFill>
              <a:cs typeface="B Titr" pitchFamily="2" charset="-78"/>
            </a:endParaRPr>
          </a:p>
        </p:txBody>
      </p:sp>
      <p:sp>
        <p:nvSpPr>
          <p:cNvPr id="109569" name="Rectangle 1"/>
          <p:cNvSpPr>
            <a:spLocks noChangeArrowheads="1"/>
          </p:cNvSpPr>
          <p:nvPr/>
        </p:nvSpPr>
        <p:spPr bwMode="auto">
          <a:xfrm>
            <a:off x="200472" y="621373"/>
            <a:ext cx="9082559" cy="6132448"/>
          </a:xfrm>
          <a:prstGeom prst="rect">
            <a:avLst/>
          </a:prstGeom>
          <a:noFill/>
          <a:ln w="9525">
            <a:noFill/>
            <a:miter lim="800000"/>
            <a:headEnd/>
            <a:tailEnd/>
          </a:ln>
          <a:effectLst/>
        </p:spPr>
        <p:txBody>
          <a:bodyPr vert="horz" wrap="square" lIns="99060" tIns="49530" rIns="99060" bIns="49530" numCol="1" anchor="ctr" anchorCtr="0" compatLnSpc="1">
            <a:prstTxWarp prst="textNoShape">
              <a:avLst/>
            </a:prstTxWarp>
            <a:spAutoFit/>
          </a:bodyPr>
          <a:lstStyle/>
          <a:p>
            <a:pPr algn="justLow" fontAlgn="base">
              <a:lnSpc>
                <a:spcPct val="140000"/>
              </a:lnSpc>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دارای </a:t>
            </a:r>
            <a:r>
              <a:rPr lang="fa-IR" sz="2800" b="1" dirty="0">
                <a:latin typeface="Calibri" pitchFamily="34" charset="0"/>
                <a:ea typeface="Times New Roman" pitchFamily="18" charset="0"/>
                <a:cs typeface="B Lotus" pitchFamily="2" charset="-78"/>
              </a:rPr>
              <a:t>پتانسیل بالایی برای خارج کردن قاره آفریقا از فقر و گرسنگی </a:t>
            </a:r>
            <a:endParaRPr lang="fa-IR" sz="2800" b="1" dirty="0" smtClean="0">
              <a:latin typeface="Calibri" pitchFamily="34" charset="0"/>
              <a:ea typeface="Times New Roman" pitchFamily="18" charset="0"/>
              <a:cs typeface="B Lotus" pitchFamily="2" charset="-78"/>
            </a:endParaRPr>
          </a:p>
          <a:p>
            <a:pPr algn="justLow" fontAlgn="base">
              <a:lnSpc>
                <a:spcPct val="140000"/>
              </a:lnSpc>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پیشرفت بسیار کند اصلاحات </a:t>
            </a:r>
            <a:r>
              <a:rPr lang="fa-IR" sz="2800" b="1" dirty="0">
                <a:latin typeface="Calibri" pitchFamily="34" charset="0"/>
                <a:ea typeface="Times New Roman" pitchFamily="18" charset="0"/>
                <a:cs typeface="B Lotus" pitchFamily="2" charset="-78"/>
              </a:rPr>
              <a:t>در این </a:t>
            </a:r>
            <a:r>
              <a:rPr lang="fa-IR" sz="2800" b="1" dirty="0" smtClean="0">
                <a:latin typeface="Calibri" pitchFamily="34" charset="0"/>
                <a:ea typeface="Times New Roman" pitchFamily="18" charset="0"/>
                <a:cs typeface="B Lotus" pitchFamily="2" charset="-78"/>
              </a:rPr>
              <a:t>بخش</a:t>
            </a:r>
            <a:endParaRPr lang="fa-IR" sz="2800" b="1" dirty="0">
              <a:latin typeface="Calibri" pitchFamily="34" charset="0"/>
              <a:ea typeface="Times New Roman" pitchFamily="18" charset="0"/>
              <a:cs typeface="B Lotus" pitchFamily="2" charset="-78"/>
            </a:endParaRPr>
          </a:p>
          <a:p>
            <a:pPr algn="justLow" fontAlgn="base">
              <a:lnSpc>
                <a:spcPct val="140000"/>
              </a:lnSpc>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32% </a:t>
            </a:r>
            <a:r>
              <a:rPr lang="en-US" sz="2800" b="1" dirty="0">
                <a:latin typeface="Calibri" pitchFamily="34" charset="0"/>
                <a:ea typeface="Times New Roman" pitchFamily="18" charset="0"/>
                <a:cs typeface="B Lotus" pitchFamily="2" charset="-78"/>
              </a:rPr>
              <a:t>GDP</a:t>
            </a:r>
            <a:r>
              <a:rPr lang="fa-IR" sz="2800" b="1" dirty="0">
                <a:latin typeface="Calibri" pitchFamily="34" charset="0"/>
                <a:ea typeface="Times New Roman" pitchFamily="18" charset="0"/>
                <a:cs typeface="B Lotus" pitchFamily="2" charset="-78"/>
              </a:rPr>
              <a:t> آفریقا و 65% نیروی </a:t>
            </a:r>
            <a:r>
              <a:rPr lang="fa-IR" sz="2800" b="1" dirty="0" smtClean="0">
                <a:latin typeface="Calibri" pitchFamily="34" charset="0"/>
                <a:ea typeface="Times New Roman" pitchFamily="18" charset="0"/>
                <a:cs typeface="B Lotus" pitchFamily="2" charset="-78"/>
              </a:rPr>
              <a:t>کار</a:t>
            </a:r>
            <a:endParaRPr lang="fa-IR" sz="2800" b="1" dirty="0">
              <a:latin typeface="Calibri" pitchFamily="34" charset="0"/>
              <a:ea typeface="Times New Roman" pitchFamily="18" charset="0"/>
              <a:cs typeface="B Lotus" pitchFamily="2" charset="-78"/>
            </a:endParaRPr>
          </a:p>
          <a:p>
            <a:pPr algn="justLow" fontAlgn="base">
              <a:lnSpc>
                <a:spcPct val="140000"/>
              </a:lnSpc>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85 % نیروی کار در بسیاری از کشورها</a:t>
            </a:r>
          </a:p>
          <a:p>
            <a:pPr algn="justLow" fontAlgn="base">
              <a:lnSpc>
                <a:spcPct val="140000"/>
              </a:lnSpc>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تامین بخش </a:t>
            </a:r>
            <a:r>
              <a:rPr lang="fa-IR" sz="2800" b="1" dirty="0">
                <a:latin typeface="Calibri" pitchFamily="34" charset="0"/>
                <a:ea typeface="Times New Roman" pitchFamily="18" charset="0"/>
                <a:cs typeface="B Lotus" pitchFamily="2" charset="-78"/>
              </a:rPr>
              <a:t>عمده نیاز </a:t>
            </a:r>
            <a:r>
              <a:rPr lang="fa-IR" sz="2800" b="1" dirty="0" smtClean="0">
                <a:latin typeface="Calibri" pitchFamily="34" charset="0"/>
                <a:ea typeface="Times New Roman" pitchFamily="18" charset="0"/>
                <a:cs typeface="B Lotus" pitchFamily="2" charset="-78"/>
              </a:rPr>
              <a:t>از </a:t>
            </a:r>
            <a:r>
              <a:rPr lang="fa-IR" sz="2800" b="1" dirty="0">
                <a:latin typeface="Calibri" pitchFamily="34" charset="0"/>
                <a:ea typeface="Times New Roman" pitchFamily="18" charset="0"/>
                <a:cs typeface="B Lotus" pitchFamily="2" charset="-78"/>
              </a:rPr>
              <a:t>طریق </a:t>
            </a:r>
            <a:r>
              <a:rPr lang="fa-IR" sz="2800" b="1" dirty="0" smtClean="0">
                <a:latin typeface="Calibri" pitchFamily="34" charset="0"/>
                <a:ea typeface="Times New Roman" pitchFamily="18" charset="0"/>
                <a:cs typeface="B Lotus" pitchFamily="2" charset="-78"/>
              </a:rPr>
              <a:t>واردات</a:t>
            </a:r>
            <a:endParaRPr lang="en-US" sz="2800" b="1" dirty="0">
              <a:latin typeface="Arial" pitchFamily="34" charset="0"/>
              <a:cs typeface="B Lotus" pitchFamily="2" charset="-78"/>
            </a:endParaRPr>
          </a:p>
          <a:p>
            <a:pPr algn="justLow" eaLnBrk="0" fontAlgn="base" hangingPunct="0">
              <a:lnSpc>
                <a:spcPct val="140000"/>
              </a:lnSpc>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واردات </a:t>
            </a:r>
            <a:r>
              <a:rPr lang="fa-IR" sz="2800" b="1" dirty="0">
                <a:latin typeface="Calibri" pitchFamily="34" charset="0"/>
                <a:ea typeface="Times New Roman" pitchFamily="18" charset="0"/>
                <a:cs typeface="B Lotus" pitchFamily="2" charset="-78"/>
              </a:rPr>
              <a:t>محصولات کشاورزی </a:t>
            </a:r>
            <a:r>
              <a:rPr lang="fa-IR" sz="2800" b="1" dirty="0" smtClean="0">
                <a:latin typeface="Calibri" pitchFamily="34" charset="0"/>
                <a:ea typeface="Times New Roman" pitchFamily="18" charset="0"/>
                <a:cs typeface="B Lotus" pitchFamily="2" charset="-78"/>
              </a:rPr>
              <a:t>حدود </a:t>
            </a:r>
            <a:r>
              <a:rPr lang="fa-IR" sz="2800" b="1" dirty="0">
                <a:latin typeface="Calibri" pitchFamily="34" charset="0"/>
                <a:ea typeface="Times New Roman" pitchFamily="18" charset="0"/>
                <a:cs typeface="B Lotus" pitchFamily="2" charset="-78"/>
              </a:rPr>
              <a:t>94 میلیارد دلار </a:t>
            </a:r>
            <a:endParaRPr lang="fa-IR" sz="2800" b="1" dirty="0" smtClean="0">
              <a:latin typeface="Calibri" pitchFamily="34" charset="0"/>
              <a:ea typeface="Times New Roman" pitchFamily="18" charset="0"/>
              <a:cs typeface="B Lotus" pitchFamily="2" charset="-78"/>
            </a:endParaRPr>
          </a:p>
          <a:p>
            <a:pPr algn="justLow" eaLnBrk="0" fontAlgn="base" hangingPunct="0">
              <a:lnSpc>
                <a:spcPct val="140000"/>
              </a:lnSpc>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صادرات محصولات کشاورزی 60 </a:t>
            </a:r>
            <a:r>
              <a:rPr lang="fa-IR" sz="2800" b="1" dirty="0">
                <a:latin typeface="Calibri" pitchFamily="34" charset="0"/>
                <a:ea typeface="Times New Roman" pitchFamily="18" charset="0"/>
                <a:cs typeface="B Lotus" pitchFamily="2" charset="-78"/>
              </a:rPr>
              <a:t>میلیارد </a:t>
            </a:r>
            <a:r>
              <a:rPr lang="fa-IR" sz="2800" b="1" dirty="0" smtClean="0">
                <a:latin typeface="Calibri" pitchFamily="34" charset="0"/>
                <a:ea typeface="Times New Roman" pitchFamily="18" charset="0"/>
                <a:cs typeface="B Lotus" pitchFamily="2" charset="-78"/>
              </a:rPr>
              <a:t>دلار</a:t>
            </a:r>
            <a:endParaRPr lang="en-US" sz="2800" b="1" dirty="0">
              <a:latin typeface="Arial" pitchFamily="34" charset="0"/>
              <a:cs typeface="B Lotus" pitchFamily="2" charset="-78"/>
            </a:endParaRPr>
          </a:p>
          <a:p>
            <a:pPr algn="justLow" eaLnBrk="0" fontAlgn="base" hangingPunct="0">
              <a:lnSpc>
                <a:spcPct val="140000"/>
              </a:lnSpc>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وجود </a:t>
            </a:r>
            <a:r>
              <a:rPr lang="fa-IR" sz="2800" b="1" dirty="0">
                <a:latin typeface="Calibri" pitchFamily="34" charset="0"/>
                <a:ea typeface="Times New Roman" pitchFamily="18" charset="0"/>
                <a:cs typeface="B Lotus" pitchFamily="2" charset="-78"/>
              </a:rPr>
              <a:t>میلیونها هکتار زمین قابل کشت غیر بهره </a:t>
            </a:r>
            <a:r>
              <a:rPr lang="fa-IR" sz="2800" b="1" dirty="0" smtClean="0">
                <a:latin typeface="Calibri" pitchFamily="34" charset="0"/>
                <a:ea typeface="Times New Roman" pitchFamily="18" charset="0"/>
                <a:cs typeface="B Lotus" pitchFamily="2" charset="-78"/>
              </a:rPr>
              <a:t>برداری</a:t>
            </a:r>
            <a:endParaRPr lang="fa-IR" sz="2800" b="1" dirty="0">
              <a:latin typeface="Calibri" pitchFamily="34" charset="0"/>
              <a:ea typeface="Times New Roman" pitchFamily="18" charset="0"/>
              <a:cs typeface="B Lotus" pitchFamily="2" charset="-78"/>
            </a:endParaRPr>
          </a:p>
          <a:p>
            <a:pPr algn="justLow" eaLnBrk="0" fontAlgn="base" hangingPunct="0">
              <a:lnSpc>
                <a:spcPct val="140000"/>
              </a:lnSpc>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وجود  </a:t>
            </a:r>
            <a:r>
              <a:rPr lang="fa-IR" sz="2800" b="1" dirty="0">
                <a:latin typeface="Calibri" pitchFamily="34" charset="0"/>
                <a:ea typeface="Times New Roman" pitchFamily="18" charset="0"/>
                <a:cs typeface="B Lotus" pitchFamily="2" charset="-78"/>
              </a:rPr>
              <a:t>60% </a:t>
            </a:r>
            <a:r>
              <a:rPr lang="fa-IR" sz="2800" b="1" dirty="0" smtClean="0">
                <a:latin typeface="Calibri" pitchFamily="34" charset="0"/>
                <a:ea typeface="Times New Roman" pitchFamily="18" charset="0"/>
                <a:cs typeface="B Lotus" pitchFamily="2" charset="-78"/>
              </a:rPr>
              <a:t>زمینهای </a:t>
            </a:r>
            <a:r>
              <a:rPr lang="fa-IR" sz="2800" b="1" dirty="0">
                <a:latin typeface="Calibri" pitchFamily="34" charset="0"/>
                <a:ea typeface="Times New Roman" pitchFamily="18" charset="0"/>
                <a:cs typeface="B Lotus" pitchFamily="2" charset="-78"/>
              </a:rPr>
              <a:t>قابل کشت بهره برداری نشده جهان در آفریقای زیر </a:t>
            </a:r>
            <a:r>
              <a:rPr lang="fa-IR" sz="2800" b="1" dirty="0" smtClean="0">
                <a:latin typeface="Calibri" pitchFamily="34" charset="0"/>
                <a:ea typeface="Times New Roman" pitchFamily="18" charset="0"/>
                <a:cs typeface="B Lotus" pitchFamily="2" charset="-78"/>
              </a:rPr>
              <a:t>صحرا</a:t>
            </a:r>
            <a:endParaRPr lang="fa-IR" sz="2800" b="1" dirty="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696" y="31965"/>
            <a:ext cx="7560840" cy="444708"/>
          </a:xfrm>
        </p:spPr>
        <p:txBody>
          <a:bodyPr>
            <a:noAutofit/>
          </a:bodyPr>
          <a:lstStyle/>
          <a:p>
            <a:pPr algn="r" rtl="1"/>
            <a:r>
              <a:rPr lang="fa-IR" sz="2800" b="1" dirty="0">
                <a:ln w="11430"/>
                <a:solidFill>
                  <a:srgbClr val="800000"/>
                </a:solidFill>
                <a:cs typeface="Titr" pitchFamily="2" charset="-78"/>
              </a:rPr>
              <a:t>سياست های وزارت نفت (ادامه)</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6895384"/>
              </p:ext>
            </p:extLst>
          </p:nvPr>
        </p:nvGraphicFramePr>
        <p:xfrm>
          <a:off x="1856656" y="620688"/>
          <a:ext cx="7929155" cy="6485927"/>
        </p:xfrm>
        <a:graphic>
          <a:graphicData uri="http://schemas.openxmlformats.org/drawingml/2006/table">
            <a:tbl>
              <a:tblPr rtl="1" firstRow="1" firstCol="1" bandRow="1">
                <a:tableStyleId>{5C22544A-7EE6-4342-B048-85BDC9FD1C3A}</a:tableStyleId>
              </a:tblPr>
              <a:tblGrid>
                <a:gridCol w="168988"/>
                <a:gridCol w="541765"/>
                <a:gridCol w="2316923"/>
                <a:gridCol w="692122"/>
                <a:gridCol w="1806288"/>
                <a:gridCol w="642434"/>
                <a:gridCol w="1760635"/>
              </a:tblGrid>
              <a:tr h="674915">
                <a:tc>
                  <a:txBody>
                    <a:bodyPr/>
                    <a:lstStyle/>
                    <a:p>
                      <a:pPr algn="ctr" rtl="1">
                        <a:lnSpc>
                          <a:spcPct val="115000"/>
                        </a:lnSpc>
                        <a:spcAft>
                          <a:spcPts val="1000"/>
                        </a:spcAft>
                      </a:pPr>
                      <a:r>
                        <a:rPr lang="fa-IR" sz="1000" dirty="0">
                          <a:solidFill>
                            <a:schemeClr val="tx1"/>
                          </a:solidFill>
                          <a:effectLst/>
                        </a:rPr>
                        <a:t>رديف </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solidFill>
                            <a:schemeClr val="tx1"/>
                          </a:solidFill>
                          <a:effectLst/>
                        </a:rPr>
                        <a:t>نام كشور </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endParaRPr lang="fa-IR" sz="1000" dirty="0" smtClean="0">
                        <a:solidFill>
                          <a:schemeClr val="tx1"/>
                        </a:solidFill>
                        <a:effectLst/>
                      </a:endParaRPr>
                    </a:p>
                    <a:p>
                      <a:pPr algn="ctr" rtl="1">
                        <a:lnSpc>
                          <a:spcPct val="115000"/>
                        </a:lnSpc>
                        <a:spcAft>
                          <a:spcPts val="1000"/>
                        </a:spcAft>
                      </a:pPr>
                      <a:r>
                        <a:rPr lang="fa-IR" sz="1000" dirty="0" smtClean="0">
                          <a:solidFill>
                            <a:schemeClr val="tx1"/>
                          </a:solidFill>
                          <a:effectLst/>
                        </a:rPr>
                        <a:t>همکاری </a:t>
                      </a:r>
                      <a:r>
                        <a:rPr lang="fa-IR" sz="1000" dirty="0">
                          <a:solidFill>
                            <a:schemeClr val="tx1"/>
                          </a:solidFill>
                          <a:effectLst/>
                        </a:rPr>
                        <a:t>های پیشین</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solidFill>
                            <a:schemeClr val="tx1"/>
                          </a:solidFill>
                          <a:effectLst/>
                        </a:rPr>
                        <a:t>اهداف كوتاه مدت </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solidFill>
                            <a:schemeClr val="tx1"/>
                          </a:solidFill>
                          <a:effectLst/>
                        </a:rPr>
                        <a:t>اهداف ميان مدت </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solidFill>
                            <a:schemeClr val="tx1"/>
                          </a:solidFill>
                          <a:effectLst/>
                        </a:rPr>
                        <a:t>اهداف بلند مدت </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endParaRPr lang="fa-IR" sz="1000" dirty="0" smtClean="0">
                        <a:solidFill>
                          <a:schemeClr val="tx1"/>
                        </a:solidFill>
                        <a:effectLst/>
                      </a:endParaRPr>
                    </a:p>
                    <a:p>
                      <a:pPr algn="ctr" rtl="1">
                        <a:lnSpc>
                          <a:spcPct val="115000"/>
                        </a:lnSpc>
                        <a:spcAft>
                          <a:spcPts val="1000"/>
                        </a:spcAft>
                      </a:pPr>
                      <a:r>
                        <a:rPr lang="fa-IR" sz="1000" dirty="0" smtClean="0">
                          <a:solidFill>
                            <a:schemeClr val="tx1"/>
                          </a:solidFill>
                          <a:effectLst/>
                        </a:rPr>
                        <a:t>پیشنهاد </a:t>
                      </a:r>
                      <a:r>
                        <a:rPr lang="fa-IR" sz="1000" dirty="0">
                          <a:solidFill>
                            <a:schemeClr val="tx1"/>
                          </a:solidFill>
                          <a:effectLst/>
                        </a:rPr>
                        <a:t>جهت توسعه سطح  تعاملات</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6539">
                <a:tc>
                  <a:txBody>
                    <a:bodyPr/>
                    <a:lstStyle/>
                    <a:p>
                      <a:pPr algn="ctr" rtl="0">
                        <a:lnSpc>
                          <a:spcPct val="115000"/>
                        </a:lnSpc>
                        <a:spcAft>
                          <a:spcPts val="1000"/>
                        </a:spcAft>
                      </a:pPr>
                      <a:r>
                        <a:rPr lang="fa-IR" sz="1000" dirty="0" smtClean="0">
                          <a:solidFill>
                            <a:schemeClr val="tx1"/>
                          </a:solidFill>
                          <a:effectLst/>
                        </a:rPr>
                        <a:t>4</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rgbClr val="FF0000"/>
                          </a:solidFill>
                          <a:effectLst/>
                        </a:rPr>
                        <a:t>نيجريه</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tabLst>
                          <a:tab pos="111125" algn="l"/>
                        </a:tabLst>
                      </a:pPr>
                      <a:r>
                        <a:rPr lang="ar-SA" sz="1050" dirty="0">
                          <a:effectLst/>
                        </a:rPr>
                        <a:t>مشارکت شرکت مهندسی تاسیسات دریایی در پروژه خط لوله انتقال گاز از دریا به نیروگاه کالابار</a:t>
                      </a:r>
                      <a:endParaRPr lang="en-US" sz="1050" dirty="0">
                        <a:effectLst/>
                      </a:endParaRPr>
                    </a:p>
                    <a:p>
                      <a:pPr algn="just" rtl="1">
                        <a:lnSpc>
                          <a:spcPct val="115000"/>
                        </a:lnSpc>
                        <a:spcAft>
                          <a:spcPts val="0"/>
                        </a:spcAft>
                        <a:tabLst>
                          <a:tab pos="111125" algn="l"/>
                        </a:tabLst>
                      </a:pPr>
                      <a:r>
                        <a:rPr lang="ar-SA" sz="1050" dirty="0">
                          <a:effectLst/>
                        </a:rPr>
                        <a:t>پروژه احداث كارخانه كوتينگ و يارد ساخت سكوهاي دريائي مناقصه نصب سکوهای‌سرچاهی جدید و بهینه‎سازی سکوهای موجود به همراه نصب خطوط لوله انتقال بین واحدها در بستر دریا</a:t>
                      </a:r>
                      <a:endParaRPr lang="en-US" sz="1050" dirty="0">
                        <a:effectLst/>
                      </a:endParaRPr>
                    </a:p>
                    <a:p>
                      <a:pPr algn="just" rtl="1">
                        <a:lnSpc>
                          <a:spcPct val="115000"/>
                        </a:lnSpc>
                        <a:spcAft>
                          <a:spcPts val="0"/>
                        </a:spcAft>
                        <a:tabLst>
                          <a:tab pos="111125" algn="l"/>
                        </a:tabLst>
                      </a:pPr>
                      <a:r>
                        <a:rPr lang="ar-SA" sz="1050" dirty="0">
                          <a:effectLst/>
                        </a:rPr>
                        <a:t>امضا تفاهم نامه مابين شركت پتروپارس و شركت </a:t>
                      </a:r>
                      <a:r>
                        <a:rPr lang="en-US" sz="1050" dirty="0">
                          <a:effectLst/>
                        </a:rPr>
                        <a:t>QUANTUM</a:t>
                      </a:r>
                      <a:r>
                        <a:rPr lang="ar-SA" sz="1050" dirty="0">
                          <a:effectLst/>
                        </a:rPr>
                        <a:t> نيجريه جهت حضور در مناقصه گازی</a:t>
                      </a:r>
                      <a:r>
                        <a:rPr lang="en-US" sz="1050" dirty="0">
                          <a:effectLst/>
                        </a:rPr>
                        <a:t>NNPC</a:t>
                      </a:r>
                    </a:p>
                    <a:p>
                      <a:pPr algn="just" rtl="1">
                        <a:lnSpc>
                          <a:spcPct val="115000"/>
                        </a:lnSpc>
                        <a:spcAft>
                          <a:spcPts val="0"/>
                        </a:spcAft>
                        <a:tabLst>
                          <a:tab pos="111125" algn="l"/>
                          <a:tab pos="201295" algn="l"/>
                        </a:tabLst>
                      </a:pPr>
                      <a:r>
                        <a:rPr lang="ar-SA" sz="1050" dirty="0">
                          <a:effectLst/>
                        </a:rPr>
                        <a:t>از سال1380 تا  1388 سه محموله پلی‎اتيلن سنگين و يک محموله پی‎وی‎سی به مقصد نيجريه صادر شده است.</a:t>
                      </a:r>
                      <a:endParaRPr lang="en-US" sz="1050" dirty="0">
                        <a:effectLst/>
                      </a:endParaRPr>
                    </a:p>
                    <a:p>
                      <a:pPr algn="just" rtl="1">
                        <a:lnSpc>
                          <a:spcPct val="115000"/>
                        </a:lnSpc>
                        <a:spcAft>
                          <a:spcPts val="0"/>
                        </a:spcAft>
                        <a:tabLst>
                          <a:tab pos="111125" algn="l"/>
                          <a:tab pos="201295" algn="l"/>
                        </a:tabLst>
                      </a:pPr>
                      <a:r>
                        <a:rPr lang="fa-IR" sz="1050" dirty="0">
                          <a:effectLst/>
                        </a:rPr>
                        <a:t>حضور در پنج دوره اجلاس کمیسیون مشترک که آخرین آن خرداد ماه  1393 در نیجریه صورت گرفت.</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Low" rtl="1">
                        <a:lnSpc>
                          <a:spcPct val="115000"/>
                        </a:lnSpc>
                        <a:spcAft>
                          <a:spcPts val="1000"/>
                        </a:spcAft>
                      </a:pPr>
                      <a:r>
                        <a:rPr lang="fa-IR" sz="1050" dirty="0">
                          <a:effectLst/>
                        </a:rPr>
                        <a:t>افزايش همكاري و هماهنگي بين دو كشور در سازمان كشورهاي صادر كننده نفت (اوپك) و مجمع كشورهاي صادر كننده گاز </a:t>
                      </a:r>
                      <a:endParaRPr lang="en-US" sz="1050" dirty="0">
                        <a:effectLst/>
                      </a:endParaRPr>
                    </a:p>
                    <a:p>
                      <a:pPr algn="just" rtl="1">
                        <a:lnSpc>
                          <a:spcPct val="115000"/>
                        </a:lnSpc>
                        <a:spcAft>
                          <a:spcPts val="1000"/>
                        </a:spcAft>
                      </a:pPr>
                      <a:r>
                        <a:rPr lang="fa-IR" sz="1050" dirty="0">
                          <a:effectLst/>
                        </a:rPr>
                        <a:t>اجرایی نمودن بندهای آخرین کمیسیون مشترک</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rgbClr val="FF0000"/>
                          </a:solidFill>
                          <a:effectLst/>
                        </a:rPr>
                        <a:t>صادرات فرآورده هاي نفتي و محصولات پتروشيمي</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effectLst/>
                        </a:rPr>
                        <a:t>ارائه خدمات فني و مهندسي در زمينه صنعت نفت به نيجريه از طريق شركت هاي خصوصی علاقه‌مند به همكاري با آن كشور</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tabLst>
                          <a:tab pos="-158750" algn="l"/>
                          <a:tab pos="292100" algn="l"/>
                        </a:tabLst>
                      </a:pPr>
                      <a:r>
                        <a:rPr lang="ar-SA" sz="1050" dirty="0">
                          <a:solidFill>
                            <a:srgbClr val="FF0000"/>
                          </a:solidFill>
                          <a:effectLst/>
                        </a:rPr>
                        <a:t>انتقال تجربه در زمینه تولید کودهای شیمیایی و صادرات محصولات پتروشیمی به نیجریه</a:t>
                      </a:r>
                      <a:endParaRPr lang="en-US" sz="1050" dirty="0">
                        <a:solidFill>
                          <a:srgbClr val="FF0000"/>
                        </a:solidFill>
                        <a:effectLst/>
                      </a:endParaRPr>
                    </a:p>
                    <a:p>
                      <a:pPr algn="just" rtl="1">
                        <a:lnSpc>
                          <a:spcPct val="115000"/>
                        </a:lnSpc>
                        <a:spcAft>
                          <a:spcPts val="0"/>
                        </a:spcAft>
                        <a:tabLst>
                          <a:tab pos="-158750" algn="l"/>
                          <a:tab pos="292100" algn="l"/>
                        </a:tabLst>
                      </a:pPr>
                      <a:r>
                        <a:rPr lang="en-US" sz="1050" dirty="0">
                          <a:effectLst/>
                        </a:rPr>
                        <a:t> </a:t>
                      </a:r>
                    </a:p>
                    <a:p>
                      <a:pPr algn="just" rtl="1">
                        <a:lnSpc>
                          <a:spcPct val="115000"/>
                        </a:lnSpc>
                        <a:spcAft>
                          <a:spcPts val="0"/>
                        </a:spcAft>
                        <a:tabLst>
                          <a:tab pos="-1059180" algn="l"/>
                          <a:tab pos="-68580" algn="l"/>
                          <a:tab pos="111125" algn="l"/>
                          <a:tab pos="146685" algn="l"/>
                          <a:tab pos="292100" algn="r"/>
                        </a:tabLst>
                      </a:pPr>
                      <a:r>
                        <a:rPr lang="ar-SA" sz="1050" dirty="0">
                          <a:effectLst/>
                        </a:rPr>
                        <a:t>برگزاری دوره های آموزش فنی کارشناسان نیجریه ای</a:t>
                      </a:r>
                      <a:endParaRPr lang="en-US" sz="1050" dirty="0">
                        <a:effectLst/>
                      </a:endParaRPr>
                    </a:p>
                    <a:p>
                      <a:pPr algn="just" rtl="1">
                        <a:lnSpc>
                          <a:spcPct val="115000"/>
                        </a:lnSpc>
                        <a:spcAft>
                          <a:spcPts val="0"/>
                        </a:spcAft>
                        <a:tabLst>
                          <a:tab pos="-1059180" algn="l"/>
                          <a:tab pos="-68580" algn="l"/>
                          <a:tab pos="111125" algn="l"/>
                          <a:tab pos="146685" algn="l"/>
                          <a:tab pos="292100" algn="r"/>
                        </a:tabLst>
                      </a:pPr>
                      <a:r>
                        <a:rPr lang="fa-IR" sz="1050" dirty="0">
                          <a:effectLst/>
                        </a:rPr>
                        <a:t>افزايش همكاري و هماهنگي بين دو كشور در زمینه فعالیت های سازمان اوپک</a:t>
                      </a:r>
                      <a:r>
                        <a:rPr lang="ar-SA" sz="1050" dirty="0">
                          <a:effectLst/>
                        </a:rPr>
                        <a:t> و مجمع صادرکنندگان گاز</a:t>
                      </a:r>
                      <a:endParaRPr lang="en-US" sz="1050" dirty="0">
                        <a:effectLst/>
                      </a:endParaRPr>
                    </a:p>
                    <a:p>
                      <a:pPr algn="just" rtl="1">
                        <a:lnSpc>
                          <a:spcPct val="115000"/>
                        </a:lnSpc>
                        <a:spcAft>
                          <a:spcPts val="0"/>
                        </a:spcAft>
                        <a:tabLst>
                          <a:tab pos="-1059180" algn="l"/>
                          <a:tab pos="-68580" algn="l"/>
                          <a:tab pos="111125" algn="l"/>
                          <a:tab pos="146685" algn="l"/>
                          <a:tab pos="292100" algn="r"/>
                        </a:tabLst>
                      </a:pPr>
                      <a:r>
                        <a:rPr lang="en-US" sz="1050" dirty="0">
                          <a:effectLst/>
                        </a:rPr>
                        <a:t> </a:t>
                      </a:r>
                    </a:p>
                    <a:p>
                      <a:pPr algn="just" rtl="1">
                        <a:lnSpc>
                          <a:spcPct val="115000"/>
                        </a:lnSpc>
                        <a:spcAft>
                          <a:spcPts val="1000"/>
                        </a:spcAft>
                      </a:pPr>
                      <a:r>
                        <a:rPr lang="fa-IR" sz="1050" dirty="0">
                          <a:effectLst/>
                        </a:rPr>
                        <a:t>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873">
                <a:tc>
                  <a:txBody>
                    <a:bodyPr/>
                    <a:lstStyle/>
                    <a:p>
                      <a:pPr algn="ctr" rtl="0">
                        <a:lnSpc>
                          <a:spcPct val="115000"/>
                        </a:lnSpc>
                        <a:spcAft>
                          <a:spcPts val="1000"/>
                        </a:spcAft>
                      </a:pPr>
                      <a:r>
                        <a:rPr lang="fa-IR" sz="1000" dirty="0" smtClean="0">
                          <a:solidFill>
                            <a:schemeClr val="tx1"/>
                          </a:solidFill>
                          <a:effectLst/>
                        </a:rPr>
                        <a:t>5</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rgbClr val="FF0000"/>
                          </a:solidFill>
                          <a:effectLst/>
                        </a:rPr>
                        <a:t>مصر</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tabLst>
                          <a:tab pos="291465" algn="l"/>
                        </a:tabLst>
                      </a:pPr>
                      <a:r>
                        <a:rPr lang="ar-SA" sz="1050" dirty="0">
                          <a:effectLst/>
                        </a:rPr>
                        <a:t>انعقاد دو قرارداد مجزا با شرکت سومد يكي درمورد انتقال نفت از بندر عين سخنا در درياي سرخ به بندر سيدي كرير در درياي مديترانه و ديگري قرارداد ذخيره سازي در بندر سيدي كرير</a:t>
                      </a:r>
                      <a:r>
                        <a:rPr lang="fa-IR" sz="1050" dirty="0">
                          <a:effectLst/>
                        </a:rPr>
                        <a:t> که در نهایت به </a:t>
                      </a:r>
                      <a:r>
                        <a:rPr lang="ar-SA" sz="1050" dirty="0">
                          <a:effectLst/>
                        </a:rPr>
                        <a:t>لغو قرارداد ذخیره سازی و انتقال نفت خام ایران از طرف شرکت سومد در زمان تحریم‌ها منجر گردید.</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Low" rtl="1">
                        <a:lnSpc>
                          <a:spcPct val="115000"/>
                        </a:lnSpc>
                        <a:spcAft>
                          <a:spcPts val="1000"/>
                        </a:spcAft>
                      </a:pPr>
                      <a:r>
                        <a:rPr lang="fa-IR" sz="1050" dirty="0">
                          <a:effectLst/>
                        </a:rPr>
                        <a:t>افزايش همكاري و هماهنگي بين دو كشور در مجمع كشورهاي صادر كننده گاز</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effectLst/>
                        </a:rPr>
                        <a:t>قرارداد فی‌مابین جهت انتقال نفت از بند عین سخنا دریا سرخ به بندر سیدی کریر که از سال 2012 تمدید نشده است(به دلیل دوران تحریم و تحولات داخلی مصر)این طرح جهت  انتقال نفت به تركيه و مقاصد ديگر است.</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effectLst/>
                        </a:rPr>
                        <a:t>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pPr>
                      <a:r>
                        <a:rPr lang="fa-IR" sz="1050" dirty="0">
                          <a:effectLst/>
                        </a:rPr>
                        <a:t>پیگیری تمدید قرارداد ذخیره سازی و انتقال نفت خام ایران با شرکت سومد که در این زمینه وزارت نفت خواستار پیگیری موضوع از طریق وزارتخانه های امور خارجه و اطلاعات شده است.</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txBody>
                  <a:tcPr marL="53076" marR="530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432624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76948463"/>
              </p:ext>
            </p:extLst>
          </p:nvPr>
        </p:nvGraphicFramePr>
        <p:xfrm>
          <a:off x="1424608" y="588599"/>
          <a:ext cx="7873775" cy="6415913"/>
        </p:xfrm>
        <a:graphic>
          <a:graphicData uri="http://schemas.openxmlformats.org/drawingml/2006/table">
            <a:tbl>
              <a:tblPr rtl="1" firstRow="1" firstCol="1" bandRow="1">
                <a:tableStyleId>{5C22544A-7EE6-4342-B048-85BDC9FD1C3A}</a:tableStyleId>
              </a:tblPr>
              <a:tblGrid>
                <a:gridCol w="193099"/>
                <a:gridCol w="469826"/>
                <a:gridCol w="2014008"/>
                <a:gridCol w="788401"/>
                <a:gridCol w="1206853"/>
                <a:gridCol w="1205914"/>
                <a:gridCol w="1995674"/>
              </a:tblGrid>
              <a:tr h="703174">
                <a:tc>
                  <a:txBody>
                    <a:bodyPr/>
                    <a:lstStyle/>
                    <a:p>
                      <a:pPr algn="ctr" rtl="1">
                        <a:lnSpc>
                          <a:spcPct val="115000"/>
                        </a:lnSpc>
                        <a:spcAft>
                          <a:spcPts val="1000"/>
                        </a:spcAft>
                      </a:pPr>
                      <a:r>
                        <a:rPr lang="fa-IR" sz="1050" dirty="0">
                          <a:solidFill>
                            <a:schemeClr val="tx1"/>
                          </a:solidFill>
                          <a:effectLst/>
                        </a:rPr>
                        <a:t>رديف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chemeClr val="tx1"/>
                          </a:solidFill>
                          <a:effectLst/>
                        </a:rPr>
                        <a:t>نام كشور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chemeClr val="tx1"/>
                          </a:solidFill>
                          <a:effectLst/>
                        </a:rPr>
                        <a:t>همکاری های پیشین</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chemeClr val="tx1"/>
                          </a:solidFill>
                          <a:effectLst/>
                        </a:rPr>
                        <a:t>اهداف كوتاه مدت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chemeClr val="tx1"/>
                          </a:solidFill>
                          <a:effectLst/>
                        </a:rPr>
                        <a:t>اهداف ميان مدت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chemeClr val="tx1"/>
                          </a:solidFill>
                          <a:effectLst/>
                        </a:rPr>
                        <a:t>اهداف بلند مدت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chemeClr val="tx1"/>
                          </a:solidFill>
                          <a:effectLst/>
                        </a:rPr>
                        <a:t>پیشنهاد جهت توسعه سطح  تعاملات</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49596">
                <a:tc>
                  <a:txBody>
                    <a:bodyPr/>
                    <a:lstStyle/>
                    <a:p>
                      <a:pPr algn="ctr" rtl="0">
                        <a:lnSpc>
                          <a:spcPct val="115000"/>
                        </a:lnSpc>
                        <a:spcAft>
                          <a:spcPts val="1000"/>
                        </a:spcAft>
                      </a:pPr>
                      <a:r>
                        <a:rPr lang="fa-IR" sz="1050" dirty="0" smtClean="0">
                          <a:solidFill>
                            <a:schemeClr val="tx1"/>
                          </a:solidFill>
                          <a:effectLst/>
                        </a:rPr>
                        <a:t>6</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rgbClr val="FF0000"/>
                          </a:solidFill>
                          <a:effectLst/>
                        </a:rPr>
                        <a:t>الجزایر</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tabLst>
                          <a:tab pos="291465" algn="l"/>
                        </a:tabLst>
                      </a:pPr>
                      <a:r>
                        <a:rPr lang="ar-SA" sz="1050" dirty="0">
                          <a:solidFill>
                            <a:schemeClr val="tx1"/>
                          </a:solidFill>
                          <a:effectLst/>
                        </a:rPr>
                        <a:t> </a:t>
                      </a:r>
                      <a:endParaRPr lang="en-US" sz="1050" dirty="0">
                        <a:solidFill>
                          <a:schemeClr val="tx1"/>
                        </a:solidFill>
                        <a:effectLst/>
                      </a:endParaRPr>
                    </a:p>
                    <a:p>
                      <a:pPr algn="just" rtl="1">
                        <a:lnSpc>
                          <a:spcPct val="115000"/>
                        </a:lnSpc>
                        <a:spcAft>
                          <a:spcPts val="0"/>
                        </a:spcAft>
                        <a:tabLst>
                          <a:tab pos="291465" algn="l"/>
                        </a:tabLst>
                      </a:pPr>
                      <a:r>
                        <a:rPr lang="ar-SA" sz="1050" dirty="0">
                          <a:solidFill>
                            <a:schemeClr val="tx1"/>
                          </a:solidFill>
                          <a:effectLst/>
                        </a:rPr>
                        <a:t>واگذاري نمايندگي فروش محصولات پتروشيمي ايران به شركت </a:t>
                      </a:r>
                      <a:r>
                        <a:rPr lang="en-US" sz="1050" dirty="0">
                          <a:solidFill>
                            <a:schemeClr val="tx1"/>
                          </a:solidFill>
                          <a:effectLst/>
                        </a:rPr>
                        <a:t>POLAL </a:t>
                      </a:r>
                      <a:r>
                        <a:rPr lang="ar-SA" sz="1050" dirty="0">
                          <a:solidFill>
                            <a:schemeClr val="tx1"/>
                          </a:solidFill>
                          <a:effectLst/>
                        </a:rPr>
                        <a:t>در تيرماه 1383</a:t>
                      </a:r>
                      <a:endParaRPr lang="en-US" sz="1050" dirty="0">
                        <a:solidFill>
                          <a:schemeClr val="tx1"/>
                        </a:solidFill>
                        <a:effectLst/>
                      </a:endParaRPr>
                    </a:p>
                    <a:p>
                      <a:pPr algn="just" rtl="1">
                        <a:lnSpc>
                          <a:spcPct val="115000"/>
                        </a:lnSpc>
                        <a:spcAft>
                          <a:spcPts val="0"/>
                        </a:spcAft>
                        <a:tabLst>
                          <a:tab pos="291465" algn="l"/>
                        </a:tabLst>
                      </a:pPr>
                      <a:r>
                        <a:rPr lang="ar-SA" sz="1050" dirty="0">
                          <a:solidFill>
                            <a:schemeClr val="tx1"/>
                          </a:solidFill>
                          <a:effectLst/>
                        </a:rPr>
                        <a:t>تفاهم‎نامه‎اي با شركت معتبر </a:t>
                      </a:r>
                      <a:r>
                        <a:rPr lang="en-US" sz="1050" dirty="0" err="1">
                          <a:solidFill>
                            <a:schemeClr val="tx1"/>
                          </a:solidFill>
                          <a:effectLst/>
                        </a:rPr>
                        <a:t>Sonatrach</a:t>
                      </a:r>
                      <a:r>
                        <a:rPr lang="en-US" sz="1050" dirty="0">
                          <a:solidFill>
                            <a:schemeClr val="tx1"/>
                          </a:solidFill>
                          <a:effectLst/>
                        </a:rPr>
                        <a:t> Petroleum Corp</a:t>
                      </a:r>
                      <a:r>
                        <a:rPr lang="ar-SA" sz="1050" dirty="0">
                          <a:solidFill>
                            <a:schemeClr val="tx1"/>
                          </a:solidFill>
                          <a:effectLst/>
                        </a:rPr>
                        <a:t> در سال 2005 میلادی براي فروش و عرضه گاز مايع از سال 2006 به مدت 5 سال امضاء شد كه در نامه شركت بازرگاني پتروشيمي در تاريخ 8/7/86 اعلام شده است كه </a:t>
                      </a:r>
                      <a:r>
                        <a:rPr lang="en-US" sz="1050" dirty="0">
                          <a:solidFill>
                            <a:schemeClr val="tx1"/>
                          </a:solidFill>
                          <a:effectLst/>
                        </a:rPr>
                        <a:t>MOU</a:t>
                      </a:r>
                      <a:r>
                        <a:rPr lang="ar-SA" sz="1050" dirty="0">
                          <a:solidFill>
                            <a:schemeClr val="tx1"/>
                          </a:solidFill>
                          <a:effectLst/>
                        </a:rPr>
                        <a:t> امضاء شده جهت تحويل </a:t>
                      </a:r>
                      <a:r>
                        <a:rPr lang="en-US" sz="1050" dirty="0">
                          <a:solidFill>
                            <a:schemeClr val="tx1"/>
                          </a:solidFill>
                          <a:effectLst/>
                        </a:rPr>
                        <a:t>LPG</a:t>
                      </a:r>
                      <a:r>
                        <a:rPr lang="ar-SA" sz="1050" dirty="0">
                          <a:solidFill>
                            <a:schemeClr val="tx1"/>
                          </a:solidFill>
                          <a:effectLst/>
                        </a:rPr>
                        <a:t> از پتروشيمي پارس در عسلويه مي‎باشد و در آن مقرر گردید هر زمان پتروشيمي پارس به توليد كامل رسيد و آمادگي تحويل </a:t>
                      </a:r>
                      <a:r>
                        <a:rPr lang="en-US" sz="1050" dirty="0">
                          <a:solidFill>
                            <a:schemeClr val="tx1"/>
                          </a:solidFill>
                          <a:effectLst/>
                        </a:rPr>
                        <a:t>Full Cargo</a:t>
                      </a:r>
                      <a:r>
                        <a:rPr lang="ar-SA" sz="1050" dirty="0">
                          <a:solidFill>
                            <a:schemeClr val="tx1"/>
                          </a:solidFill>
                          <a:effectLst/>
                        </a:rPr>
                        <a:t> (44 هزار تن) وجود داشت، مذاكرات جهت عملي شدن تفاهم‎نامه ادامه يابد (به دليل نياز بازار داخلي به محصولات پلـيمري، اجـراي تعـهدات به زمـان راه اندازي واحدهاي جديد پتروشيمي در عسلويه و ماهشهر موكول گرديد.)</a:t>
                      </a:r>
                      <a:endParaRPr lang="en-US" sz="1050" dirty="0">
                        <a:solidFill>
                          <a:schemeClr val="tx1"/>
                        </a:solidFill>
                        <a:effectLst/>
                      </a:endParaRPr>
                    </a:p>
                    <a:p>
                      <a:pPr algn="just" rtl="1">
                        <a:lnSpc>
                          <a:spcPct val="115000"/>
                        </a:lnSpc>
                        <a:spcAft>
                          <a:spcPts val="0"/>
                        </a:spcAft>
                        <a:tabLst>
                          <a:tab pos="291465" algn="l"/>
                        </a:tabLst>
                      </a:pPr>
                      <a:r>
                        <a:rPr lang="fa-IR" sz="1050" dirty="0">
                          <a:solidFill>
                            <a:schemeClr val="tx1"/>
                          </a:solidFill>
                          <a:effectLst/>
                        </a:rPr>
                        <a:t>حضور در سه دوره اجلاس کمیسیون مشترک و همچنین دو دوره  کمیته عالی مشترک همکاری‌های دوکشور که آخرین آن در آذرماه 1394 برگزار گردید.</a:t>
                      </a:r>
                      <a:endParaRPr lang="en-US" sz="1050" dirty="0">
                        <a:solidFill>
                          <a:schemeClr val="tx1"/>
                        </a:solidFill>
                        <a:effectLst/>
                      </a:endParaRPr>
                    </a:p>
                    <a:p>
                      <a:pPr algn="just" rtl="1">
                        <a:lnSpc>
                          <a:spcPct val="115000"/>
                        </a:lnSpc>
                        <a:spcAft>
                          <a:spcPts val="0"/>
                        </a:spcAft>
                        <a:tabLst>
                          <a:tab pos="291465" algn="l"/>
                        </a:tabLst>
                      </a:pPr>
                      <a:r>
                        <a:rPr lang="fa-IR" sz="1050" dirty="0">
                          <a:solidFill>
                            <a:schemeClr val="tx1"/>
                          </a:solidFill>
                          <a:effectLst/>
                        </a:rPr>
                        <a:t> </a:t>
                      </a:r>
                      <a:endParaRPr lang="en-US" sz="1050" dirty="0">
                        <a:solidFill>
                          <a:schemeClr val="tx1"/>
                        </a:solidFill>
                        <a:effectLst/>
                      </a:endParaRPr>
                    </a:p>
                    <a:p>
                      <a:pPr algn="just" rtl="1">
                        <a:lnSpc>
                          <a:spcPct val="115000"/>
                        </a:lnSpc>
                        <a:spcAft>
                          <a:spcPts val="0"/>
                        </a:spcAft>
                        <a:tabLst>
                          <a:tab pos="291465" algn="l"/>
                        </a:tabLst>
                      </a:pPr>
                      <a:r>
                        <a:rPr lang="fa-IR" sz="1050" dirty="0">
                          <a:solidFill>
                            <a:schemeClr val="tx1"/>
                          </a:solidFill>
                          <a:effectLst/>
                        </a:rPr>
                        <a:t> </a:t>
                      </a:r>
                      <a:endParaRPr lang="en-US" sz="1050" dirty="0">
                        <a:solidFill>
                          <a:schemeClr val="tx1"/>
                        </a:solidFill>
                        <a:effectLst/>
                      </a:endParaRPr>
                    </a:p>
                    <a:p>
                      <a:pPr algn="just" rtl="1">
                        <a:lnSpc>
                          <a:spcPct val="115000"/>
                        </a:lnSpc>
                        <a:spcAft>
                          <a:spcPts val="0"/>
                        </a:spcAft>
                        <a:tabLst>
                          <a:tab pos="291465" algn="l"/>
                        </a:tabLst>
                      </a:pPr>
                      <a:r>
                        <a:rPr lang="fa-IR" sz="1050" dirty="0">
                          <a:solidFill>
                            <a:schemeClr val="tx1"/>
                          </a:solidFill>
                          <a:effectLst/>
                        </a:rPr>
                        <a:t>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Low" rtl="1">
                        <a:lnSpc>
                          <a:spcPct val="115000"/>
                        </a:lnSpc>
                        <a:spcAft>
                          <a:spcPts val="1000"/>
                        </a:spcAft>
                      </a:pPr>
                      <a:r>
                        <a:rPr lang="fa-IR" sz="1050" dirty="0">
                          <a:solidFill>
                            <a:schemeClr val="tx1"/>
                          </a:solidFill>
                          <a:effectLst/>
                        </a:rPr>
                        <a:t> </a:t>
                      </a:r>
                      <a:endParaRPr lang="en-US" sz="1050" dirty="0">
                        <a:solidFill>
                          <a:schemeClr val="tx1"/>
                        </a:solidFill>
                        <a:effectLst/>
                      </a:endParaRPr>
                    </a:p>
                    <a:p>
                      <a:pPr algn="justLow" rtl="1">
                        <a:lnSpc>
                          <a:spcPct val="115000"/>
                        </a:lnSpc>
                        <a:spcAft>
                          <a:spcPts val="1000"/>
                        </a:spcAft>
                      </a:pPr>
                      <a:r>
                        <a:rPr lang="fa-IR" sz="1050" dirty="0">
                          <a:solidFill>
                            <a:schemeClr val="tx1"/>
                          </a:solidFill>
                          <a:effectLst/>
                        </a:rPr>
                        <a:t>افزايش همكاري و هماهنگي بين دو كشور در سازمان كشورهاي صادر كننده نفت (اوپك)  و  فعالیت های مجمع كشورهاي صادر كننده گاز</a:t>
                      </a:r>
                      <a:endParaRPr lang="en-US" sz="1050" dirty="0">
                        <a:solidFill>
                          <a:schemeClr val="tx1"/>
                        </a:solidFill>
                        <a:effectLst/>
                      </a:endParaRPr>
                    </a:p>
                    <a:p>
                      <a:pPr algn="justLow" rtl="1">
                        <a:lnSpc>
                          <a:spcPct val="115000"/>
                        </a:lnSpc>
                        <a:spcAft>
                          <a:spcPts val="1000"/>
                        </a:spcAft>
                      </a:pPr>
                      <a:r>
                        <a:rPr lang="fa-IR" sz="1050" dirty="0">
                          <a:solidFill>
                            <a:schemeClr val="tx1"/>
                          </a:solidFill>
                          <a:effectLst/>
                        </a:rPr>
                        <a:t>اجرایی نمودن بندهای آخرین کمیته عالی همکاری های مشترک</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chemeClr val="tx1"/>
                          </a:solidFill>
                          <a:effectLst/>
                        </a:rPr>
                        <a:t> </a:t>
                      </a:r>
                      <a:endParaRPr lang="en-US" sz="1050" dirty="0">
                        <a:solidFill>
                          <a:schemeClr val="tx1"/>
                        </a:solidFill>
                        <a:effectLst/>
                      </a:endParaRPr>
                    </a:p>
                    <a:p>
                      <a:pPr algn="just" rtl="1">
                        <a:lnSpc>
                          <a:spcPct val="115000"/>
                        </a:lnSpc>
                        <a:spcAft>
                          <a:spcPts val="1000"/>
                        </a:spcAft>
                      </a:pPr>
                      <a:r>
                        <a:rPr lang="fa-IR" sz="1050" dirty="0">
                          <a:solidFill>
                            <a:schemeClr val="tx1"/>
                          </a:solidFill>
                          <a:effectLst/>
                        </a:rPr>
                        <a:t>آمادگی ایران در بخش اکتشافات فراساحل الجزایر</a:t>
                      </a:r>
                      <a:endParaRPr lang="en-US" sz="1050" dirty="0">
                        <a:solidFill>
                          <a:schemeClr val="tx1"/>
                        </a:solidFill>
                        <a:effectLst/>
                      </a:endParaRPr>
                    </a:p>
                    <a:p>
                      <a:pPr algn="just" rtl="1">
                        <a:lnSpc>
                          <a:spcPct val="115000"/>
                        </a:lnSpc>
                        <a:spcAft>
                          <a:spcPts val="1000"/>
                        </a:spcAft>
                      </a:pPr>
                      <a:r>
                        <a:rPr lang="fa-IR" sz="1050" dirty="0">
                          <a:solidFill>
                            <a:schemeClr val="tx1"/>
                          </a:solidFill>
                          <a:effectLst/>
                        </a:rPr>
                        <a:t>آمادگی ایران در بخش         طرح های خطوط گازی الجزایر</a:t>
                      </a:r>
                      <a:endParaRPr lang="en-US" sz="1050" dirty="0">
                        <a:solidFill>
                          <a:schemeClr val="tx1"/>
                        </a:solidFill>
                        <a:effectLst/>
                      </a:endParaRPr>
                    </a:p>
                    <a:p>
                      <a:pPr algn="just" rtl="1">
                        <a:lnSpc>
                          <a:spcPct val="115000"/>
                        </a:lnSpc>
                        <a:spcAft>
                          <a:spcPts val="1000"/>
                        </a:spcAft>
                      </a:pPr>
                      <a:r>
                        <a:rPr lang="fa-IR" sz="1050" dirty="0">
                          <a:solidFill>
                            <a:srgbClr val="FF0000"/>
                          </a:solidFill>
                          <a:effectLst/>
                        </a:rPr>
                        <a:t>آمادگی جهت همکاری در انتقال تکنولوژی در زمینه مخازن </a:t>
                      </a:r>
                      <a:r>
                        <a:rPr lang="en-US" sz="1050" dirty="0">
                          <a:solidFill>
                            <a:srgbClr val="FF0000"/>
                          </a:solidFill>
                          <a:effectLst/>
                        </a:rPr>
                        <a:t>CNG</a:t>
                      </a:r>
                      <a:r>
                        <a:rPr lang="fa-IR" sz="1050" dirty="0">
                          <a:solidFill>
                            <a:srgbClr val="FF0000"/>
                          </a:solidFill>
                          <a:effectLst/>
                        </a:rPr>
                        <a:t> و طراحی سیستم </a:t>
                      </a:r>
                      <a:r>
                        <a:rPr lang="en-US" sz="1050" dirty="0">
                          <a:solidFill>
                            <a:srgbClr val="FF0000"/>
                          </a:solidFill>
                          <a:effectLst/>
                        </a:rPr>
                        <a:t>CNG</a:t>
                      </a:r>
                    </a:p>
                    <a:p>
                      <a:pPr algn="just" rtl="1">
                        <a:lnSpc>
                          <a:spcPct val="115000"/>
                        </a:lnSpc>
                        <a:spcAft>
                          <a:spcPts val="1000"/>
                        </a:spcAft>
                      </a:pPr>
                      <a:r>
                        <a:rPr lang="fa-IR" sz="1050" dirty="0">
                          <a:solidFill>
                            <a:schemeClr val="tx1"/>
                          </a:solidFill>
                          <a:effectLst/>
                        </a:rPr>
                        <a:t>آمادگی ارائه خدمات فنی و تخصصی به منظور احداث جایگاههای سوخت</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chemeClr val="tx1"/>
                          </a:solidFill>
                          <a:effectLst/>
                        </a:rPr>
                        <a:t> </a:t>
                      </a:r>
                      <a:endParaRPr lang="en-US" sz="1050" dirty="0">
                        <a:solidFill>
                          <a:schemeClr val="tx1"/>
                        </a:solidFill>
                        <a:effectLst/>
                      </a:endParaRPr>
                    </a:p>
                    <a:p>
                      <a:pPr algn="just" rtl="1">
                        <a:lnSpc>
                          <a:spcPct val="115000"/>
                        </a:lnSpc>
                        <a:spcAft>
                          <a:spcPts val="1000"/>
                        </a:spcAft>
                      </a:pPr>
                      <a:r>
                        <a:rPr lang="fa-IR" sz="1050" dirty="0">
                          <a:solidFill>
                            <a:schemeClr val="tx1"/>
                          </a:solidFill>
                          <a:effectLst/>
                        </a:rPr>
                        <a:t>ایجاد مشارکت در زمینه ساخت تجهیزات مربوط به صنایع نفت و گاز</a:t>
                      </a:r>
                      <a:endParaRPr lang="en-US" sz="1050" dirty="0">
                        <a:solidFill>
                          <a:schemeClr val="tx1"/>
                        </a:solidFill>
                        <a:effectLst/>
                      </a:endParaRPr>
                    </a:p>
                    <a:p>
                      <a:pPr algn="just" rtl="1">
                        <a:lnSpc>
                          <a:spcPct val="115000"/>
                        </a:lnSpc>
                        <a:spcAft>
                          <a:spcPts val="1000"/>
                        </a:spcAft>
                      </a:pPr>
                      <a:r>
                        <a:rPr lang="fa-IR" sz="1050" dirty="0">
                          <a:solidFill>
                            <a:srgbClr val="FF0000"/>
                          </a:solidFill>
                          <a:effectLst/>
                        </a:rPr>
                        <a:t>مشارکت و سرمایه گذاری الجزایر در حوزه پتروشیمی و  همکاری به عنوان نیروی کمکی جهت راه اندازی طرح ها و استفاده از پتانسیل مهندسی برای اجرای طرح های آینده در ایران</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chemeClr val="tx1"/>
                          </a:solidFill>
                          <a:effectLst/>
                        </a:rPr>
                        <a:t> </a:t>
                      </a:r>
                      <a:endParaRPr lang="en-US" sz="1050" dirty="0">
                        <a:solidFill>
                          <a:schemeClr val="tx1"/>
                        </a:solidFill>
                        <a:effectLst/>
                      </a:endParaRPr>
                    </a:p>
                    <a:p>
                      <a:pPr algn="just" rtl="1">
                        <a:lnSpc>
                          <a:spcPct val="115000"/>
                        </a:lnSpc>
                        <a:spcAft>
                          <a:spcPts val="1000"/>
                        </a:spcAft>
                      </a:pPr>
                      <a:r>
                        <a:rPr lang="fa-IR" sz="1050" dirty="0">
                          <a:solidFill>
                            <a:schemeClr val="tx1"/>
                          </a:solidFill>
                          <a:effectLst/>
                        </a:rPr>
                        <a:t>تقويت همكاري دو كشور در زمينه بازارهاي بين المللي نفت و گاز و هماهنگي در چارچوب مجامع جهاني انرژي منجمله اوپك و مجمع كشورهاي صادركننده گاز</a:t>
                      </a:r>
                      <a:endParaRPr lang="en-US" sz="1050" dirty="0">
                        <a:solidFill>
                          <a:schemeClr val="tx1"/>
                        </a:solidFill>
                        <a:effectLst/>
                      </a:endParaRPr>
                    </a:p>
                    <a:p>
                      <a:pPr algn="just" rtl="1">
                        <a:lnSpc>
                          <a:spcPct val="115000"/>
                        </a:lnSpc>
                        <a:spcAft>
                          <a:spcPts val="1000"/>
                        </a:spcAft>
                      </a:pPr>
                      <a:r>
                        <a:rPr lang="fa-IR" sz="1050" dirty="0">
                          <a:solidFill>
                            <a:srgbClr val="FF0000"/>
                          </a:solidFill>
                          <a:effectLst/>
                        </a:rPr>
                        <a:t>تجارت فراورده هاي پتروشيمي و صدور مواد پليمري به الجزاير.</a:t>
                      </a:r>
                      <a:endParaRPr lang="en-US" sz="1050" dirty="0">
                        <a:solidFill>
                          <a:srgbClr val="FF0000"/>
                        </a:solidFill>
                        <a:effectLst/>
                      </a:endParaRPr>
                    </a:p>
                    <a:p>
                      <a:pPr algn="just" rtl="1">
                        <a:lnSpc>
                          <a:spcPct val="115000"/>
                        </a:lnSpc>
                        <a:spcAft>
                          <a:spcPts val="1000"/>
                        </a:spcAft>
                      </a:pPr>
                      <a:r>
                        <a:rPr lang="fa-IR" sz="1050" dirty="0">
                          <a:solidFill>
                            <a:srgbClr val="FF0000"/>
                          </a:solidFill>
                          <a:effectLst/>
                        </a:rPr>
                        <a:t>انتقال تکنولوژی در زمینه مخازن </a:t>
                      </a:r>
                      <a:r>
                        <a:rPr lang="en-US" sz="1050" dirty="0">
                          <a:solidFill>
                            <a:srgbClr val="FF0000"/>
                          </a:solidFill>
                          <a:effectLst/>
                        </a:rPr>
                        <a:t>CNG</a:t>
                      </a:r>
                      <a:r>
                        <a:rPr lang="fa-IR" sz="1050" dirty="0">
                          <a:solidFill>
                            <a:srgbClr val="FF0000"/>
                          </a:solidFill>
                          <a:effectLst/>
                        </a:rPr>
                        <a:t>‌ و طراحی سیستم </a:t>
                      </a:r>
                      <a:r>
                        <a:rPr lang="en-US" sz="1050" dirty="0">
                          <a:solidFill>
                            <a:srgbClr val="FF0000"/>
                          </a:solidFill>
                          <a:effectLst/>
                        </a:rPr>
                        <a:t> CNG</a:t>
                      </a:r>
                    </a:p>
                    <a:p>
                      <a:pPr algn="just" rtl="1">
                        <a:lnSpc>
                          <a:spcPct val="115000"/>
                        </a:lnSpc>
                        <a:spcAft>
                          <a:spcPts val="1000"/>
                        </a:spcAft>
                      </a:pPr>
                      <a:r>
                        <a:rPr lang="fa-IR" sz="1050" dirty="0">
                          <a:solidFill>
                            <a:schemeClr val="tx1"/>
                          </a:solidFill>
                          <a:effectLst/>
                        </a:rPr>
                        <a:t>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376" marR="483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itle 1"/>
          <p:cNvSpPr>
            <a:spLocks noGrp="1"/>
          </p:cNvSpPr>
          <p:nvPr>
            <p:ph type="title"/>
          </p:nvPr>
        </p:nvSpPr>
        <p:spPr>
          <a:xfrm>
            <a:off x="2576736" y="0"/>
            <a:ext cx="7138299" cy="572642"/>
          </a:xfrm>
        </p:spPr>
        <p:txBody>
          <a:bodyPr>
            <a:noAutofit/>
          </a:bodyPr>
          <a:lstStyle/>
          <a:p>
            <a:pPr algn="r" rtl="1"/>
            <a:r>
              <a:rPr lang="fa-IR" sz="2800" b="1" dirty="0">
                <a:ln w="11430"/>
                <a:solidFill>
                  <a:srgbClr val="800000"/>
                </a:solidFill>
                <a:cs typeface="Titr" pitchFamily="2" charset="-78"/>
              </a:rPr>
              <a:t>سياست های وزارت نفت (ادامه)</a:t>
            </a:r>
            <a:endParaRPr lang="en-US" sz="2800" dirty="0"/>
          </a:p>
        </p:txBody>
      </p:sp>
    </p:spTree>
    <p:extLst>
      <p:ext uri="{BB962C8B-B14F-4D97-AF65-F5344CB8AC3E}">
        <p14:creationId xmlns:p14="http://schemas.microsoft.com/office/powerpoint/2010/main" val="1758210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5411254"/>
              </p:ext>
            </p:extLst>
          </p:nvPr>
        </p:nvGraphicFramePr>
        <p:xfrm>
          <a:off x="1586529" y="620688"/>
          <a:ext cx="8041833" cy="6200267"/>
        </p:xfrm>
        <a:graphic>
          <a:graphicData uri="http://schemas.openxmlformats.org/drawingml/2006/table">
            <a:tbl>
              <a:tblPr rtl="1" firstRow="1" firstCol="1" bandRow="1">
                <a:tableStyleId>{5C22544A-7EE6-4342-B048-85BDC9FD1C3A}</a:tableStyleId>
              </a:tblPr>
              <a:tblGrid>
                <a:gridCol w="153460"/>
                <a:gridCol w="472974"/>
                <a:gridCol w="2302174"/>
                <a:gridCol w="629584"/>
                <a:gridCol w="1205912"/>
                <a:gridCol w="864496"/>
                <a:gridCol w="2413233"/>
              </a:tblGrid>
              <a:tr h="352415">
                <a:tc>
                  <a:txBody>
                    <a:bodyPr/>
                    <a:lstStyle/>
                    <a:p>
                      <a:pPr algn="ctr" rtl="1">
                        <a:lnSpc>
                          <a:spcPct val="115000"/>
                        </a:lnSpc>
                        <a:spcAft>
                          <a:spcPts val="1000"/>
                        </a:spcAft>
                      </a:pPr>
                      <a:r>
                        <a:rPr lang="fa-IR" sz="1050" dirty="0">
                          <a:solidFill>
                            <a:schemeClr val="tx1"/>
                          </a:solidFill>
                          <a:effectLst/>
                        </a:rPr>
                        <a:t>رديف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نام كشور </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همکاری های پیشین</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اهداف كوتاه مدت </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اهداف ميان مدت </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اهداف بلند مدت </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پیشنهاد جهت توسعه سطح  تعاملات</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53504">
                <a:tc>
                  <a:txBody>
                    <a:bodyPr/>
                    <a:lstStyle/>
                    <a:p>
                      <a:pPr algn="ctr" rtl="0">
                        <a:lnSpc>
                          <a:spcPct val="115000"/>
                        </a:lnSpc>
                        <a:spcAft>
                          <a:spcPts val="1000"/>
                        </a:spcAft>
                      </a:pPr>
                      <a:r>
                        <a:rPr lang="fa-IR" sz="1050" dirty="0">
                          <a:solidFill>
                            <a:schemeClr val="tx1"/>
                          </a:solidFill>
                          <a:effectLst/>
                        </a:rPr>
                        <a:t>7</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rgbClr val="FF0000"/>
                          </a:solidFill>
                          <a:effectLst/>
                        </a:rPr>
                        <a:t>غنا</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dirty="0">
                          <a:solidFill>
                            <a:schemeClr val="tx1"/>
                          </a:solidFill>
                          <a:effectLst/>
                        </a:rPr>
                        <a:t>درخواست خريد نفت و فرآورده هاي نفتي از ايران  </a:t>
                      </a:r>
                      <a:endParaRPr lang="en-US" sz="1050" dirty="0">
                        <a:solidFill>
                          <a:schemeClr val="tx1"/>
                        </a:solidFill>
                        <a:effectLst/>
                      </a:endParaRPr>
                    </a:p>
                    <a:p>
                      <a:pPr algn="just" rtl="1">
                        <a:lnSpc>
                          <a:spcPct val="115000"/>
                        </a:lnSpc>
                        <a:spcAft>
                          <a:spcPts val="1000"/>
                        </a:spcAft>
                      </a:pPr>
                      <a:r>
                        <a:rPr lang="ar-SA" sz="1050" dirty="0">
                          <a:solidFill>
                            <a:schemeClr val="tx1"/>
                          </a:solidFill>
                          <a:effectLst/>
                        </a:rPr>
                        <a:t>در سفر بهمن ماه 1394 رئیس جمهور آن کشور به ایران موارد همکاری‌های آموزشی با طرف غنا به همراه سایر بندهای همکاری در زمینه نفت، پالایشگاه و پتروشیمی امضا گردید.</a:t>
                      </a:r>
                      <a:endParaRPr lang="en-US" sz="1050" dirty="0">
                        <a:solidFill>
                          <a:schemeClr val="tx1"/>
                        </a:solidFill>
                        <a:effectLst/>
                      </a:endParaRPr>
                    </a:p>
                    <a:p>
                      <a:pPr algn="just" rtl="1">
                        <a:lnSpc>
                          <a:spcPct val="115000"/>
                        </a:lnSpc>
                        <a:spcAft>
                          <a:spcPts val="1000"/>
                        </a:spcAft>
                      </a:pPr>
                      <a:r>
                        <a:rPr lang="ar-SA" sz="1050" dirty="0">
                          <a:solidFill>
                            <a:schemeClr val="tx1"/>
                          </a:solidFill>
                          <a:effectLst/>
                        </a:rPr>
                        <a:t>حضور در پنج دوره اجلاس کمیسیون مشترک که آخرین آن در اردیبهشت ماه 1393 برگزار گردید.</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dirty="0">
                          <a:solidFill>
                            <a:schemeClr val="tx1"/>
                          </a:solidFill>
                          <a:effectLst/>
                        </a:rPr>
                        <a:t>صادرات نفت خام و </a:t>
                      </a:r>
                      <a:r>
                        <a:rPr lang="ar-SA" sz="1050" dirty="0">
                          <a:solidFill>
                            <a:srgbClr val="FF0000"/>
                          </a:solidFill>
                          <a:effectLst/>
                        </a:rPr>
                        <a:t>فرآورده های نفتی</a:t>
                      </a:r>
                      <a:endParaRPr lang="en-US" sz="1050" dirty="0">
                        <a:solidFill>
                          <a:srgbClr val="FF0000"/>
                        </a:solidFill>
                        <a:effectLst/>
                      </a:endParaRPr>
                    </a:p>
                    <a:p>
                      <a:pPr algn="justLow" rtl="1">
                        <a:lnSpc>
                          <a:spcPct val="115000"/>
                        </a:lnSpc>
                        <a:spcAft>
                          <a:spcPts val="1000"/>
                        </a:spcAft>
                      </a:pPr>
                      <a:r>
                        <a:rPr lang="fa-IR" sz="1050" dirty="0">
                          <a:solidFill>
                            <a:schemeClr val="tx1"/>
                          </a:solidFill>
                          <a:effectLst/>
                        </a:rPr>
                        <a:t>اجرایی نمودن بندهای آخرین کمیسیون مشترک</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Low" rtl="1">
                        <a:lnSpc>
                          <a:spcPct val="115000"/>
                        </a:lnSpc>
                        <a:spcAft>
                          <a:spcPts val="1000"/>
                        </a:spcAft>
                      </a:pPr>
                      <a:r>
                        <a:rPr lang="ar-SA" sz="1050" dirty="0">
                          <a:solidFill>
                            <a:schemeClr val="tx1"/>
                          </a:solidFill>
                          <a:effectLst/>
                        </a:rPr>
                        <a:t>همكاري در زمينه پالايشگاهي(احداث/بازسازی)</a:t>
                      </a:r>
                      <a:endParaRPr lang="en-US" sz="1050" dirty="0">
                        <a:solidFill>
                          <a:schemeClr val="tx1"/>
                        </a:solidFill>
                        <a:effectLst/>
                      </a:endParaRPr>
                    </a:p>
                    <a:p>
                      <a:pPr algn="justLow" rtl="1">
                        <a:lnSpc>
                          <a:spcPct val="115000"/>
                        </a:lnSpc>
                        <a:spcAft>
                          <a:spcPts val="1000"/>
                        </a:spcAft>
                      </a:pPr>
                      <a:r>
                        <a:rPr lang="ar-SA" sz="1050" dirty="0">
                          <a:solidFill>
                            <a:schemeClr val="tx1"/>
                          </a:solidFill>
                          <a:effectLst/>
                        </a:rPr>
                        <a:t>ارائه دوره های آموزشی و کارگاه‌های مورد نیاز غنا</a:t>
                      </a:r>
                      <a:endParaRPr lang="en-US" sz="1050" dirty="0">
                        <a:solidFill>
                          <a:schemeClr val="tx1"/>
                        </a:solidFill>
                        <a:effectLst/>
                      </a:endParaRPr>
                    </a:p>
                    <a:p>
                      <a:pPr algn="just" rtl="1">
                        <a:lnSpc>
                          <a:spcPct val="115000"/>
                        </a:lnSpc>
                        <a:spcAft>
                          <a:spcPts val="1000"/>
                        </a:spcAft>
                      </a:pPr>
                      <a:r>
                        <a:rPr lang="fa-IR" sz="1050" dirty="0">
                          <a:solidFill>
                            <a:srgbClr val="FF0000"/>
                          </a:solidFill>
                          <a:effectLst/>
                        </a:rPr>
                        <a:t>احداث و توسعه ظرفیت پالایشگاهی (در قالب سرمایه گذاری مشترک)</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dirty="0">
                          <a:solidFill>
                            <a:srgbClr val="FF0000"/>
                          </a:solidFill>
                          <a:effectLst/>
                        </a:rPr>
                        <a:t>سرمایه گذاری مشترک در طرحهای پتروشیمی ایران ، ساخت و تجهیز طرح‌های پتروشیمی</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dirty="0">
                          <a:solidFill>
                            <a:schemeClr val="tx1"/>
                          </a:solidFill>
                          <a:effectLst/>
                        </a:rPr>
                        <a:t>آمادگی جدی وزارت نفت جهت فروش نفت خام مورد تقاضا در سفر رییس جمهور غنا به ایران که علی رغم اعمال تخفیف در کرابه حمل نفت مورد تقاضای طرف غنایی، در زمان موعد تحویل طرف غنایی اقدام ننموده و قرارداد ملغی گردید که نتیجه به دلیل پیگیری های ریاست جمهوری و وزارت امورخارجه به طور کامل اطلاع رسانی گردید.</a:t>
                      </a:r>
                      <a:endParaRPr lang="en-US" sz="1050" dirty="0">
                        <a:solidFill>
                          <a:schemeClr val="tx1"/>
                        </a:solidFill>
                        <a:effectLst/>
                      </a:endParaRPr>
                    </a:p>
                    <a:p>
                      <a:pPr algn="just" rtl="1">
                        <a:lnSpc>
                          <a:spcPct val="115000"/>
                        </a:lnSpc>
                        <a:spcAft>
                          <a:spcPts val="1000"/>
                        </a:spcAft>
                      </a:pPr>
                      <a:r>
                        <a:rPr lang="ar-SA" sz="1050" dirty="0">
                          <a:solidFill>
                            <a:srgbClr val="FF0000"/>
                          </a:solidFill>
                          <a:effectLst/>
                        </a:rPr>
                        <a:t>صدور فرآورده هاي نفتي و محصولات پتروشيمي</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54720">
                <a:tc>
                  <a:txBody>
                    <a:bodyPr/>
                    <a:lstStyle/>
                    <a:p>
                      <a:pPr algn="ctr" rtl="0">
                        <a:lnSpc>
                          <a:spcPct val="115000"/>
                        </a:lnSpc>
                        <a:spcAft>
                          <a:spcPts val="1000"/>
                        </a:spcAft>
                      </a:pPr>
                      <a:r>
                        <a:rPr lang="fa-IR" sz="1050">
                          <a:solidFill>
                            <a:schemeClr val="tx1"/>
                          </a:solidFill>
                          <a:effectLst/>
                        </a:rPr>
                        <a:t>8</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rgbClr val="FF0000"/>
                          </a:solidFill>
                          <a:effectLst/>
                        </a:rPr>
                        <a:t>تونس</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a:solidFill>
                            <a:schemeClr val="tx1"/>
                          </a:solidFill>
                          <a:effectLst/>
                        </a:rPr>
                        <a:t>توافق بين شركت ملي پتروشيمي و گروه شيميايي تونس در خصوص احداث كارخانه سوپر فسفات سه گانه در منطقه قفصه که در نهایت پس از بررسي توسط مديريت برنامه‎ريزي و توسعه شركت ملي صنايع پتروشيمي غير اقتصادي تشخيص داده شد.</a:t>
                      </a:r>
                      <a:endParaRPr lang="en-US" sz="1050">
                        <a:solidFill>
                          <a:schemeClr val="tx1"/>
                        </a:solidFill>
                        <a:effectLst/>
                      </a:endParaRPr>
                    </a:p>
                    <a:p>
                      <a:pPr algn="just" rtl="1">
                        <a:lnSpc>
                          <a:spcPct val="115000"/>
                        </a:lnSpc>
                        <a:spcAft>
                          <a:spcPts val="1000"/>
                        </a:spcAft>
                      </a:pPr>
                      <a:r>
                        <a:rPr lang="ar-SA" sz="1050">
                          <a:solidFill>
                            <a:schemeClr val="tx1"/>
                          </a:solidFill>
                          <a:effectLst/>
                        </a:rPr>
                        <a:t>مذاكره در خصوص تهاتر نفت خام با فسفات که پس از دوران پسا برجام در صورت درخواست جدی خرید نفت از سوی تونس، وزارت نفت آمادگی فروش نفت بر اساس ترتیبات متعارف بانکی را دارد.</a:t>
                      </a:r>
                      <a:endParaRPr lang="en-US" sz="1050">
                        <a:solidFill>
                          <a:schemeClr val="tx1"/>
                        </a:solidFill>
                        <a:effectLst/>
                      </a:endParaRPr>
                    </a:p>
                    <a:p>
                      <a:pPr algn="just" rtl="1">
                        <a:lnSpc>
                          <a:spcPct val="115000"/>
                        </a:lnSpc>
                        <a:spcAft>
                          <a:spcPts val="1000"/>
                        </a:spcAft>
                      </a:pPr>
                      <a:r>
                        <a:rPr lang="ar-SA" sz="1050">
                          <a:solidFill>
                            <a:schemeClr val="tx1"/>
                          </a:solidFill>
                          <a:effectLst/>
                        </a:rPr>
                        <a:t>حضور در دوازده دوره اجلاس کمیسیون مشترک که آخرین آن در دیماه 1393 برگزار گردید.</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chemeClr val="tx1"/>
                          </a:solidFill>
                          <a:effectLst/>
                        </a:rPr>
                        <a:t>صادرات نفت خام و فرآورده هاي نفتي به تونس</a:t>
                      </a:r>
                      <a:endParaRPr lang="en-US" sz="1050" dirty="0">
                        <a:solidFill>
                          <a:schemeClr val="tx1"/>
                        </a:solidFill>
                        <a:effectLst/>
                      </a:endParaRPr>
                    </a:p>
                    <a:p>
                      <a:pPr algn="just" rtl="1">
                        <a:lnSpc>
                          <a:spcPct val="115000"/>
                        </a:lnSpc>
                        <a:spcAft>
                          <a:spcPts val="1000"/>
                        </a:spcAft>
                      </a:pPr>
                      <a:r>
                        <a:rPr lang="fa-IR" sz="1050" dirty="0">
                          <a:solidFill>
                            <a:schemeClr val="tx1"/>
                          </a:solidFill>
                          <a:effectLst/>
                        </a:rPr>
                        <a:t>اجرایی نمودن بندهای آخرین کمیسیون مشترک</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chemeClr val="tx1"/>
                          </a:solidFill>
                          <a:effectLst/>
                        </a:rPr>
                        <a:t>صادرات انواع محصولات شيميايي و پليمري</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chemeClr val="tx1"/>
                          </a:solidFill>
                          <a:effectLst/>
                        </a:rPr>
                        <a:t>ارائه مشاره و  آموزش هاي لازم در خصوص طرح هاي راه اندازي و توسعه واحدهاي پتروشيمي</a:t>
                      </a:r>
                      <a:endParaRPr lang="en-US" sz="1050" dirty="0">
                        <a:solidFill>
                          <a:schemeClr val="tx1"/>
                        </a:solidFill>
                        <a:effectLst/>
                      </a:endParaRPr>
                    </a:p>
                    <a:p>
                      <a:pPr algn="just" rtl="1">
                        <a:lnSpc>
                          <a:spcPct val="115000"/>
                        </a:lnSpc>
                        <a:spcAft>
                          <a:spcPts val="1000"/>
                        </a:spcAft>
                      </a:pPr>
                      <a:r>
                        <a:rPr lang="fa-IR" sz="1050" dirty="0">
                          <a:solidFill>
                            <a:schemeClr val="tx1"/>
                          </a:solidFill>
                          <a:effectLst/>
                        </a:rPr>
                        <a:t>آمادگي ایران جهت ارائه خدمات فني و مهندسي در زمينه پالايشگاهي</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pPr>
                      <a:r>
                        <a:rPr lang="ar-SA" sz="1050" dirty="0">
                          <a:solidFill>
                            <a:srgbClr val="FF0000"/>
                          </a:solidFill>
                          <a:effectLst/>
                        </a:rPr>
                        <a:t>فروش محصولات متنوع پتروشيمي</a:t>
                      </a:r>
                      <a:endParaRPr lang="en-US" sz="1050" dirty="0">
                        <a:solidFill>
                          <a:srgbClr val="FF0000"/>
                        </a:solidFill>
                        <a:effectLst/>
                      </a:endParaRPr>
                    </a:p>
                    <a:p>
                      <a:pPr algn="just" rtl="1">
                        <a:lnSpc>
                          <a:spcPct val="115000"/>
                        </a:lnSpc>
                      </a:pPr>
                      <a:r>
                        <a:rPr lang="en-US" sz="1050" dirty="0">
                          <a:solidFill>
                            <a:srgbClr val="FF0000"/>
                          </a:solidFill>
                          <a:effectLst/>
                        </a:rPr>
                        <a:t> </a:t>
                      </a:r>
                    </a:p>
                    <a:p>
                      <a:pPr algn="just" rtl="1">
                        <a:lnSpc>
                          <a:spcPct val="115000"/>
                        </a:lnSpc>
                      </a:pPr>
                      <a:r>
                        <a:rPr lang="ar-SA" sz="1050" dirty="0">
                          <a:solidFill>
                            <a:srgbClr val="FF0000"/>
                          </a:solidFill>
                          <a:effectLst/>
                        </a:rPr>
                        <a:t>مشاركت و سرمايه گذاري مشترك در پروژه هاي سود‌ده پتروشيمي در داخل و خارج از كشور</a:t>
                      </a:r>
                      <a:endParaRPr lang="en-US" sz="1050" dirty="0">
                        <a:solidFill>
                          <a:srgbClr val="FF0000"/>
                        </a:solidFill>
                        <a:effectLst/>
                      </a:endParaRPr>
                    </a:p>
                    <a:p>
                      <a:pPr algn="just" rtl="1">
                        <a:lnSpc>
                          <a:spcPct val="115000"/>
                        </a:lnSpc>
                        <a:spcAft>
                          <a:spcPts val="1000"/>
                        </a:spcAft>
                      </a:pPr>
                      <a:r>
                        <a:rPr lang="fa-IR" sz="1050" dirty="0">
                          <a:solidFill>
                            <a:schemeClr val="tx1"/>
                          </a:solidFill>
                          <a:effectLst/>
                        </a:rPr>
                        <a:t>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8956" marR="489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itle 1"/>
          <p:cNvSpPr>
            <a:spLocks noGrp="1"/>
          </p:cNvSpPr>
          <p:nvPr>
            <p:ph type="title"/>
          </p:nvPr>
        </p:nvSpPr>
        <p:spPr>
          <a:xfrm>
            <a:off x="2504728" y="19439"/>
            <a:ext cx="7138299" cy="500634"/>
          </a:xfrm>
        </p:spPr>
        <p:txBody>
          <a:bodyPr>
            <a:noAutofit/>
          </a:bodyPr>
          <a:lstStyle/>
          <a:p>
            <a:pPr algn="r" rtl="1"/>
            <a:r>
              <a:rPr lang="fa-IR" sz="2800" b="1" dirty="0">
                <a:ln w="11430"/>
                <a:solidFill>
                  <a:srgbClr val="800000"/>
                </a:solidFill>
                <a:cs typeface="Titr" pitchFamily="2" charset="-78"/>
              </a:rPr>
              <a:t>سياست های وزارت نفت (ادامه)</a:t>
            </a:r>
            <a:endParaRPr lang="en-US" sz="2800" dirty="0"/>
          </a:p>
        </p:txBody>
      </p:sp>
    </p:spTree>
    <p:extLst>
      <p:ext uri="{BB962C8B-B14F-4D97-AF65-F5344CB8AC3E}">
        <p14:creationId xmlns:p14="http://schemas.microsoft.com/office/powerpoint/2010/main" val="16247506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58051914"/>
              </p:ext>
            </p:extLst>
          </p:nvPr>
        </p:nvGraphicFramePr>
        <p:xfrm>
          <a:off x="1496617" y="623017"/>
          <a:ext cx="8280918" cy="6049771"/>
        </p:xfrm>
        <a:graphic>
          <a:graphicData uri="http://schemas.openxmlformats.org/drawingml/2006/table">
            <a:tbl>
              <a:tblPr rtl="1" firstRow="1" firstCol="1" bandRow="1">
                <a:tableStyleId>{5C22544A-7EE6-4342-B048-85BDC9FD1C3A}</a:tableStyleId>
              </a:tblPr>
              <a:tblGrid>
                <a:gridCol w="281207"/>
                <a:gridCol w="506598"/>
                <a:gridCol w="2175367"/>
                <a:gridCol w="718583"/>
                <a:gridCol w="1367232"/>
                <a:gridCol w="1359422"/>
                <a:gridCol w="1872509"/>
              </a:tblGrid>
              <a:tr h="652680">
                <a:tc>
                  <a:txBody>
                    <a:bodyPr/>
                    <a:lstStyle/>
                    <a:p>
                      <a:pPr algn="ctr" rtl="1">
                        <a:lnSpc>
                          <a:spcPct val="115000"/>
                        </a:lnSpc>
                        <a:spcAft>
                          <a:spcPts val="1000"/>
                        </a:spcAft>
                      </a:pPr>
                      <a:r>
                        <a:rPr lang="fa-IR" sz="1050" dirty="0">
                          <a:solidFill>
                            <a:schemeClr val="tx1"/>
                          </a:solidFill>
                          <a:effectLst/>
                        </a:rPr>
                        <a:t>رديف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نام كشور </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chemeClr val="tx1"/>
                          </a:solidFill>
                          <a:effectLst/>
                        </a:rPr>
                        <a:t>همکاری های پیشین</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chemeClr val="tx1"/>
                          </a:solidFill>
                          <a:effectLst/>
                        </a:rPr>
                        <a:t>اهداف كوتاه مدت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اهداف ميان مدت </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اهداف بلند مدت </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پیشنهاد جهت توسعه سطح  تعاملات</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28746">
                <a:tc>
                  <a:txBody>
                    <a:bodyPr/>
                    <a:lstStyle/>
                    <a:p>
                      <a:pPr algn="ctr" rtl="0">
                        <a:lnSpc>
                          <a:spcPct val="115000"/>
                        </a:lnSpc>
                        <a:spcAft>
                          <a:spcPts val="1000"/>
                        </a:spcAft>
                      </a:pPr>
                      <a:r>
                        <a:rPr lang="fa-IR" sz="1050" dirty="0" smtClean="0">
                          <a:solidFill>
                            <a:schemeClr val="tx1"/>
                          </a:solidFill>
                          <a:effectLst/>
                        </a:rPr>
                        <a:t>9</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rgbClr val="FF0000"/>
                          </a:solidFill>
                          <a:effectLst/>
                        </a:rPr>
                        <a:t>سنگال</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dirty="0">
                          <a:solidFill>
                            <a:schemeClr val="tx1"/>
                          </a:solidFill>
                          <a:effectLst/>
                        </a:rPr>
                        <a:t>درخواست تهاتر گوگرد با فسفات سنگال که به دليل تقاضاي بالا و عرضه محدود گوگرد گرانول, روند خرید گوگرد از طرف ایرانی از طريق معمول و شركت در مزايده و قيمت فروش مبتني بر شاخص هاي جهاني بدون تخفيف اعلام گردید.</a:t>
                      </a:r>
                      <a:endParaRPr lang="en-US" sz="1050" dirty="0">
                        <a:solidFill>
                          <a:schemeClr val="tx1"/>
                        </a:solidFill>
                        <a:effectLst/>
                      </a:endParaRPr>
                    </a:p>
                    <a:p>
                      <a:pPr algn="just" rtl="1">
                        <a:lnSpc>
                          <a:spcPct val="115000"/>
                        </a:lnSpc>
                        <a:spcAft>
                          <a:spcPts val="1000"/>
                        </a:spcAft>
                      </a:pPr>
                      <a:r>
                        <a:rPr lang="fa-IR" sz="1050" dirty="0">
                          <a:solidFill>
                            <a:schemeClr val="tx1"/>
                          </a:solidFill>
                          <a:effectLst/>
                        </a:rPr>
                        <a:t>حضور در سه دوره اجلاس کمیسیون مشترک که آخرین آن در آذرماه 1386 برگزار گردید.</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15000"/>
                        </a:lnSpc>
                        <a:spcAft>
                          <a:spcPts val="1000"/>
                        </a:spcAft>
                      </a:pPr>
                      <a:r>
                        <a:rPr lang="fa-IR" sz="1050" dirty="0">
                          <a:solidFill>
                            <a:srgbClr val="FF0000"/>
                          </a:solidFill>
                          <a:effectLst/>
                        </a:rPr>
                        <a:t>صادرات پتروشیمی</a:t>
                      </a:r>
                      <a:endParaRPr lang="en-US" sz="1050" dirty="0">
                        <a:solidFill>
                          <a:srgbClr val="FF0000"/>
                        </a:solidFill>
                        <a:effectLst/>
                      </a:endParaRPr>
                    </a:p>
                    <a:p>
                      <a:pPr algn="just" rtl="1">
                        <a:lnSpc>
                          <a:spcPct val="115000"/>
                        </a:lnSpc>
                        <a:spcAft>
                          <a:spcPts val="1000"/>
                        </a:spcAft>
                      </a:pPr>
                      <a:r>
                        <a:rPr lang="fa-IR" sz="1050" dirty="0">
                          <a:solidFill>
                            <a:srgbClr val="FF0000"/>
                          </a:solidFill>
                          <a:effectLst/>
                        </a:rPr>
                        <a:t> </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chemeClr val="tx1"/>
                          </a:solidFill>
                          <a:effectLst/>
                        </a:rPr>
                        <a:t>آموزش نيرو در زمينه هاي مختلف صنعت نفت</a:t>
                      </a:r>
                      <a:endParaRPr lang="en-US" sz="1050" dirty="0">
                        <a:solidFill>
                          <a:schemeClr val="tx1"/>
                        </a:solidFill>
                        <a:effectLst/>
                      </a:endParaRPr>
                    </a:p>
                    <a:p>
                      <a:pPr algn="just" rtl="1">
                        <a:lnSpc>
                          <a:spcPct val="115000"/>
                        </a:lnSpc>
                        <a:spcAft>
                          <a:spcPts val="1000"/>
                        </a:spcAft>
                      </a:pPr>
                      <a:r>
                        <a:rPr lang="fa-IR" sz="1050" dirty="0">
                          <a:solidFill>
                            <a:srgbClr val="FF0000"/>
                          </a:solidFill>
                          <a:effectLst/>
                        </a:rPr>
                        <a:t>فروش گوگرد مورد نياز سنگال با توجه به امكان استفاده از گوگرد كلوخه در فرآيندهاي كارخانجات آن كشور و تاييد نهايي مشخصات گوگرد گرانول عسلويه </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a:solidFill>
                            <a:schemeClr val="tx1"/>
                          </a:solidFill>
                          <a:effectLst/>
                        </a:rPr>
                        <a:t>ارائه كمك هاي فني و يا مشاركت در طرح هاي پتروشيمي</a:t>
                      </a:r>
                      <a:endParaRPr lang="en-US" sz="105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pPr>
                      <a:r>
                        <a:rPr lang="fa-IR" sz="1050" dirty="0">
                          <a:solidFill>
                            <a:schemeClr val="tx1"/>
                          </a:solidFill>
                          <a:effectLst/>
                        </a:rPr>
                        <a:t>فروش نفت خام ايران.</a:t>
                      </a:r>
                      <a:endParaRPr lang="en-US" sz="1050" dirty="0">
                        <a:solidFill>
                          <a:schemeClr val="tx1"/>
                        </a:solidFill>
                        <a:effectLst/>
                      </a:endParaRPr>
                    </a:p>
                    <a:p>
                      <a:pPr algn="just" rtl="1">
                        <a:lnSpc>
                          <a:spcPct val="115000"/>
                        </a:lnSpc>
                        <a:spcAft>
                          <a:spcPts val="0"/>
                        </a:spcAft>
                      </a:pPr>
                      <a:r>
                        <a:rPr lang="fa-IR" sz="1050" dirty="0">
                          <a:solidFill>
                            <a:srgbClr val="FF0000"/>
                          </a:solidFill>
                          <a:effectLst/>
                        </a:rPr>
                        <a:t>مذاكره در خصوص صادرات محصولات پتروشيمي.</a:t>
                      </a:r>
                      <a:endParaRPr lang="en-US" sz="1050" dirty="0">
                        <a:solidFill>
                          <a:srgbClr val="FF0000"/>
                        </a:solidFill>
                        <a:effectLst/>
                      </a:endParaRPr>
                    </a:p>
                    <a:p>
                      <a:pPr algn="just" rtl="1">
                        <a:lnSpc>
                          <a:spcPct val="115000"/>
                        </a:lnSpc>
                        <a:spcAft>
                          <a:spcPts val="1000"/>
                        </a:spcAft>
                      </a:pPr>
                      <a:r>
                        <a:rPr lang="fa-IR" sz="1050" dirty="0">
                          <a:solidFill>
                            <a:srgbClr val="FF0000"/>
                          </a:solidFill>
                          <a:effectLst/>
                        </a:rPr>
                        <a:t>فروش گوگرد براساس نياز آن كشور.</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86218">
                <a:tc>
                  <a:txBody>
                    <a:bodyPr/>
                    <a:lstStyle/>
                    <a:p>
                      <a:pPr algn="ctr" rtl="0">
                        <a:lnSpc>
                          <a:spcPct val="115000"/>
                        </a:lnSpc>
                        <a:spcAft>
                          <a:spcPts val="1000"/>
                        </a:spcAft>
                      </a:pPr>
                      <a:r>
                        <a:rPr lang="fa-IR" sz="1050" dirty="0" smtClean="0">
                          <a:solidFill>
                            <a:schemeClr val="tx1"/>
                          </a:solidFill>
                          <a:effectLst/>
                        </a:rPr>
                        <a:t>10</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rgbClr val="FF0000"/>
                          </a:solidFill>
                          <a:effectLst/>
                        </a:rPr>
                        <a:t>ساحل عاج</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dirty="0">
                          <a:solidFill>
                            <a:schemeClr val="tx1"/>
                          </a:solidFill>
                          <a:effectLst/>
                        </a:rPr>
                        <a:t>خريد انواع روغن موتور </a:t>
                      </a:r>
                      <a:endParaRPr lang="en-US" sz="1050" dirty="0">
                        <a:solidFill>
                          <a:schemeClr val="tx1"/>
                        </a:solidFill>
                        <a:effectLst/>
                      </a:endParaRPr>
                    </a:p>
                    <a:p>
                      <a:pPr algn="just" rtl="1">
                        <a:lnSpc>
                          <a:spcPct val="115000"/>
                        </a:lnSpc>
                        <a:spcAft>
                          <a:spcPts val="1000"/>
                        </a:spcAft>
                      </a:pPr>
                      <a:r>
                        <a:rPr lang="ar-SA" sz="1050" dirty="0">
                          <a:solidFill>
                            <a:schemeClr val="tx1"/>
                          </a:solidFill>
                          <a:effectLst/>
                        </a:rPr>
                        <a:t>مذاكره در زمينه همكاري مشترك دربخش حفاري دريايي و احداث سكوهاي نفتي</a:t>
                      </a:r>
                      <a:endParaRPr lang="en-US" sz="1050" dirty="0">
                        <a:solidFill>
                          <a:schemeClr val="tx1"/>
                        </a:solidFill>
                        <a:effectLst/>
                      </a:endParaRPr>
                    </a:p>
                    <a:p>
                      <a:pPr algn="just" rtl="1">
                        <a:lnSpc>
                          <a:spcPct val="115000"/>
                        </a:lnSpc>
                        <a:spcAft>
                          <a:spcPts val="1000"/>
                        </a:spcAft>
                      </a:pPr>
                      <a:r>
                        <a:rPr lang="ar-SA" sz="1050" dirty="0">
                          <a:solidFill>
                            <a:schemeClr val="tx1"/>
                          </a:solidFill>
                          <a:effectLst/>
                        </a:rPr>
                        <a:t>درخواست خريد نفت خام و فراورده هاي نفتي (عدم پیگیری جدی ساحل عاج)</a:t>
                      </a:r>
                      <a:endParaRPr lang="en-US" sz="1050" dirty="0">
                        <a:solidFill>
                          <a:schemeClr val="tx1"/>
                        </a:solidFill>
                        <a:effectLst/>
                      </a:endParaRPr>
                    </a:p>
                    <a:p>
                      <a:pPr algn="just" rtl="1">
                        <a:lnSpc>
                          <a:spcPct val="115000"/>
                        </a:lnSpc>
                        <a:spcAft>
                          <a:spcPts val="1000"/>
                        </a:spcAft>
                      </a:pPr>
                      <a:r>
                        <a:rPr lang="ar-SA" sz="1050" dirty="0">
                          <a:solidFill>
                            <a:schemeClr val="tx1"/>
                          </a:solidFill>
                          <a:effectLst/>
                        </a:rPr>
                        <a:t>درخواست همكاري در زمينه بلوك‌هاي اكتشافي آن كشور که در این خصوص  درخواست اطلاعات مورد نياز پيرامون مطالعات اوليه انجام شده  بلوك‌هاي اكتشافي آن كشور به عمل آمد و پاسخ مشخص دریافت نگردید.</a:t>
                      </a:r>
                      <a:endParaRPr lang="en-US" sz="1050" dirty="0">
                        <a:solidFill>
                          <a:schemeClr val="tx1"/>
                        </a:solidFill>
                        <a:effectLst/>
                      </a:endParaRPr>
                    </a:p>
                    <a:p>
                      <a:pPr algn="just" rtl="1">
                        <a:lnSpc>
                          <a:spcPct val="115000"/>
                        </a:lnSpc>
                        <a:spcAft>
                          <a:spcPts val="1000"/>
                        </a:spcAft>
                      </a:pPr>
                      <a:r>
                        <a:rPr lang="fa-IR" sz="1050" dirty="0">
                          <a:solidFill>
                            <a:schemeClr val="tx1"/>
                          </a:solidFill>
                          <a:effectLst/>
                        </a:rPr>
                        <a:t>حضور در اولین دوره اجلاس کمیسیون مشترک در آذر ماه 1386</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Low" rtl="1">
                        <a:lnSpc>
                          <a:spcPct val="115000"/>
                        </a:lnSpc>
                        <a:spcAft>
                          <a:spcPts val="1000"/>
                        </a:spcAft>
                      </a:pPr>
                      <a:r>
                        <a:rPr lang="fa-IR" sz="1050" dirty="0">
                          <a:solidFill>
                            <a:srgbClr val="FF0000"/>
                          </a:solidFill>
                          <a:effectLst/>
                        </a:rPr>
                        <a:t>فروش و صادرات فرآورده‌های نفتی</a:t>
                      </a:r>
                      <a:endParaRPr lang="en-US" sz="105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Low" rtl="1">
                        <a:lnSpc>
                          <a:spcPct val="115000"/>
                        </a:lnSpc>
                        <a:spcAft>
                          <a:spcPts val="1000"/>
                        </a:spcAft>
                      </a:pPr>
                      <a:r>
                        <a:rPr lang="fa-IR" sz="1050" dirty="0">
                          <a:solidFill>
                            <a:schemeClr val="tx1"/>
                          </a:solidFill>
                          <a:effectLst/>
                        </a:rPr>
                        <a:t>مشارکت در ساخت یا نوسازی پالایشگاه در قالب ارائه خدمات فنی و مهندسی</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lgn="just" rtl="1">
                        <a:lnSpc>
                          <a:spcPct val="115000"/>
                        </a:lnSpc>
                        <a:spcAft>
                          <a:spcPts val="1000"/>
                        </a:spcAft>
                      </a:pPr>
                      <a:r>
                        <a:rPr lang="fa-IR" sz="1050" dirty="0">
                          <a:solidFill>
                            <a:schemeClr val="tx1"/>
                          </a:solidFill>
                          <a:effectLst/>
                        </a:rPr>
                        <a:t>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0"/>
                        </a:spcAft>
                      </a:pPr>
                      <a:r>
                        <a:rPr lang="ar-SA" sz="1050" dirty="0">
                          <a:solidFill>
                            <a:schemeClr val="tx1"/>
                          </a:solidFill>
                          <a:effectLst/>
                        </a:rPr>
                        <a:t>آمادگی مذاکره جهت ارائه خدمات مشاوره فنی و تخصصی خصوصاً از جانب شرکت های خصوصی ایرانی در زمینه های نفت، گاز، پالایشگاه و پتروشیمی</a:t>
                      </a:r>
                      <a:endParaRPr lang="en-US" sz="1050" dirty="0">
                        <a:solidFill>
                          <a:schemeClr val="tx1"/>
                        </a:solidFill>
                        <a:effectLst/>
                      </a:endParaRPr>
                    </a:p>
                    <a:p>
                      <a:pPr algn="just" rtl="1">
                        <a:lnSpc>
                          <a:spcPct val="115000"/>
                        </a:lnSpc>
                        <a:spcAft>
                          <a:spcPts val="1000"/>
                        </a:spcAft>
                      </a:pPr>
                      <a:r>
                        <a:rPr lang="fa-IR" sz="1050" dirty="0">
                          <a:solidFill>
                            <a:schemeClr val="tx1"/>
                          </a:solidFill>
                          <a:effectLst/>
                        </a:rPr>
                        <a:t> </a:t>
                      </a:r>
                      <a:endPar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455" marR="52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itle 1"/>
          <p:cNvSpPr>
            <a:spLocks noGrp="1"/>
          </p:cNvSpPr>
          <p:nvPr>
            <p:ph type="title"/>
          </p:nvPr>
        </p:nvSpPr>
        <p:spPr>
          <a:xfrm>
            <a:off x="2504728" y="0"/>
            <a:ext cx="7138299" cy="692696"/>
          </a:xfrm>
        </p:spPr>
        <p:txBody>
          <a:bodyPr>
            <a:noAutofit/>
          </a:bodyPr>
          <a:lstStyle/>
          <a:p>
            <a:pPr algn="r" rtl="1"/>
            <a:r>
              <a:rPr lang="fa-IR" sz="2800" b="1" dirty="0">
                <a:ln w="11430"/>
                <a:solidFill>
                  <a:srgbClr val="800000"/>
                </a:solidFill>
                <a:cs typeface="Titr" pitchFamily="2" charset="-78"/>
              </a:rPr>
              <a:t>سياست های وزارت نفت (ادامه)</a:t>
            </a:r>
            <a:endParaRPr lang="en-US" sz="2800" dirty="0"/>
          </a:p>
        </p:txBody>
      </p:sp>
    </p:spTree>
    <p:extLst>
      <p:ext uri="{BB962C8B-B14F-4D97-AF65-F5344CB8AC3E}">
        <p14:creationId xmlns:p14="http://schemas.microsoft.com/office/powerpoint/2010/main" val="19715553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04728" y="19439"/>
            <a:ext cx="7138299" cy="500634"/>
          </a:xfrm>
        </p:spPr>
        <p:txBody>
          <a:bodyPr>
            <a:noAutofit/>
          </a:bodyPr>
          <a:lstStyle/>
          <a:p>
            <a:pPr algn="r" rtl="1"/>
            <a:r>
              <a:rPr lang="fa-IR" sz="2800" b="1" dirty="0">
                <a:ln w="11430"/>
                <a:solidFill>
                  <a:srgbClr val="800000"/>
                </a:solidFill>
                <a:cs typeface="Titr" pitchFamily="2" charset="-78"/>
              </a:rPr>
              <a:t>سياست های وزارت نفت (ادامه)</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77864378"/>
              </p:ext>
            </p:extLst>
          </p:nvPr>
        </p:nvGraphicFramePr>
        <p:xfrm>
          <a:off x="1208586" y="764704"/>
          <a:ext cx="8697413" cy="5977446"/>
        </p:xfrm>
        <a:graphic>
          <a:graphicData uri="http://schemas.openxmlformats.org/drawingml/2006/table">
            <a:tbl>
              <a:tblPr rtl="1" firstRow="1" firstCol="1" bandRow="1">
                <a:tableStyleId>{5C22544A-7EE6-4342-B048-85BDC9FD1C3A}</a:tableStyleId>
              </a:tblPr>
              <a:tblGrid>
                <a:gridCol w="457979"/>
                <a:gridCol w="643136"/>
                <a:gridCol w="1905890"/>
                <a:gridCol w="820821"/>
                <a:gridCol w="1354721"/>
                <a:gridCol w="1147731"/>
                <a:gridCol w="2367135"/>
              </a:tblGrid>
              <a:tr h="296271">
                <a:tc>
                  <a:txBody>
                    <a:bodyPr/>
                    <a:lstStyle/>
                    <a:p>
                      <a:pPr algn="ctr" rtl="1">
                        <a:lnSpc>
                          <a:spcPct val="115000"/>
                        </a:lnSpc>
                        <a:spcAft>
                          <a:spcPts val="1000"/>
                        </a:spcAft>
                      </a:pPr>
                      <a:r>
                        <a:rPr lang="fa-IR" sz="1000" dirty="0">
                          <a:solidFill>
                            <a:schemeClr val="tx1"/>
                          </a:solidFill>
                          <a:effectLst/>
                        </a:rPr>
                        <a:t>رديف </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solidFill>
                            <a:schemeClr val="tx1"/>
                          </a:solidFill>
                          <a:effectLst/>
                        </a:rPr>
                        <a:t>نام كشور </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a:solidFill>
                            <a:schemeClr val="tx1"/>
                          </a:solidFill>
                          <a:effectLst/>
                        </a:rPr>
                        <a:t>همکاری های پیشین</a:t>
                      </a:r>
                      <a:endParaRPr lang="en-US" sz="10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a:solidFill>
                            <a:schemeClr val="tx1"/>
                          </a:solidFill>
                          <a:effectLst/>
                        </a:rPr>
                        <a:t>اهداف كوتاه مدت </a:t>
                      </a:r>
                      <a:endParaRPr lang="en-US" sz="10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a:solidFill>
                            <a:schemeClr val="tx1"/>
                          </a:solidFill>
                          <a:effectLst/>
                        </a:rPr>
                        <a:t>اهداف ميان مدت </a:t>
                      </a:r>
                      <a:endParaRPr lang="en-US" sz="10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a:solidFill>
                            <a:schemeClr val="tx1"/>
                          </a:solidFill>
                          <a:effectLst/>
                        </a:rPr>
                        <a:t>اهداف بلند مدت </a:t>
                      </a:r>
                      <a:endParaRPr lang="en-US" sz="10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a:solidFill>
                            <a:schemeClr val="tx1"/>
                          </a:solidFill>
                          <a:effectLst/>
                        </a:rPr>
                        <a:t>پیشنهاد جهت توسعه سطح  تعاملات</a:t>
                      </a:r>
                      <a:endParaRPr lang="en-US" sz="10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8294">
                <a:tc>
                  <a:txBody>
                    <a:bodyPr/>
                    <a:lstStyle/>
                    <a:p>
                      <a:pPr algn="ctr" rtl="0">
                        <a:lnSpc>
                          <a:spcPct val="115000"/>
                        </a:lnSpc>
                        <a:spcAft>
                          <a:spcPts val="1000"/>
                        </a:spcAft>
                      </a:pPr>
                      <a:r>
                        <a:rPr lang="fa-IR" sz="1000" dirty="0" smtClean="0">
                          <a:solidFill>
                            <a:schemeClr val="tx1"/>
                          </a:solidFill>
                          <a:effectLst/>
                        </a:rPr>
                        <a:t>11</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solidFill>
                            <a:srgbClr val="FF0000"/>
                          </a:solidFill>
                          <a:effectLst/>
                        </a:rPr>
                        <a:t>زیمبابوه</a:t>
                      </a:r>
                      <a:endParaRPr lang="en-US" sz="1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dirty="0">
                          <a:solidFill>
                            <a:schemeClr val="tx1"/>
                          </a:solidFill>
                          <a:effectLst/>
                        </a:rPr>
                        <a:t>حضور در هشت در اجلاس کمیسیون مشترک که آخرین آن در مردادماه 1394 برگزار گردید.</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dirty="0">
                          <a:solidFill>
                            <a:srgbClr val="FF0000"/>
                          </a:solidFill>
                          <a:effectLst/>
                        </a:rPr>
                        <a:t>صادرات  فرآورده های نفتی</a:t>
                      </a:r>
                      <a:endParaRPr lang="en-US" sz="1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dirty="0">
                          <a:solidFill>
                            <a:srgbClr val="FF0000"/>
                          </a:solidFill>
                          <a:effectLst/>
                        </a:rPr>
                        <a:t>آمادگی ایران جهت همکاری در ساخت کارخانه تولید کودهای شیمیایی  براساس خوراك گاز استحصال شده از زغال سنگ در زیمبابوه</a:t>
                      </a:r>
                      <a:endParaRPr lang="en-US" sz="1000" dirty="0">
                        <a:solidFill>
                          <a:srgbClr val="FF0000"/>
                        </a:solidFill>
                        <a:effectLst/>
                      </a:endParaRPr>
                    </a:p>
                    <a:p>
                      <a:pPr algn="just" rtl="1">
                        <a:lnSpc>
                          <a:spcPct val="115000"/>
                        </a:lnSpc>
                        <a:spcAft>
                          <a:spcPts val="1000"/>
                        </a:spcAft>
                      </a:pPr>
                      <a:r>
                        <a:rPr lang="fa-IR" sz="1000" dirty="0">
                          <a:solidFill>
                            <a:schemeClr val="tx1"/>
                          </a:solidFill>
                          <a:effectLst/>
                        </a:rPr>
                        <a:t> </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a:solidFill>
                            <a:schemeClr val="tx1"/>
                          </a:solidFill>
                          <a:effectLst/>
                        </a:rPr>
                        <a:t> </a:t>
                      </a:r>
                      <a:endParaRPr lang="en-US" sz="10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a:solidFill>
                            <a:schemeClr val="tx1"/>
                          </a:solidFill>
                          <a:effectLst/>
                        </a:rPr>
                        <a:t>در صورت دریافت درخواست مشخص و جدی از سوی طرف زیمیایوه ای، آمادگی همکاری وجود دارد.</a:t>
                      </a:r>
                      <a:endParaRPr lang="en-US" sz="10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00090">
                <a:tc>
                  <a:txBody>
                    <a:bodyPr/>
                    <a:lstStyle/>
                    <a:p>
                      <a:pPr algn="ctr" rtl="0">
                        <a:lnSpc>
                          <a:spcPct val="115000"/>
                        </a:lnSpc>
                        <a:spcAft>
                          <a:spcPts val="1000"/>
                        </a:spcAft>
                      </a:pPr>
                      <a:r>
                        <a:rPr lang="fa-IR" sz="1000" dirty="0" smtClean="0">
                          <a:solidFill>
                            <a:schemeClr val="tx1"/>
                          </a:solidFill>
                          <a:effectLst/>
                        </a:rPr>
                        <a:t>12</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00" dirty="0">
                          <a:solidFill>
                            <a:srgbClr val="FF0000"/>
                          </a:solidFill>
                          <a:effectLst/>
                        </a:rPr>
                        <a:t>آنگولا</a:t>
                      </a:r>
                      <a:endParaRPr lang="en-US" sz="1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00" dirty="0">
                          <a:solidFill>
                            <a:schemeClr val="tx1"/>
                          </a:solidFill>
                          <a:effectLst/>
                        </a:rPr>
                        <a:t>شركت سونانگول آنگولا صاحب سهام20% از كل پروژه فاز 12 پارس جنوبي بوده و همچنين 10% از سهام بلوك كابينداي آنگولا نيز به شركت پتروپارس ايران تعلق داشته است که همكاري دو شركت پتروپارس و سونانگول در زمان تحريم‌ها به اتمام رسید.</a:t>
                      </a:r>
                      <a:endParaRPr lang="en-US" sz="1000" dirty="0">
                        <a:solidFill>
                          <a:schemeClr val="tx1"/>
                        </a:solidFill>
                        <a:effectLst/>
                      </a:endParaRPr>
                    </a:p>
                    <a:p>
                      <a:pPr algn="just" rtl="1">
                        <a:lnSpc>
                          <a:spcPct val="115000"/>
                        </a:lnSpc>
                        <a:spcAft>
                          <a:spcPts val="1000"/>
                        </a:spcAft>
                      </a:pPr>
                      <a:r>
                        <a:rPr lang="ar-SA" sz="1000" dirty="0">
                          <a:solidFill>
                            <a:schemeClr val="tx1"/>
                          </a:solidFill>
                          <a:effectLst/>
                        </a:rPr>
                        <a:t>به دليل وجود تحريم ها شركت سونانگول از پرداخت سهم مشاركت خود در پروژه هاي فاز 12 سرباز زده و عليرغم پيگيري هاي شركت پتروپارس ، امكان پرداخت ميسر نگرديده است که  سهم پتروپارس از بلوك كابينداي شمالي به سونانگول و همچنين سهام سونانگول از پارس جنوبي به شركت پتروپارس واگذار گرديده است.</a:t>
                      </a:r>
                      <a:endParaRPr lang="en-US" sz="1000" dirty="0">
                        <a:solidFill>
                          <a:schemeClr val="tx1"/>
                        </a:solidFill>
                        <a:effectLst/>
                      </a:endParaRPr>
                    </a:p>
                    <a:p>
                      <a:pPr algn="just" rtl="1">
                        <a:lnSpc>
                          <a:spcPct val="115000"/>
                        </a:lnSpc>
                        <a:spcAft>
                          <a:spcPts val="1000"/>
                        </a:spcAft>
                      </a:pPr>
                      <a:r>
                        <a:rPr lang="ar-SA" sz="1000" dirty="0">
                          <a:solidFill>
                            <a:schemeClr val="tx1"/>
                          </a:solidFill>
                          <a:effectLst/>
                        </a:rPr>
                        <a:t>اولین کمیته مشترک همکاری‌های اقتصادی بین دو کشور در فروردین ماه 1392 برگزار گردید.</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Low" rtl="1">
                        <a:lnSpc>
                          <a:spcPct val="115000"/>
                        </a:lnSpc>
                        <a:spcAft>
                          <a:spcPts val="1000"/>
                        </a:spcAft>
                      </a:pPr>
                      <a:r>
                        <a:rPr lang="ar-SA" sz="1000" dirty="0">
                          <a:solidFill>
                            <a:schemeClr val="tx1"/>
                          </a:solidFill>
                          <a:effectLst/>
                        </a:rPr>
                        <a:t>افزايش همكاري و هماهنگي بين دو كشور در سازمان كشورهاي صادر كننده نفت (اوپك)</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00" dirty="0">
                          <a:solidFill>
                            <a:schemeClr val="tx1"/>
                          </a:solidFill>
                          <a:effectLst/>
                        </a:rPr>
                        <a:t> </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00" dirty="0">
                          <a:solidFill>
                            <a:schemeClr val="tx1"/>
                          </a:solidFill>
                          <a:effectLst/>
                        </a:rPr>
                        <a:t> </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00" dirty="0">
                          <a:solidFill>
                            <a:schemeClr val="tx1"/>
                          </a:solidFill>
                          <a:effectLst/>
                        </a:rPr>
                        <a:t>با توجه به همکاری های پیشین و همچنین عضویت دو کشور در اوپک امکان از سر گیری همکاری ها وجود دارد.</a:t>
                      </a:r>
                      <a:endParaRPr lang="en-US"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2645" marR="526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830830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04728" y="19439"/>
            <a:ext cx="7138299" cy="500634"/>
          </a:xfrm>
        </p:spPr>
        <p:txBody>
          <a:bodyPr>
            <a:noAutofit/>
          </a:bodyPr>
          <a:lstStyle/>
          <a:p>
            <a:pPr algn="r" rtl="1"/>
            <a:r>
              <a:rPr lang="fa-IR" sz="2800" b="1" dirty="0">
                <a:ln w="11430"/>
                <a:solidFill>
                  <a:srgbClr val="800000"/>
                </a:solidFill>
                <a:cs typeface="Titr" pitchFamily="2" charset="-78"/>
              </a:rPr>
              <a:t>سياست های وزارت نفت (ادامه)</a:t>
            </a:r>
            <a:endParaRPr lang="en-US" sz="2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737356279"/>
              </p:ext>
            </p:extLst>
          </p:nvPr>
        </p:nvGraphicFramePr>
        <p:xfrm>
          <a:off x="1395628" y="692696"/>
          <a:ext cx="8481391" cy="5894032"/>
        </p:xfrm>
        <a:graphic>
          <a:graphicData uri="http://schemas.openxmlformats.org/drawingml/2006/table">
            <a:tbl>
              <a:tblPr rtl="1" firstRow="1" firstCol="1" bandRow="1">
                <a:tableStyleId>{5C22544A-7EE6-4342-B048-85BDC9FD1C3A}</a:tableStyleId>
              </a:tblPr>
              <a:tblGrid>
                <a:gridCol w="281154"/>
                <a:gridCol w="707304"/>
                <a:gridCol w="1560078"/>
                <a:gridCol w="1246348"/>
                <a:gridCol w="1262752"/>
                <a:gridCol w="1109446"/>
                <a:gridCol w="2314309"/>
              </a:tblGrid>
              <a:tr h="560832">
                <a:tc>
                  <a:txBody>
                    <a:bodyPr/>
                    <a:lstStyle/>
                    <a:p>
                      <a:pPr algn="ctr" rtl="1">
                        <a:lnSpc>
                          <a:spcPct val="115000"/>
                        </a:lnSpc>
                        <a:spcAft>
                          <a:spcPts val="1000"/>
                        </a:spcAft>
                      </a:pPr>
                      <a:r>
                        <a:rPr lang="fa-IR" sz="1050" dirty="0">
                          <a:solidFill>
                            <a:schemeClr val="tx1"/>
                          </a:solidFill>
                          <a:effectLst/>
                        </a:rPr>
                        <a:t>رديف </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نام كشور </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همکاری های پیشین</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اهداف كوتاه مدت </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اهداف ميان مدت </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اهداف بلند مدت </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پیشنهاد جهت توسعه سطح  تعاملات</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8873">
                <a:tc>
                  <a:txBody>
                    <a:bodyPr/>
                    <a:lstStyle/>
                    <a:p>
                      <a:pPr algn="ctr" rtl="0">
                        <a:lnSpc>
                          <a:spcPct val="115000"/>
                        </a:lnSpc>
                        <a:spcAft>
                          <a:spcPts val="1000"/>
                        </a:spcAft>
                      </a:pPr>
                      <a:r>
                        <a:rPr lang="fa-IR" sz="1050" dirty="0" smtClean="0">
                          <a:solidFill>
                            <a:schemeClr val="tx1"/>
                          </a:solidFill>
                          <a:effectLst/>
                        </a:rPr>
                        <a:t>13</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rgbClr val="FF0000"/>
                          </a:solidFill>
                          <a:effectLst/>
                        </a:rPr>
                        <a:t>تانزانیا</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chemeClr val="tx1"/>
                          </a:solidFill>
                          <a:effectLst/>
                        </a:rPr>
                        <a:t>حضور در چهار دوره اجلاس کمیسیون مشترک که آخرین آنها در مهرماه 1387 برگزار گردید.</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rgbClr val="FF0000"/>
                          </a:solidFill>
                          <a:effectLst/>
                        </a:rPr>
                        <a:t>صدور فرآورده های نفتی به آن کشور</a:t>
                      </a:r>
                      <a:endParaRPr lang="en-US" sz="1100" dirty="0">
                        <a:solidFill>
                          <a:srgbClr val="FF0000"/>
                        </a:solidFill>
                        <a:effectLst/>
                      </a:endParaRPr>
                    </a:p>
                    <a:p>
                      <a:pPr algn="just" rtl="1">
                        <a:lnSpc>
                          <a:spcPct val="115000"/>
                        </a:lnSpc>
                        <a:spcAft>
                          <a:spcPts val="1000"/>
                        </a:spcAft>
                      </a:pPr>
                      <a:r>
                        <a:rPr lang="fa-IR" sz="1050" dirty="0">
                          <a:solidFill>
                            <a:srgbClr val="FF0000"/>
                          </a:solidFill>
                          <a:effectLst/>
                        </a:rPr>
                        <a:t> </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Low" rtl="1">
                        <a:lnSpc>
                          <a:spcPct val="115000"/>
                        </a:lnSpc>
                        <a:spcAft>
                          <a:spcPts val="1000"/>
                        </a:spcAft>
                      </a:pPr>
                      <a:r>
                        <a:rPr lang="fa-IR" sz="1050">
                          <a:solidFill>
                            <a:schemeClr val="tx1"/>
                          </a:solidFill>
                          <a:effectLst/>
                        </a:rPr>
                        <a:t>ارائه خدمات فنی مهندسی در بخش اکتشافات</a:t>
                      </a:r>
                      <a:endParaRPr lang="en-US" sz="1100">
                        <a:solidFill>
                          <a:schemeClr val="tx1"/>
                        </a:solidFill>
                        <a:effectLst/>
                      </a:endParaRPr>
                    </a:p>
                    <a:p>
                      <a:pPr algn="justLow" rtl="1">
                        <a:lnSpc>
                          <a:spcPct val="115000"/>
                        </a:lnSpc>
                        <a:spcAft>
                          <a:spcPts val="1000"/>
                        </a:spcAft>
                      </a:pPr>
                      <a:r>
                        <a:rPr lang="fa-IR" sz="1050">
                          <a:solidFill>
                            <a:schemeClr val="tx1"/>
                          </a:solidFill>
                          <a:effectLst/>
                        </a:rPr>
                        <a:t>توسعه_آموزش  نیروی انسانی</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a:solidFill>
                            <a:schemeClr val="tx1"/>
                          </a:solidFill>
                          <a:effectLst/>
                        </a:rPr>
                        <a:t> </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a:solidFill>
                            <a:schemeClr val="tx1"/>
                          </a:solidFill>
                          <a:effectLst/>
                        </a:rPr>
                        <a:t>در صورت دریافت درخواست مشخص و جدی از سوی طرف تانزانیایی، آمادگی همکاری وجود دارد.</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57889">
                <a:tc>
                  <a:txBody>
                    <a:bodyPr/>
                    <a:lstStyle/>
                    <a:p>
                      <a:pPr algn="ctr" rtl="0">
                        <a:lnSpc>
                          <a:spcPct val="115000"/>
                        </a:lnSpc>
                        <a:spcAft>
                          <a:spcPts val="1000"/>
                        </a:spcAft>
                      </a:pPr>
                      <a:r>
                        <a:rPr lang="fa-IR" sz="1000" dirty="0" smtClean="0">
                          <a:solidFill>
                            <a:schemeClr val="tx1"/>
                          </a:solidFill>
                          <a:effectLst/>
                        </a:rPr>
                        <a:t>14</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rgbClr val="FF0000"/>
                          </a:solidFill>
                          <a:effectLst/>
                        </a:rPr>
                        <a:t>اوگاندا</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a:solidFill>
                            <a:schemeClr val="tx1"/>
                          </a:solidFill>
                          <a:effectLst/>
                        </a:rPr>
                        <a:t>نخستین کمیته مشترک کاری در مهرماه 1382 در اوگاندا  برگزار گردید.</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dirty="0">
                          <a:solidFill>
                            <a:srgbClr val="FF0000"/>
                          </a:solidFill>
                          <a:effectLst/>
                        </a:rPr>
                        <a:t>صادرات فرآورده های نفتی</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a:solidFill>
                            <a:schemeClr val="tx1"/>
                          </a:solidFill>
                          <a:effectLst/>
                        </a:rPr>
                        <a:t>همکاری در زمینه ارائه خدمات آموزشی</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a:solidFill>
                            <a:schemeClr val="tx1"/>
                          </a:solidFill>
                          <a:effectLst/>
                        </a:rPr>
                        <a:t> </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a:solidFill>
                            <a:schemeClr val="tx1"/>
                          </a:solidFill>
                          <a:effectLst/>
                        </a:rPr>
                        <a:t>در صورت دریافت درخواست مشخص و جدی از سوی طرف اوگاندایی، آمادگی همکاری وجود دارد.</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33219">
                <a:tc>
                  <a:txBody>
                    <a:bodyPr/>
                    <a:lstStyle/>
                    <a:p>
                      <a:pPr algn="ctr" rtl="0">
                        <a:lnSpc>
                          <a:spcPct val="115000"/>
                        </a:lnSpc>
                        <a:spcAft>
                          <a:spcPts val="1000"/>
                        </a:spcAft>
                      </a:pPr>
                      <a:r>
                        <a:rPr lang="fa-IR" sz="1000">
                          <a:solidFill>
                            <a:schemeClr val="tx1"/>
                          </a:solidFill>
                          <a:effectLst/>
                        </a:rPr>
                        <a:t>15</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dirty="0">
                          <a:solidFill>
                            <a:schemeClr val="tx1"/>
                          </a:solidFill>
                          <a:effectLst/>
                        </a:rPr>
                        <a:t>گینه استوایی</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dirty="0">
                          <a:solidFill>
                            <a:schemeClr val="tx1"/>
                          </a:solidFill>
                          <a:effectLst/>
                        </a:rPr>
                        <a:t> </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chemeClr val="tx1"/>
                          </a:solidFill>
                          <a:effectLst/>
                        </a:rPr>
                        <a:t>افزايش همكاري و هماهنگي بين دو كشور در زمینه فعالیت های مجمع كشورهاي صادر كننده گاز</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dirty="0">
                          <a:solidFill>
                            <a:schemeClr val="tx1"/>
                          </a:solidFill>
                          <a:effectLst/>
                        </a:rPr>
                        <a:t> </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a:solidFill>
                            <a:schemeClr val="tx1"/>
                          </a:solidFill>
                          <a:effectLst/>
                        </a:rPr>
                        <a:t> </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a:solidFill>
                            <a:schemeClr val="tx1"/>
                          </a:solidFill>
                          <a:effectLst/>
                        </a:rPr>
                        <a:t> تقويت همكاري دو كشور در زمينه بازارهاي بين المللي نفت و گاز و هماهنگي در چارچوب مجمع كشورهاي صادركننده گاز</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33219">
                <a:tc>
                  <a:txBody>
                    <a:bodyPr/>
                    <a:lstStyle/>
                    <a:p>
                      <a:pPr algn="ctr" rtl="0">
                        <a:lnSpc>
                          <a:spcPct val="115000"/>
                        </a:lnSpc>
                        <a:spcAft>
                          <a:spcPts val="1000"/>
                        </a:spcAft>
                      </a:pPr>
                      <a:r>
                        <a:rPr lang="fa-IR" sz="1000" dirty="0" smtClean="0">
                          <a:solidFill>
                            <a:schemeClr val="tx1"/>
                          </a:solidFill>
                          <a:effectLst/>
                        </a:rPr>
                        <a:t>16</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lnSpc>
                          <a:spcPct val="115000"/>
                        </a:lnSpc>
                        <a:spcAft>
                          <a:spcPts val="1000"/>
                        </a:spcAft>
                      </a:pPr>
                      <a:r>
                        <a:rPr lang="fa-IR" sz="1050">
                          <a:solidFill>
                            <a:schemeClr val="tx1"/>
                          </a:solidFill>
                          <a:effectLst/>
                        </a:rPr>
                        <a:t>لیبی</a:t>
                      </a:r>
                      <a:endParaRPr lang="en-US" sz="11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ar-SA" sz="1050" dirty="0">
                          <a:solidFill>
                            <a:schemeClr val="tx1"/>
                          </a:solidFill>
                          <a:effectLst/>
                        </a:rPr>
                        <a:t>حضور در دوازده دوره اجلاس کمیسیون مشترک که آخرین آنها در دیماه 1386 برگزار گردید.</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Low" rtl="1">
                        <a:lnSpc>
                          <a:spcPct val="115000"/>
                        </a:lnSpc>
                        <a:spcAft>
                          <a:spcPts val="1000"/>
                        </a:spcAft>
                      </a:pPr>
                      <a:r>
                        <a:rPr lang="fa-IR" sz="1050" dirty="0">
                          <a:solidFill>
                            <a:schemeClr val="tx1"/>
                          </a:solidFill>
                          <a:effectLst/>
                        </a:rPr>
                        <a:t>افزايش همكاري و هماهنگي بين دو كشور در زمینه فعالیت های سازمان اوپک و مجمع صادرکنندگان گاز</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dirty="0">
                          <a:solidFill>
                            <a:schemeClr val="tx1"/>
                          </a:solidFill>
                          <a:effectLst/>
                        </a:rPr>
                        <a:t> </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00" dirty="0">
                          <a:solidFill>
                            <a:schemeClr val="tx1"/>
                          </a:solidFill>
                          <a:effectLst/>
                        </a:rPr>
                        <a:t> </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lnSpc>
                          <a:spcPct val="115000"/>
                        </a:lnSpc>
                        <a:spcAft>
                          <a:spcPts val="1000"/>
                        </a:spcAft>
                      </a:pPr>
                      <a:r>
                        <a:rPr lang="fa-IR" sz="1050" dirty="0">
                          <a:solidFill>
                            <a:schemeClr val="tx1"/>
                          </a:solidFill>
                          <a:effectLst/>
                        </a:rPr>
                        <a:t>تقويت همكاري دو كشور در زمينه بازارهاي بين المللي نفت و گاز و هماهنگي در چارچوب مجمع کشورهای صادرکننده گاز و اوپک </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4787" marR="547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2754315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8744" y="1268760"/>
            <a:ext cx="5184576" cy="4524315"/>
          </a:xfrm>
          <a:prstGeom prst="rect">
            <a:avLst/>
          </a:prstGeom>
        </p:spPr>
        <p:txBody>
          <a:bodyPr wrap="square">
            <a:spAutoFit/>
          </a:bodyPr>
          <a:lstStyle/>
          <a:p>
            <a:pPr algn="ctr"/>
            <a:r>
              <a:rPr lang="fa-IR" sz="9600" b="1" dirty="0" smtClean="0">
                <a:solidFill>
                  <a:srgbClr val="800000"/>
                </a:solidFill>
                <a:latin typeface="Calibri" pitchFamily="34" charset="0"/>
                <a:ea typeface="Times New Roman" pitchFamily="18" charset="0"/>
                <a:cs typeface="B Titr" pitchFamily="2" charset="-78"/>
              </a:rPr>
              <a:t>با تشكر</a:t>
            </a:r>
          </a:p>
          <a:p>
            <a:pPr algn="ctr"/>
            <a:endParaRPr lang="fa-IR" sz="9600" b="1" dirty="0" smtClean="0">
              <a:solidFill>
                <a:srgbClr val="800000"/>
              </a:solidFill>
              <a:latin typeface="Calibri" pitchFamily="34" charset="0"/>
              <a:ea typeface="Times New Roman" pitchFamily="18" charset="0"/>
              <a:cs typeface="B Titr" pitchFamily="2" charset="-78"/>
            </a:endParaRPr>
          </a:p>
          <a:p>
            <a:pPr algn="ctr"/>
            <a:r>
              <a:rPr lang="fa-IR" sz="9600" b="1" dirty="0" smtClean="0">
                <a:solidFill>
                  <a:srgbClr val="800000"/>
                </a:solidFill>
                <a:latin typeface="Calibri" pitchFamily="34" charset="0"/>
                <a:cs typeface="B Titr" pitchFamily="2" charset="-78"/>
              </a:rPr>
              <a:t>موفق باشيد</a:t>
            </a:r>
            <a:endParaRPr lang="fa-IR" sz="9600" dirty="0">
              <a:solidFill>
                <a:srgbClr val="800000"/>
              </a:solidFill>
              <a:cs typeface="B Tit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09662" y="357166"/>
            <a:ext cx="7901287" cy="928694"/>
          </a:xfrm>
          <a:prstGeom prst="rect">
            <a:avLst/>
          </a:prstGeom>
        </p:spPr>
        <p:txBody>
          <a:bodyPr vert="horz" lIns="99060" tIns="49530" rIns="99060" bIns="49530" rtlCol="0" anchor="ctr">
            <a:normAutofit/>
          </a:bodyPr>
          <a:lstStyle/>
          <a:p>
            <a:pPr rtl="0">
              <a:spcBef>
                <a:spcPct val="0"/>
              </a:spcBef>
              <a:defRPr/>
            </a:pPr>
            <a:r>
              <a:rPr lang="fa-IR" sz="2400" dirty="0" smtClean="0">
                <a:solidFill>
                  <a:srgbClr val="800000"/>
                </a:solidFill>
                <a:latin typeface="+mj-lt"/>
                <a:ea typeface="+mj-ea"/>
                <a:cs typeface="B Titr" pitchFamily="2" charset="-78"/>
              </a:rPr>
              <a:t>4) </a:t>
            </a:r>
            <a:r>
              <a:rPr lang="fa-IR" sz="2800" dirty="0" smtClean="0">
                <a:solidFill>
                  <a:srgbClr val="800000"/>
                </a:solidFill>
                <a:latin typeface="+mj-lt"/>
                <a:ea typeface="+mj-ea"/>
                <a:cs typeface="B Titr" pitchFamily="2" charset="-78"/>
              </a:rPr>
              <a:t>معدن</a:t>
            </a:r>
            <a:endParaRPr lang="fa-IR" sz="2400" dirty="0">
              <a:solidFill>
                <a:srgbClr val="800000"/>
              </a:solidFill>
              <a:latin typeface="+mj-lt"/>
              <a:ea typeface="+mj-ea"/>
              <a:cs typeface="B Titr" pitchFamily="2" charset="-78"/>
            </a:endParaRPr>
          </a:p>
        </p:txBody>
      </p:sp>
      <p:sp>
        <p:nvSpPr>
          <p:cNvPr id="108545" name="Rectangle 1"/>
          <p:cNvSpPr>
            <a:spLocks noChangeArrowheads="1"/>
          </p:cNvSpPr>
          <p:nvPr/>
        </p:nvSpPr>
        <p:spPr bwMode="auto">
          <a:xfrm>
            <a:off x="1023910" y="1501303"/>
            <a:ext cx="8093189" cy="2685351"/>
          </a:xfrm>
          <a:prstGeom prst="rect">
            <a:avLst/>
          </a:prstGeom>
          <a:noFill/>
          <a:ln w="9525">
            <a:noFill/>
            <a:miter lim="800000"/>
            <a:headEnd/>
            <a:tailEnd/>
          </a:ln>
          <a:effectLst/>
        </p:spPr>
        <p:txBody>
          <a:bodyPr vert="horz" wrap="square" lIns="99060" tIns="49530" rIns="99060" bIns="49530" numCol="1" anchor="ctr" anchorCtr="0" compatLnSpc="1">
            <a:prstTxWarp prst="textNoShape">
              <a:avLst/>
            </a:prstTxWarp>
            <a:spAutoFit/>
          </a:bodyPr>
          <a:lstStyle/>
          <a:p>
            <a:pPr algn="justLow" eaLnBrk="0" fontAlgn="base" hangingPunct="0">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تولید </a:t>
            </a:r>
            <a:r>
              <a:rPr lang="fa-IR" sz="2800" b="1" dirty="0">
                <a:latin typeface="Calibri" pitchFamily="34" charset="0"/>
                <a:ea typeface="Times New Roman" pitchFamily="18" charset="0"/>
                <a:cs typeface="B Lotus" pitchFamily="2" charset="-78"/>
              </a:rPr>
              <a:t>کننده بیش از 60 فلز و ماده </a:t>
            </a:r>
            <a:r>
              <a:rPr lang="fa-IR" sz="2800" b="1" dirty="0" smtClean="0">
                <a:latin typeface="Calibri" pitchFamily="34" charset="0"/>
                <a:ea typeface="Times New Roman" pitchFamily="18" charset="0"/>
                <a:cs typeface="B Lotus" pitchFamily="2" charset="-78"/>
              </a:rPr>
              <a:t>معدنی</a:t>
            </a:r>
            <a:endParaRPr lang="fa-IR" sz="2800" b="1" dirty="0">
              <a:latin typeface="Calibri" pitchFamily="34" charset="0"/>
              <a:ea typeface="Times New Roman" pitchFamily="18" charset="0"/>
              <a:cs typeface="B Lotus" pitchFamily="2" charset="-78"/>
            </a:endParaRPr>
          </a:p>
          <a:p>
            <a:pPr algn="justLow" eaLnBrk="0" fontAlgn="base" hangingPunct="0">
              <a:spcBef>
                <a:spcPct val="0"/>
              </a:spcBef>
              <a:spcAft>
                <a:spcPct val="0"/>
              </a:spcAft>
            </a:pPr>
            <a:r>
              <a:rPr lang="fa-IR" sz="2800" b="1" dirty="0">
                <a:latin typeface="Calibri" pitchFamily="34" charset="0"/>
                <a:ea typeface="Times New Roman" pitchFamily="18" charset="0"/>
                <a:cs typeface="B Lotus" pitchFamily="2" charset="-78"/>
              </a:rPr>
              <a:t> </a:t>
            </a:r>
          </a:p>
          <a:p>
            <a:pPr algn="justLow" eaLnBrk="0" fontAlgn="base" hangingPunct="0">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تولید </a:t>
            </a:r>
            <a:r>
              <a:rPr lang="fa-IR" sz="2800" b="1" dirty="0">
                <a:latin typeface="Calibri" pitchFamily="34" charset="0"/>
                <a:ea typeface="Times New Roman" pitchFamily="18" charset="0"/>
                <a:cs typeface="B Lotus" pitchFamily="2" charset="-78"/>
              </a:rPr>
              <a:t>کننده عمده </a:t>
            </a:r>
            <a:r>
              <a:rPr lang="fa-IR" sz="2800" b="1" dirty="0" smtClean="0">
                <a:latin typeface="Calibri" pitchFamily="34" charset="0"/>
                <a:ea typeface="Times New Roman" pitchFamily="18" charset="0"/>
                <a:cs typeface="B Lotus" pitchFamily="2" charset="-78"/>
              </a:rPr>
              <a:t>: طلا </a:t>
            </a:r>
            <a:r>
              <a:rPr lang="fa-IR" sz="2800" b="1" dirty="0">
                <a:latin typeface="Calibri" pitchFamily="34" charset="0"/>
                <a:ea typeface="Times New Roman" pitchFamily="18" charset="0"/>
                <a:cs typeface="B Lotus" pitchFamily="2" charset="-78"/>
              </a:rPr>
              <a:t>، </a:t>
            </a:r>
            <a:r>
              <a:rPr lang="fa-IR" sz="2800" b="1" dirty="0" smtClean="0">
                <a:latin typeface="Calibri" pitchFamily="34" charset="0"/>
                <a:ea typeface="Times New Roman" pitchFamily="18" charset="0"/>
                <a:cs typeface="B Lotus" pitchFamily="2" charset="-78"/>
              </a:rPr>
              <a:t>پلاتین، </a:t>
            </a:r>
            <a:r>
              <a:rPr lang="fa-IR" sz="2800" b="1" dirty="0">
                <a:latin typeface="Calibri" pitchFamily="34" charset="0"/>
                <a:ea typeface="Times New Roman" pitchFamily="18" charset="0"/>
                <a:cs typeface="B Lotus" pitchFamily="2" charset="-78"/>
              </a:rPr>
              <a:t>الماس ، اورانیوم، منگنز، کروم، نیکل ، بوکسیت و </a:t>
            </a:r>
            <a:r>
              <a:rPr lang="fa-IR" sz="2800" b="1" dirty="0" smtClean="0">
                <a:latin typeface="Calibri" pitchFamily="34" charset="0"/>
                <a:ea typeface="Times New Roman" pitchFamily="18" charset="0"/>
                <a:cs typeface="B Lotus" pitchFamily="2" charset="-78"/>
              </a:rPr>
              <a:t>کبالت</a:t>
            </a:r>
            <a:endParaRPr lang="fa-IR" sz="2800" b="1" dirty="0">
              <a:latin typeface="Calibri" pitchFamily="34" charset="0"/>
              <a:ea typeface="Times New Roman" pitchFamily="18" charset="0"/>
              <a:cs typeface="B Lotus" pitchFamily="2" charset="-78"/>
            </a:endParaRPr>
          </a:p>
          <a:p>
            <a:pPr algn="justLow" eaLnBrk="0" fontAlgn="base" hangingPunct="0">
              <a:spcBef>
                <a:spcPct val="0"/>
              </a:spcBef>
              <a:spcAft>
                <a:spcPct val="0"/>
              </a:spcAft>
            </a:pPr>
            <a:endParaRPr lang="en-US" sz="2800" b="1" dirty="0">
              <a:latin typeface="Arial" pitchFamily="34" charset="0"/>
              <a:cs typeface="B Lotus" pitchFamily="2" charset="-78"/>
            </a:endParaRPr>
          </a:p>
          <a:p>
            <a:pPr algn="justLow" eaLnBrk="0" fontAlgn="base" hangingPunct="0">
              <a:spcBef>
                <a:spcPct val="0"/>
              </a:spcBef>
              <a:spcAft>
                <a:spcPct val="0"/>
              </a:spcAft>
              <a:buFont typeface="Arial" pitchFamily="34" charset="0"/>
              <a:buChar char="•"/>
            </a:pPr>
            <a:r>
              <a:rPr lang="fa-IR" sz="2800" b="1" dirty="0" smtClean="0">
                <a:latin typeface="Calibri" pitchFamily="34" charset="0"/>
                <a:ea typeface="Times New Roman" pitchFamily="18" charset="0"/>
                <a:cs typeface="B Lotus" pitchFamily="2" charset="-78"/>
              </a:rPr>
              <a:t> دارا بودن30</a:t>
            </a:r>
            <a:r>
              <a:rPr lang="fa-IR" sz="2800" b="1" dirty="0">
                <a:latin typeface="Calibri" pitchFamily="34" charset="0"/>
                <a:ea typeface="Times New Roman" pitchFamily="18" charset="0"/>
                <a:cs typeface="B Lotus" pitchFamily="2" charset="-78"/>
              </a:rPr>
              <a:t>% ذخائر معدنی </a:t>
            </a:r>
            <a:r>
              <a:rPr lang="fa-IR" sz="2800" b="1" dirty="0" smtClean="0">
                <a:latin typeface="Calibri" pitchFamily="34" charset="0"/>
                <a:ea typeface="Times New Roman" pitchFamily="18" charset="0"/>
                <a:cs typeface="B Lotus" pitchFamily="2" charset="-78"/>
              </a:rPr>
              <a:t>: </a:t>
            </a:r>
            <a:r>
              <a:rPr lang="fa-IR" sz="2800" b="1" dirty="0">
                <a:latin typeface="Calibri" pitchFamily="34" charset="0"/>
                <a:ea typeface="Times New Roman" pitchFamily="18" charset="0"/>
                <a:cs typeface="B Lotus" pitchFamily="2" charset="-78"/>
              </a:rPr>
              <a:t>40% طلا ، 60% کبالت و 90% </a:t>
            </a:r>
            <a:r>
              <a:rPr lang="fa-IR" sz="2800" b="1" dirty="0" smtClean="0">
                <a:latin typeface="Calibri" pitchFamily="34" charset="0"/>
                <a:ea typeface="Times New Roman" pitchFamily="18" charset="0"/>
                <a:cs typeface="B Lotus" pitchFamily="2" charset="-78"/>
              </a:rPr>
              <a:t>پلاتین</a:t>
            </a:r>
            <a:endParaRPr lang="fa-IR" sz="2800" dirty="0">
              <a:latin typeface="Arial" pitchFamily="34" charset="0"/>
              <a:cs typeface="B Lotus"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9325A18-25CF-473C-BD61-A1A05B05702B}" type="slidenum">
              <a:rPr lang="fa-IR" smtClean="0"/>
              <a:pPr>
                <a:defRPr/>
              </a:pPr>
              <a:t>8</a:t>
            </a:fld>
            <a:endParaRPr lang="fy-NL" dirty="0"/>
          </a:p>
        </p:txBody>
      </p:sp>
      <p:graphicFrame>
        <p:nvGraphicFramePr>
          <p:cNvPr id="5" name="Table 4"/>
          <p:cNvGraphicFramePr>
            <a:graphicFrameLocks noGrp="1"/>
          </p:cNvGraphicFramePr>
          <p:nvPr>
            <p:extLst>
              <p:ext uri="{D42A27DB-BD31-4B8C-83A1-F6EECF244321}">
                <p14:modId xmlns:p14="http://schemas.microsoft.com/office/powerpoint/2010/main" val="896177125"/>
              </p:ext>
            </p:extLst>
          </p:nvPr>
        </p:nvGraphicFramePr>
        <p:xfrm>
          <a:off x="1374667" y="720192"/>
          <a:ext cx="8531333" cy="5993892"/>
        </p:xfrm>
        <a:graphic>
          <a:graphicData uri="http://schemas.openxmlformats.org/drawingml/2006/table">
            <a:tbl>
              <a:tblPr rtl="1"/>
              <a:tblGrid>
                <a:gridCol w="4162672"/>
                <a:gridCol w="2188478"/>
                <a:gridCol w="1310497"/>
                <a:gridCol w="869686"/>
              </a:tblGrid>
              <a:tr h="696518">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lang="fa-IR" b="1" dirty="0" smtClean="0"/>
                        <a:t>نام بلوك</a:t>
                      </a:r>
                      <a:endParaRPr lang="en-US" b="1" dirty="0" smtClean="0"/>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lang="ar-SA" b="1" dirty="0" smtClean="0"/>
                        <a:t>نام اختصاري</a:t>
                      </a:r>
                      <a:endParaRPr lang="en-US" b="1" dirty="0" smtClean="0"/>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lang="ar-SA" b="1" dirty="0" smtClean="0"/>
                        <a:t>جمعيت</a:t>
                      </a:r>
                      <a:endParaRPr lang="fa-IR" b="1" dirty="0" smtClean="0"/>
                    </a:p>
                    <a:p>
                      <a:pPr marL="0" marR="0" lvl="0" indent="0" algn="ctr" defTabSz="914400" rtl="1" eaLnBrk="1" fontAlgn="base" latinLnBrk="0" hangingPunct="1">
                        <a:lnSpc>
                          <a:spcPct val="115000"/>
                        </a:lnSpc>
                        <a:spcBef>
                          <a:spcPct val="0"/>
                        </a:spcBef>
                        <a:spcAft>
                          <a:spcPct val="0"/>
                        </a:spcAft>
                        <a:buClrTx/>
                        <a:buSzTx/>
                        <a:buFontTx/>
                        <a:buNone/>
                        <a:tabLst/>
                      </a:pPr>
                      <a:r>
                        <a:rPr lang="en-US" b="1" dirty="0" smtClean="0"/>
                        <a:t> </a:t>
                      </a:r>
                      <a:r>
                        <a:rPr lang="fa-IR" b="1" dirty="0" smtClean="0"/>
                        <a:t>( میلیون نفر)</a:t>
                      </a:r>
                      <a:endParaRPr lang="en-US" b="1" dirty="0" smtClean="0"/>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lang="fa-IR" b="1" dirty="0" smtClean="0"/>
                        <a:t>اعضاء</a:t>
                      </a:r>
                      <a:endParaRPr lang="en-US" b="1" dirty="0" smtClean="0"/>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1700" b="1"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جامعه اقتصادي آفريقا</a:t>
                      </a:r>
                      <a:endParaRPr kumimoji="0" lang="en-US" sz="17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AEC</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853</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Times New Roman" pitchFamily="18" charset="0"/>
                          <a:cs typeface="B Lotus" pitchFamily="2" charset="-78"/>
                        </a:rPr>
                        <a:t>53</a:t>
                      </a:r>
                      <a:endParaRPr kumimoji="0" lang="en-US" sz="2400" b="1" i="0" u="none" strike="noStrike" cap="none" normalizeH="0" baseline="0" dirty="0" smtClean="0">
                        <a:ln>
                          <a:noFill/>
                        </a:ln>
                        <a:solidFill>
                          <a:srgbClr val="000000"/>
                        </a:solidFill>
                        <a:effectLst/>
                        <a:latin typeface="Times New Roman" pitchFamily="18"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1700" b="1"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بازار مشترك شرق و جنوب آفريقا</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COMESA</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406</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19</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1700" b="1"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جامعه اقتصادي توسعه جنوب آفريقا</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SADC</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233</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Times New Roman" pitchFamily="18" charset="0"/>
                          <a:cs typeface="B Lotus" pitchFamily="2" charset="-78"/>
                        </a:rPr>
                        <a:t>15</a:t>
                      </a:r>
                      <a:endParaRPr kumimoji="0" lang="en-US" sz="2400" b="1" i="0" u="none" strike="noStrike" cap="none" normalizeH="0" baseline="0" dirty="0" smtClean="0">
                        <a:ln>
                          <a:noFill/>
                        </a:ln>
                        <a:solidFill>
                          <a:srgbClr val="000000"/>
                        </a:solidFill>
                        <a:effectLst/>
                        <a:latin typeface="Times New Roman" pitchFamily="18"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1700" b="1"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جامعه اقتصادي كشورهاي غرب آفريقا</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ECOWAS</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251</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Times New Roman" pitchFamily="18" charset="0"/>
                          <a:cs typeface="B Lotus" pitchFamily="2" charset="-78"/>
                        </a:rPr>
                        <a:t>15</a:t>
                      </a:r>
                      <a:endParaRPr kumimoji="0" lang="en-US" sz="2400" b="1" i="0" u="none" strike="noStrike" cap="none" normalizeH="0" baseline="0" dirty="0" smtClean="0">
                        <a:ln>
                          <a:noFill/>
                        </a:ln>
                        <a:solidFill>
                          <a:srgbClr val="000000"/>
                        </a:solidFill>
                        <a:effectLst/>
                        <a:latin typeface="Times New Roman" pitchFamily="18"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1700" b="1"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جامعه اقتصادي كشورهاي آفريقاي مركزي</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ECCAS</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121</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Times New Roman" pitchFamily="18" charset="0"/>
                          <a:cs typeface="B Lotus" pitchFamily="2" charset="-78"/>
                        </a:rPr>
                        <a:t>11</a:t>
                      </a:r>
                      <a:endParaRPr kumimoji="0" lang="en-US" sz="2400" b="1" i="0" u="none" strike="noStrike" cap="none" normalizeH="0" baseline="0" dirty="0" smtClean="0">
                        <a:ln>
                          <a:noFill/>
                        </a:ln>
                        <a:solidFill>
                          <a:srgbClr val="000000"/>
                        </a:solidFill>
                        <a:effectLst/>
                        <a:latin typeface="Times New Roman" pitchFamily="18"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algn="ctr" rtl="1" fontAlgn="ctr"/>
                      <a:r>
                        <a:rPr kumimoji="0" lang="fa-IR" sz="1700" b="1" i="0" u="none" strike="noStrike" kern="1200" cap="none" normalizeH="0" baseline="0" dirty="0" smtClean="0">
                          <a:ln>
                            <a:noFill/>
                          </a:ln>
                          <a:solidFill>
                            <a:srgbClr val="000000"/>
                          </a:solidFill>
                          <a:effectLst/>
                          <a:latin typeface="Calibri" pitchFamily="34" charset="0"/>
                          <a:ea typeface="Calibri" pitchFamily="34" charset="0"/>
                          <a:cs typeface="B Lotus" pitchFamily="2" charset="-78"/>
                        </a:rPr>
                        <a:t>اتحادیه اقتصادی و پولی کشورهای غرب آفریقا</a:t>
                      </a:r>
                    </a:p>
                  </a:txBody>
                  <a:tcPr marL="10319" marR="10319" marT="10319"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UEMOA</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80</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8</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1700" b="1" i="0" u="none" strike="noStrike" kern="1200" cap="none" normalizeH="0" baseline="0" dirty="0" smtClean="0">
                          <a:ln>
                            <a:noFill/>
                          </a:ln>
                          <a:solidFill>
                            <a:srgbClr val="000000"/>
                          </a:solidFill>
                          <a:effectLst/>
                          <a:latin typeface="Calibri" pitchFamily="34" charset="0"/>
                          <a:ea typeface="Calibri" pitchFamily="34" charset="0"/>
                          <a:cs typeface="B Lotus" pitchFamily="2" charset="-78"/>
                        </a:rPr>
                        <a:t>سازمان بین دولتی توسعه</a:t>
                      </a:r>
                    </a:p>
                  </a:txBody>
                  <a:tcPr marL="10319" marR="10319" marT="10319"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IGAD</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188</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7</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algn="ctr" defTabSz="914400" rtl="1" eaLnBrk="1" fontAlgn="ctr" latinLnBrk="0" hangingPunct="1"/>
                      <a:r>
                        <a:rPr kumimoji="0" lang="fa-IR" sz="1700" b="1" i="0" u="none" strike="noStrike" kern="1200" cap="none" normalizeH="0" baseline="0" dirty="0" smtClean="0">
                          <a:ln>
                            <a:noFill/>
                          </a:ln>
                          <a:solidFill>
                            <a:srgbClr val="000000"/>
                          </a:solidFill>
                          <a:effectLst/>
                          <a:latin typeface="Calibri" pitchFamily="34" charset="0"/>
                          <a:ea typeface="Calibri" pitchFamily="34" charset="0"/>
                          <a:cs typeface="B Lotus" pitchFamily="2" charset="-78"/>
                        </a:rPr>
                        <a:t>جامعه اقتصادی و گمرکی آفریقای مرکزی</a:t>
                      </a:r>
                    </a:p>
                  </a:txBody>
                  <a:tcPr marL="10319" marR="10319" marT="10319"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CEMAC</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35</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6</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algn="ctr" defTabSz="914400" rtl="1" eaLnBrk="1" fontAlgn="ctr" latinLnBrk="0" hangingPunct="1"/>
                      <a:r>
                        <a:rPr kumimoji="0" lang="fa-IR" sz="1700" b="1" i="0" u="none" strike="noStrike" kern="1200" cap="none" normalizeH="0" baseline="0" dirty="0" smtClean="0">
                          <a:ln>
                            <a:noFill/>
                          </a:ln>
                          <a:solidFill>
                            <a:srgbClr val="000000"/>
                          </a:solidFill>
                          <a:effectLst/>
                          <a:latin typeface="Calibri" pitchFamily="34" charset="0"/>
                          <a:ea typeface="Calibri" pitchFamily="34" charset="0"/>
                          <a:cs typeface="B Lotus" pitchFamily="2" charset="-78"/>
                        </a:rPr>
                        <a:t>منطقه عربی بزرگ تجارت آزاد</a:t>
                      </a:r>
                    </a:p>
                  </a:txBody>
                  <a:tcPr marL="10319" marR="10319" marT="10319"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GAFTA</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166</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5</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1700" b="1"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اتحاديه گمركي جنوب آفريقا</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SACU</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51</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5</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1700" b="1"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اتحاديه مغرب عربي</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B Lotus" pitchFamily="2" charset="-78"/>
                        </a:rPr>
                        <a:t>UMA</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84</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5</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65223">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1700" b="1"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جامعه شرق آفريقا</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B Lotus" pitchFamily="2" charset="-78"/>
                        </a:rPr>
                        <a:t>EAC</a:t>
                      </a: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Calibri" pitchFamily="34" charset="0"/>
                          <a:cs typeface="B Lotus" pitchFamily="2" charset="-78"/>
                        </a:rPr>
                        <a:t>125</a:t>
                      </a:r>
                      <a:endParaRPr kumimoji="0" lang="en-US" sz="2400" b="1" i="0" u="none" strike="noStrike" cap="none" normalizeH="0" baseline="0" dirty="0" smtClean="0">
                        <a:ln>
                          <a:noFill/>
                        </a:ln>
                        <a:solidFill>
                          <a:srgbClr val="000000"/>
                        </a:solidFill>
                        <a:effectLst/>
                        <a:latin typeface="Calibri" pitchFamily="34"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Times New Roman" pitchFamily="18" charset="0"/>
                          <a:cs typeface="B Lotus" pitchFamily="2" charset="-78"/>
                        </a:rPr>
                        <a:t>5</a:t>
                      </a:r>
                      <a:endParaRPr kumimoji="0" lang="en-US" sz="2400" b="1" i="0" u="none" strike="noStrike" cap="none" normalizeH="0" baseline="0" dirty="0" smtClean="0">
                        <a:ln>
                          <a:noFill/>
                        </a:ln>
                        <a:solidFill>
                          <a:srgbClr val="000000"/>
                        </a:solidFill>
                        <a:effectLst/>
                        <a:latin typeface="Times New Roman" pitchFamily="18" charset="0"/>
                        <a:cs typeface="B Lotus" pitchFamily="2" charset="-78"/>
                      </a:endParaRPr>
                    </a:p>
                  </a:txBody>
                  <a:tcPr marL="74295" marR="74295"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6"/>
          <p:cNvSpPr/>
          <p:nvPr/>
        </p:nvSpPr>
        <p:spPr>
          <a:xfrm>
            <a:off x="309530" y="40565"/>
            <a:ext cx="9173978" cy="469359"/>
          </a:xfrm>
          <a:prstGeom prst="rect">
            <a:avLst/>
          </a:prstGeom>
          <a:noFill/>
        </p:spPr>
        <p:txBody>
          <a:bodyPr wrap="square" lIns="99060" tIns="49530" rIns="99060" bIns="4953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defTabSz="288916"/>
            <a:r>
              <a:rPr lang="fa-IR" sz="2400" dirty="0" smtClean="0">
                <a:solidFill>
                  <a:srgbClr val="800000"/>
                </a:solidFill>
                <a:latin typeface="+mj-lt"/>
                <a:ea typeface="+mj-ea"/>
                <a:cs typeface="B Titr" pitchFamily="2" charset="-78"/>
              </a:rPr>
              <a:t>5)سازمان ها </a:t>
            </a:r>
            <a:r>
              <a:rPr lang="fa-IR" sz="2400" dirty="0">
                <a:solidFill>
                  <a:srgbClr val="800000"/>
                </a:solidFill>
                <a:latin typeface="+mj-lt"/>
                <a:ea typeface="+mj-ea"/>
                <a:cs typeface="B Titr" pitchFamily="2" charset="-78"/>
              </a:rPr>
              <a:t>و ترتیبات مهم اقتصادی و بازرگانی منطقه ای آفریقا</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1"/>
          <p:cNvSpPr>
            <a:spLocks noChangeArrowheads="1"/>
          </p:cNvSpPr>
          <p:nvPr/>
        </p:nvSpPr>
        <p:spPr bwMode="auto">
          <a:xfrm>
            <a:off x="560512" y="1116788"/>
            <a:ext cx="8736971" cy="4021101"/>
          </a:xfrm>
          <a:prstGeom prst="rect">
            <a:avLst/>
          </a:prstGeom>
          <a:noFill/>
          <a:ln w="9525">
            <a:noFill/>
            <a:miter lim="800000"/>
            <a:headEnd/>
            <a:tailEnd/>
          </a:ln>
          <a:effectLst/>
        </p:spPr>
        <p:txBody>
          <a:bodyPr vert="horz" wrap="square" lIns="99060" tIns="49530" rIns="99060" bIns="49530" numCol="1" anchor="ctr" anchorCtr="0" compatLnSpc="1">
            <a:prstTxWarp prst="textNoShape">
              <a:avLst/>
            </a:prstTxWarp>
            <a:spAutoFit/>
          </a:bodyPr>
          <a:lstStyle/>
          <a:p>
            <a:pPr marL="581025" indent="-390525" algn="just" fontAlgn="base">
              <a:lnSpc>
                <a:spcPct val="130000"/>
              </a:lnSpc>
              <a:spcBef>
                <a:spcPct val="0"/>
              </a:spcBef>
              <a:spcAft>
                <a:spcPct val="0"/>
              </a:spcAft>
              <a:buFont typeface="Arial" pitchFamily="34" charset="0"/>
              <a:buChar char="•"/>
              <a:tabLst>
                <a:tab pos="536575" algn="l"/>
              </a:tabLst>
            </a:pPr>
            <a:r>
              <a:rPr lang="fa-IR" altLang="zh-CN" sz="2800" b="1" dirty="0" smtClean="0">
                <a:latin typeface="Verdana" pitchFamily="34" charset="0"/>
                <a:ea typeface="SimSun" pitchFamily="2" charset="-122"/>
                <a:cs typeface="B Lotus" pitchFamily="2" charset="-78"/>
              </a:rPr>
              <a:t>ارزش واردات از جهان : 545 میلیارد دلار (سال 2015)</a:t>
            </a:r>
          </a:p>
          <a:p>
            <a:pPr marL="581025" indent="-390525" algn="just" fontAlgn="base">
              <a:lnSpc>
                <a:spcPct val="130000"/>
              </a:lnSpc>
              <a:spcBef>
                <a:spcPct val="0"/>
              </a:spcBef>
              <a:spcAft>
                <a:spcPct val="0"/>
              </a:spcAft>
              <a:buFont typeface="Arial" pitchFamily="34" charset="0"/>
              <a:buChar char="•"/>
              <a:tabLst>
                <a:tab pos="536575" algn="l"/>
              </a:tabLst>
            </a:pPr>
            <a:r>
              <a:rPr lang="fa-IR" altLang="zh-CN" sz="2800" b="1" dirty="0" smtClean="0">
                <a:latin typeface="Verdana" pitchFamily="34" charset="0"/>
                <a:ea typeface="SimSun" pitchFamily="2" charset="-122"/>
                <a:cs typeface="B Lotus" pitchFamily="2" charset="-78"/>
              </a:rPr>
              <a:t>ارزش صادرات به جهان : 383 میلیارد دلار (سال 2015) </a:t>
            </a:r>
          </a:p>
          <a:p>
            <a:pPr marL="581025" indent="-390525" algn="just" fontAlgn="base">
              <a:lnSpc>
                <a:spcPct val="130000"/>
              </a:lnSpc>
              <a:spcBef>
                <a:spcPct val="0"/>
              </a:spcBef>
              <a:spcAft>
                <a:spcPct val="0"/>
              </a:spcAft>
              <a:buFont typeface="Arial" pitchFamily="34" charset="0"/>
              <a:buChar char="•"/>
              <a:tabLst>
                <a:tab pos="536575" algn="l"/>
              </a:tabLst>
            </a:pPr>
            <a:r>
              <a:rPr lang="fa-IR" altLang="zh-CN" sz="2800" b="1" dirty="0" smtClean="0">
                <a:latin typeface="Verdana" pitchFamily="34" charset="0"/>
                <a:ea typeface="SimSun" pitchFamily="2" charset="-122"/>
                <a:cs typeface="B Lotus" pitchFamily="2" charset="-78"/>
              </a:rPr>
              <a:t>سهم تجارت داخلی:       10 %</a:t>
            </a:r>
          </a:p>
          <a:p>
            <a:pPr marL="581025" indent="-390525" algn="just" fontAlgn="base">
              <a:lnSpc>
                <a:spcPct val="130000"/>
              </a:lnSpc>
              <a:spcBef>
                <a:spcPct val="0"/>
              </a:spcBef>
              <a:spcAft>
                <a:spcPct val="0"/>
              </a:spcAft>
              <a:buFont typeface="Arial" pitchFamily="34" charset="0"/>
              <a:buChar char="•"/>
              <a:tabLst>
                <a:tab pos="536575" algn="l"/>
              </a:tabLst>
            </a:pPr>
            <a:r>
              <a:rPr lang="fa-IR" altLang="zh-CN" sz="2800" b="1" dirty="0" smtClean="0">
                <a:latin typeface="Verdana" pitchFamily="34" charset="0"/>
                <a:ea typeface="SimSun" pitchFamily="2" charset="-122"/>
                <a:cs typeface="B Lotus" pitchFamily="2" charset="-78"/>
              </a:rPr>
              <a:t>سهم تجارت خارجی:      90%</a:t>
            </a:r>
          </a:p>
          <a:p>
            <a:pPr marL="581025" indent="-390525" algn="just" fontAlgn="base">
              <a:lnSpc>
                <a:spcPct val="130000"/>
              </a:lnSpc>
              <a:spcBef>
                <a:spcPct val="0"/>
              </a:spcBef>
              <a:spcAft>
                <a:spcPct val="0"/>
              </a:spcAft>
              <a:buFont typeface="Arial" pitchFamily="34" charset="0"/>
              <a:buChar char="•"/>
              <a:tabLst>
                <a:tab pos="536575" algn="l"/>
              </a:tabLst>
            </a:pPr>
            <a:r>
              <a:rPr lang="fa-IR" sz="2800" b="1" dirty="0" smtClean="0">
                <a:latin typeface="Calibri" pitchFamily="34" charset="0"/>
                <a:ea typeface="Times New Roman" pitchFamily="18" charset="0"/>
                <a:cs typeface="B Lotus" pitchFamily="2" charset="-78"/>
              </a:rPr>
              <a:t>الجزایر،مصر،آفریقای مرکزی،نیجریه،اتیوپی،غنا،گینه </a:t>
            </a:r>
            <a:r>
              <a:rPr lang="fa-IR" sz="2400" b="1" dirty="0" smtClean="0">
                <a:latin typeface="Calibri" pitchFamily="34" charset="0"/>
                <a:ea typeface="Times New Roman" pitchFamily="18" charset="0"/>
                <a:cs typeface="B Lotus" pitchFamily="2" charset="-78"/>
              </a:rPr>
              <a:t>وکنیا(بیش </a:t>
            </a:r>
            <a:r>
              <a:rPr lang="fa-IR" sz="2400" b="1" dirty="0">
                <a:latin typeface="Calibri" pitchFamily="34" charset="0"/>
                <a:ea typeface="Times New Roman" pitchFamily="18" charset="0"/>
                <a:cs typeface="B Lotus" pitchFamily="2" charset="-78"/>
              </a:rPr>
              <a:t>از 60</a:t>
            </a:r>
            <a:r>
              <a:rPr lang="fa-IR" sz="2400" b="1" dirty="0" smtClean="0">
                <a:latin typeface="Calibri" pitchFamily="34" charset="0"/>
                <a:ea typeface="Times New Roman" pitchFamily="18" charset="0"/>
                <a:cs typeface="B Lotus" pitchFamily="2" charset="-78"/>
              </a:rPr>
              <a:t>%) </a:t>
            </a:r>
          </a:p>
          <a:p>
            <a:pPr marL="581025" indent="-390525" algn="just" fontAlgn="base">
              <a:lnSpc>
                <a:spcPct val="130000"/>
              </a:lnSpc>
              <a:spcBef>
                <a:spcPct val="0"/>
              </a:spcBef>
              <a:spcAft>
                <a:spcPct val="0"/>
              </a:spcAft>
              <a:buFont typeface="Arial" pitchFamily="34" charset="0"/>
              <a:buChar char="•"/>
              <a:tabLst>
                <a:tab pos="536575" algn="l"/>
              </a:tabLst>
            </a:pPr>
            <a:r>
              <a:rPr lang="fa-IR" sz="2800" b="1" dirty="0" smtClean="0">
                <a:latin typeface="Calibri" pitchFamily="34" charset="0"/>
                <a:ea typeface="Times New Roman" pitchFamily="18" charset="0"/>
                <a:cs typeface="B Lotus" pitchFamily="2" charset="-78"/>
              </a:rPr>
              <a:t> مغرب،تونس </a:t>
            </a:r>
            <a:r>
              <a:rPr lang="fa-IR" sz="2800" b="1" dirty="0">
                <a:latin typeface="Calibri" pitchFamily="34" charset="0"/>
                <a:ea typeface="Times New Roman" pitchFamily="18" charset="0"/>
                <a:cs typeface="B Lotus" pitchFamily="2" charset="-78"/>
              </a:rPr>
              <a:t>و </a:t>
            </a:r>
            <a:r>
              <a:rPr lang="fa-IR" sz="2400" b="1" dirty="0" smtClean="0">
                <a:latin typeface="Calibri" pitchFamily="34" charset="0"/>
                <a:ea typeface="Times New Roman" pitchFamily="18" charset="0"/>
                <a:cs typeface="B Lotus" pitchFamily="2" charset="-78"/>
              </a:rPr>
              <a:t>موریس(بیش </a:t>
            </a:r>
            <a:r>
              <a:rPr lang="fa-IR" sz="2400" b="1" dirty="0">
                <a:latin typeface="Calibri" pitchFamily="34" charset="0"/>
                <a:ea typeface="Times New Roman" pitchFamily="18" charset="0"/>
                <a:cs typeface="B Lotus" pitchFamily="2" charset="-78"/>
              </a:rPr>
              <a:t>از </a:t>
            </a:r>
            <a:r>
              <a:rPr lang="fa-IR" sz="2400" b="1" dirty="0" smtClean="0">
                <a:latin typeface="Calibri" pitchFamily="34" charset="0"/>
                <a:ea typeface="Times New Roman" pitchFamily="18" charset="0"/>
                <a:cs typeface="B Lotus" pitchFamily="2" charset="-78"/>
              </a:rPr>
              <a:t>60</a:t>
            </a:r>
            <a:r>
              <a:rPr lang="fa-IR" altLang="zh-CN" sz="2400" b="1" dirty="0" smtClean="0">
                <a:latin typeface="Verdana" pitchFamily="34" charset="0"/>
                <a:ea typeface="SimSun" pitchFamily="2" charset="-122"/>
                <a:cs typeface="B Lotus" pitchFamily="2" charset="-78"/>
              </a:rPr>
              <a:t> %</a:t>
            </a:r>
            <a:r>
              <a:rPr lang="fa-IR" sz="2400" b="1" dirty="0" smtClean="0">
                <a:latin typeface="Calibri" pitchFamily="34" charset="0"/>
                <a:ea typeface="Times New Roman" pitchFamily="18" charset="0"/>
                <a:cs typeface="B Lotus" pitchFamily="2" charset="-78"/>
              </a:rPr>
              <a:t> سهم کالای صنعتی از کل صادرات )</a:t>
            </a:r>
          </a:p>
          <a:p>
            <a:pPr marL="581025" indent="-390525" algn="just" fontAlgn="base">
              <a:lnSpc>
                <a:spcPct val="130000"/>
              </a:lnSpc>
              <a:spcBef>
                <a:spcPct val="0"/>
              </a:spcBef>
              <a:spcAft>
                <a:spcPct val="0"/>
              </a:spcAft>
              <a:buFont typeface="Arial" pitchFamily="34" charset="0"/>
              <a:buChar char="•"/>
              <a:tabLst>
                <a:tab pos="536575" algn="l"/>
              </a:tabLst>
            </a:pPr>
            <a:r>
              <a:rPr lang="fa-IR" sz="2800" b="1" dirty="0" smtClean="0">
                <a:latin typeface="Calibri" pitchFamily="34" charset="0"/>
                <a:ea typeface="Times New Roman" pitchFamily="18" charset="0"/>
                <a:cs typeface="B Lotus" pitchFamily="2" charset="-78"/>
              </a:rPr>
              <a:t> </a:t>
            </a:r>
            <a:r>
              <a:rPr lang="fa-IR" sz="2600" b="1" dirty="0" smtClean="0">
                <a:latin typeface="Calibri" pitchFamily="34" charset="0"/>
                <a:ea typeface="Times New Roman" pitchFamily="18" charset="0"/>
                <a:cs typeface="B Lotus" pitchFamily="2" charset="-78"/>
              </a:rPr>
              <a:t>مصر و آفریقای جنوبی موقعیت ممتاز در واردات گروههای اصلی خدمات</a:t>
            </a:r>
          </a:p>
        </p:txBody>
      </p:sp>
      <p:sp>
        <p:nvSpPr>
          <p:cNvPr id="4" name="Rectangle 3"/>
          <p:cNvSpPr/>
          <p:nvPr/>
        </p:nvSpPr>
        <p:spPr>
          <a:xfrm>
            <a:off x="272480" y="332656"/>
            <a:ext cx="8785116" cy="461665"/>
          </a:xfrm>
          <a:prstGeom prst="rect">
            <a:avLst/>
          </a:prstGeom>
        </p:spPr>
        <p:txBody>
          <a:bodyPr wrap="square">
            <a:spAutoFit/>
          </a:bodyPr>
          <a:lstStyle/>
          <a:p>
            <a:pPr algn="just" fontAlgn="base">
              <a:spcBef>
                <a:spcPct val="0"/>
              </a:spcBef>
              <a:spcAft>
                <a:spcPct val="0"/>
              </a:spcAft>
            </a:pPr>
            <a:r>
              <a:rPr lang="fa-IR" sz="2400" dirty="0" smtClean="0">
                <a:solidFill>
                  <a:srgbClr val="800000"/>
                </a:solidFill>
                <a:latin typeface="Calibri" pitchFamily="34" charset="0"/>
                <a:ea typeface="Times New Roman" pitchFamily="18" charset="0"/>
                <a:cs typeface="B Titr" pitchFamily="2" charset="-78"/>
              </a:rPr>
              <a:t>6)شاخص ها و ویژگی های تجاری – اقتصادی آفریقا</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otalTime>6614</TotalTime>
  <Words>6309</Words>
  <Application>Microsoft Office PowerPoint</Application>
  <PresentationFormat>A4 Paper (210x297 mm)</PresentationFormat>
  <Paragraphs>1824</Paragraphs>
  <Slides>66</Slides>
  <Notes>3</Notes>
  <HiddenSlides>0</HiddenSlides>
  <MMClips>0</MMClips>
  <ScaleCrop>false</ScaleCrop>
  <HeadingPairs>
    <vt:vector size="6" baseType="variant">
      <vt:variant>
        <vt:lpstr>Fonts Used</vt:lpstr>
      </vt:variant>
      <vt:variant>
        <vt:i4>25</vt:i4>
      </vt:variant>
      <vt:variant>
        <vt:lpstr>Theme</vt:lpstr>
      </vt:variant>
      <vt:variant>
        <vt:i4>2</vt:i4>
      </vt:variant>
      <vt:variant>
        <vt:lpstr>Slide Titles</vt:lpstr>
      </vt:variant>
      <vt:variant>
        <vt:i4>66</vt:i4>
      </vt:variant>
    </vt:vector>
  </HeadingPairs>
  <TitlesOfParts>
    <vt:vector size="93" baseType="lpstr">
      <vt:lpstr>Batang</vt:lpstr>
      <vt:lpstr>SimSun</vt:lpstr>
      <vt:lpstr>Andalus</vt:lpstr>
      <vt:lpstr>Arial</vt:lpstr>
      <vt:lpstr>B Koodak</vt:lpstr>
      <vt:lpstr>B Lotus</vt:lpstr>
      <vt:lpstr>B Mitra</vt:lpstr>
      <vt:lpstr>B Nazanin</vt:lpstr>
      <vt:lpstr>B Roya</vt:lpstr>
      <vt:lpstr>B Titr</vt:lpstr>
      <vt:lpstr>B Yagut</vt:lpstr>
      <vt:lpstr>Calibri</vt:lpstr>
      <vt:lpstr>Cambria</vt:lpstr>
      <vt:lpstr>Century Gothic</vt:lpstr>
      <vt:lpstr>geneva</vt:lpstr>
      <vt:lpstr>IranNastaliq</vt:lpstr>
      <vt:lpstr>MitA</vt:lpstr>
      <vt:lpstr>Tahoma</vt:lpstr>
      <vt:lpstr>Times New Roman</vt:lpstr>
      <vt:lpstr>Titr</vt:lpstr>
      <vt:lpstr>Verdana</vt:lpstr>
      <vt:lpstr>Wingdings</vt:lpstr>
      <vt:lpstr>Wingdings 2</vt:lpstr>
      <vt:lpstr>Wingdings 3</vt:lpstr>
      <vt:lpstr>幼圆</vt:lpstr>
      <vt:lpstr>2_Office Theme</vt:lpstr>
      <vt:lpstr>Wisp</vt:lpstr>
      <vt:lpstr>PowerPoint Presentation</vt:lpstr>
      <vt:lpstr>PowerPoint Presentation</vt:lpstr>
      <vt:lpstr>PowerPoint Presentation</vt:lpstr>
      <vt:lpstr>PowerPoint Presentation</vt:lpstr>
      <vt:lpstr>PowerPoint Presentation</vt:lpstr>
      <vt:lpstr>3)کشاوزی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نقاط ضعف(ادامه)</vt:lpstr>
      <vt:lpstr>PowerPoint Presentation</vt:lpstr>
      <vt:lpstr>PowerPoint Presentation</vt:lpstr>
      <vt:lpstr>PowerPoint Presentation</vt:lpstr>
      <vt:lpstr>PowerPoint Presentation</vt:lpstr>
      <vt:lpstr>PowerPoint Presentation</vt:lpstr>
      <vt:lpstr>سایر کشورهای دارای اولویت</vt:lpstr>
      <vt:lpstr>PowerPoint Presentation</vt:lpstr>
      <vt:lpstr>PowerPoint Presentation</vt:lpstr>
      <vt:lpstr>PowerPoint Presentation</vt:lpstr>
      <vt:lpstr>PowerPoint Presentation</vt:lpstr>
      <vt:lpstr>PowerPoint Presentation</vt:lpstr>
      <vt:lpstr>PowerPoint Presentation</vt:lpstr>
      <vt:lpstr>سياست های وزارت نفت در رابطه با توسعه همکاری ها با کشورهای آفريقايی</vt:lpstr>
      <vt:lpstr>سياست های وزارت نفت (ادامه)</vt:lpstr>
      <vt:lpstr>سياست های وزارت نفت (ادامه)</vt:lpstr>
      <vt:lpstr>سياست های وزارت نفت (ادامه)</vt:lpstr>
      <vt:lpstr>سياست های وزارت نفت (ادامه)</vt:lpstr>
      <vt:lpstr>سياست های وزارت نفت (ادامه)</vt:lpstr>
      <vt:lpstr>سياست های وزارت نفت (ادامه)</vt:lpstr>
      <vt:lpstr>سياست های وزارت نفت (ادامه)</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242k05</dc:creator>
  <cp:lastModifiedBy>new</cp:lastModifiedBy>
  <cp:revision>1166</cp:revision>
  <dcterms:created xsi:type="dcterms:W3CDTF">2014-05-14T05:25:44Z</dcterms:created>
  <dcterms:modified xsi:type="dcterms:W3CDTF">2017-02-19T06:29:27Z</dcterms:modified>
</cp:coreProperties>
</file>